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70" r:id="rId2"/>
    <p:sldId id="290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292" r:id="rId12"/>
    <p:sldId id="266" r:id="rId13"/>
    <p:sldId id="297" r:id="rId14"/>
    <p:sldId id="278" r:id="rId15"/>
    <p:sldId id="296" r:id="rId16"/>
    <p:sldId id="295" r:id="rId17"/>
    <p:sldId id="299" r:id="rId18"/>
    <p:sldId id="294" r:id="rId19"/>
    <p:sldId id="265" r:id="rId20"/>
    <p:sldId id="275" r:id="rId21"/>
    <p:sldId id="277" r:id="rId22"/>
    <p:sldId id="300" r:id="rId23"/>
    <p:sldId id="26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Inter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/>
    <p:restoredTop sz="94275" autoAdjust="0"/>
  </p:normalViewPr>
  <p:slideViewPr>
    <p:cSldViewPr snapToGrid="0">
      <p:cViewPr varScale="1">
        <p:scale>
          <a:sx n="55" d="100"/>
          <a:sy n="55" d="100"/>
        </p:scale>
        <p:origin x="43" y="2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b="1"/>
              <a:t>Croissance démographique par groupe d'âge</a:t>
            </a:r>
          </a:p>
          <a:p>
            <a:pPr>
              <a:defRPr/>
            </a:pPr>
            <a:r>
              <a:rPr lang="en-CA" sz="2000" b="1"/>
              <a:t>2010</a:t>
            </a:r>
            <a:r>
              <a:rPr lang="en-CA" sz="2000" b="1" baseline="0"/>
              <a:t> à 2020</a:t>
            </a:r>
            <a:endParaRPr lang="en-CA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Sheet1!$T$35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Sheet1!$S$36:$S$42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75+</c:v>
                </c:pt>
                <c:pt idx="6">
                  <c:v>Total</c:v>
                </c:pt>
              </c:strCache>
            </c:strRef>
          </c:cat>
          <c:val>
            <c:numRef>
              <c:f>Sheet1!$T$36:$T$42</c:f>
              <c:numCache>
                <c:formatCode>0%</c:formatCode>
                <c:ptCount val="7"/>
                <c:pt idx="0">
                  <c:v>-1.324357620556138E-2</c:v>
                </c:pt>
                <c:pt idx="1">
                  <c:v>-0.10931414055884847</c:v>
                </c:pt>
                <c:pt idx="2">
                  <c:v>-5.1159953053827811E-2</c:v>
                </c:pt>
                <c:pt idx="3">
                  <c:v>-9.2918261168680738E-3</c:v>
                </c:pt>
                <c:pt idx="4">
                  <c:v>0.57695504926108376</c:v>
                </c:pt>
                <c:pt idx="5">
                  <c:v>0.27516119469354483</c:v>
                </c:pt>
                <c:pt idx="6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4-4635-A9EC-35661F7CA2EA}"/>
            </c:ext>
          </c:extLst>
        </c:ser>
        <c:ser>
          <c:idx val="1"/>
          <c:order val="1"/>
          <c:tx>
            <c:strRef>
              <c:f>Sheet1!$U$35</c:f>
              <c:strCache>
                <c:ptCount val="1"/>
                <c:pt idx="0">
                  <c:v>Péninsule acadienne*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Sheet1!$S$36:$S$42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75+</c:v>
                </c:pt>
                <c:pt idx="6">
                  <c:v>Total</c:v>
                </c:pt>
              </c:strCache>
            </c:strRef>
          </c:cat>
          <c:val>
            <c:numRef>
              <c:f>Sheet1!$U$36:$U$42</c:f>
              <c:numCache>
                <c:formatCode>0%</c:formatCode>
                <c:ptCount val="7"/>
                <c:pt idx="0">
                  <c:v>-0.16783455819518034</c:v>
                </c:pt>
                <c:pt idx="1">
                  <c:v>-0.20790742526518802</c:v>
                </c:pt>
                <c:pt idx="2">
                  <c:v>-0.21675852566310716</c:v>
                </c:pt>
                <c:pt idx="3">
                  <c:v>-6.8263751599023093E-2</c:v>
                </c:pt>
                <c:pt idx="4">
                  <c:v>0.65628970775095308</c:v>
                </c:pt>
                <c:pt idx="5">
                  <c:v>0.36813042334998691</c:v>
                </c:pt>
                <c:pt idx="6">
                  <c:v>-2.5883277170205332E-2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4-4635-A9EC-35661F7C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986848"/>
        <c:axId val="724985184"/>
      </c:barChart>
      <c:catAx>
        <c:axId val="7249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985184"/>
        <c:crosses val="autoZero"/>
        <c:auto val="1"/>
        <c:lblAlgn val="ctr"/>
        <c:lblOffset val="100"/>
        <c:noMultiLvlLbl val="0"/>
      </c:catAx>
      <c:valAx>
        <c:axId val="7249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986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Croissance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 PIB </a:t>
            </a:r>
            <a:r>
              <a:rPr lang="en-CA" sz="18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réel</a:t>
            </a: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de la population active, 2009-2019</a:t>
            </a:r>
            <a:endParaRPr lang="en-CA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5100707520255624E-2"/>
          <c:y val="0.22779174765662624"/>
          <c:w val="0.92161426832515503"/>
          <c:h val="0.56826183499774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Sheet2!$I$60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Sheet2!$I$61:$I$62</c:f>
              <c:numCache>
                <c:formatCode>0.0%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C-4383-80FC-9965D2EB3FA5}"/>
            </c:ext>
          </c:extLst>
        </c:ser>
        <c:ser>
          <c:idx val="1"/>
          <c:order val="1"/>
          <c:tx>
            <c:strRef>
              <c:f>Sheet2!$J$60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Sheet2!$J$61:$J$62</c:f>
              <c:numCache>
                <c:formatCode>0.0%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C-4383-80FC-9965D2EB3FA5}"/>
            </c:ext>
          </c:extLst>
        </c:ser>
        <c:ser>
          <c:idx val="2"/>
          <c:order val="2"/>
          <c:tx>
            <c:strRef>
              <c:f>Sheet2!$K$60</c:f>
              <c:strCache>
                <c:ptCount val="1"/>
                <c:pt idx="0">
                  <c:v>Campbellton-Miramichi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Sheet2!$K$61:$K$62</c:f>
              <c:numCache>
                <c:formatCode>0.0%</c:formatCode>
                <c:ptCount val="2"/>
                <c:pt idx="1">
                  <c:v>-9.8515519568151078E-2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C-4383-80FC-9965D2EB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966208"/>
        <c:axId val="1212959136"/>
      </c:barChart>
      <c:catAx>
        <c:axId val="1212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2959136"/>
        <c:crosses val="autoZero"/>
        <c:auto val="1"/>
        <c:lblAlgn val="ctr"/>
        <c:lblOffset val="100"/>
        <c:noMultiLvlLbl val="0"/>
      </c:catAx>
      <c:valAx>
        <c:axId val="12129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29662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128266575373717E-2"/>
          <c:y val="0.86405734395195899"/>
          <c:w val="0.79777245235649896"/>
          <c:h val="0.119875553756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Population âgée</a:t>
            </a:r>
            <a:r>
              <a:rPr lang="en-CA" sz="1600" b="1" baseline="0"/>
              <a:t> de 15 et 65</a:t>
            </a:r>
          </a:p>
          <a:p>
            <a:pPr>
              <a:defRPr/>
            </a:pPr>
            <a:r>
              <a:rPr lang="en-CA" sz="1600" b="1" baseline="0"/>
              <a:t>Péninsule acadienne* 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acadienne.xlsx]Sheet2'!$B$12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acadienne.xlsx]Sheet2'!$C$11:$V$11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'[Peninsule acadienne.xlsx]Sheet2'!$C$12:$V$12</c:f>
              <c:numCache>
                <c:formatCode>#,##0</c:formatCode>
                <c:ptCount val="20"/>
                <c:pt idx="0">
                  <c:v>687</c:v>
                </c:pt>
                <c:pt idx="1">
                  <c:v>638</c:v>
                </c:pt>
                <c:pt idx="2">
                  <c:v>594</c:v>
                </c:pt>
                <c:pt idx="3">
                  <c:v>634</c:v>
                </c:pt>
                <c:pt idx="4">
                  <c:v>642</c:v>
                </c:pt>
                <c:pt idx="5">
                  <c:v>618</c:v>
                </c:pt>
                <c:pt idx="6">
                  <c:v>583</c:v>
                </c:pt>
                <c:pt idx="7">
                  <c:v>574</c:v>
                </c:pt>
                <c:pt idx="8">
                  <c:v>542</c:v>
                </c:pt>
                <c:pt idx="9">
                  <c:v>514</c:v>
                </c:pt>
                <c:pt idx="10">
                  <c:v>448</c:v>
                </c:pt>
                <c:pt idx="11">
                  <c:v>433</c:v>
                </c:pt>
                <c:pt idx="12">
                  <c:v>483</c:v>
                </c:pt>
                <c:pt idx="13">
                  <c:v>442</c:v>
                </c:pt>
                <c:pt idx="14">
                  <c:v>449</c:v>
                </c:pt>
                <c:pt idx="15">
                  <c:v>428</c:v>
                </c:pt>
                <c:pt idx="16">
                  <c:v>392</c:v>
                </c:pt>
                <c:pt idx="17">
                  <c:v>398</c:v>
                </c:pt>
                <c:pt idx="18">
                  <c:v>361</c:v>
                </c:pt>
                <c:pt idx="19">
                  <c:v>375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C31-43B9-851A-891046C4CE10}"/>
            </c:ext>
          </c:extLst>
        </c:ser>
        <c:ser>
          <c:idx val="1"/>
          <c:order val="1"/>
          <c:tx>
            <c:strRef>
              <c:f>'[Peninsule acadienne.xlsx]Sheet2'!$B$13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acadienne.xlsx]Sheet2'!$C$11:$V$11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'[Peninsule acadienne.xlsx]Sheet2'!$C$13:$V$13</c:f>
              <c:numCache>
                <c:formatCode>#,##0</c:formatCode>
                <c:ptCount val="20"/>
                <c:pt idx="0">
                  <c:v>427</c:v>
                </c:pt>
                <c:pt idx="1">
                  <c:v>393</c:v>
                </c:pt>
                <c:pt idx="2">
                  <c:v>417</c:v>
                </c:pt>
                <c:pt idx="3">
                  <c:v>435</c:v>
                </c:pt>
                <c:pt idx="4">
                  <c:v>482</c:v>
                </c:pt>
                <c:pt idx="5">
                  <c:v>511</c:v>
                </c:pt>
                <c:pt idx="6">
                  <c:v>550</c:v>
                </c:pt>
                <c:pt idx="7">
                  <c:v>530</c:v>
                </c:pt>
                <c:pt idx="8">
                  <c:v>583</c:v>
                </c:pt>
                <c:pt idx="9">
                  <c:v>665</c:v>
                </c:pt>
                <c:pt idx="10">
                  <c:v>672</c:v>
                </c:pt>
                <c:pt idx="11">
                  <c:v>760</c:v>
                </c:pt>
                <c:pt idx="12">
                  <c:v>790</c:v>
                </c:pt>
                <c:pt idx="13">
                  <c:v>793</c:v>
                </c:pt>
                <c:pt idx="14">
                  <c:v>879</c:v>
                </c:pt>
                <c:pt idx="15">
                  <c:v>785</c:v>
                </c:pt>
                <c:pt idx="16">
                  <c:v>872</c:v>
                </c:pt>
                <c:pt idx="17">
                  <c:v>882</c:v>
                </c:pt>
                <c:pt idx="18">
                  <c:v>892</c:v>
                </c:pt>
                <c:pt idx="19">
                  <c:v>908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31-43B9-851A-891046C4C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425776"/>
        <c:axId val="833427856"/>
      </c:lineChart>
      <c:catAx>
        <c:axId val="8334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427856"/>
        <c:crosses val="autoZero"/>
        <c:auto val="1"/>
        <c:lblAlgn val="ctr"/>
        <c:lblOffset val="100"/>
        <c:noMultiLvlLbl val="0"/>
      </c:catAx>
      <c:valAx>
        <c:axId val="83342785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4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Population 5 à 18</a:t>
            </a:r>
            <a:r>
              <a:rPr lang="en-CA" sz="1800" b="1" baseline="0" dirty="0"/>
              <a:t> </a:t>
            </a:r>
            <a:r>
              <a:rPr lang="en-CA" sz="1800" b="1" baseline="0" dirty="0" err="1"/>
              <a:t>ans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acadienne.xlsx]Sheet4'!$A$27</c:f>
              <c:strCache>
                <c:ptCount val="1"/>
                <c:pt idx="0">
                  <c:v>Péninsule acadienne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acadienne.xlsx]Sheet4'!$B$26:$L$26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'[Peninsule acadienne.xlsx]Sheet4'!$B$27:$L$27</c:f>
              <c:numCache>
                <c:formatCode>#,##0</c:formatCode>
                <c:ptCount val="11"/>
                <c:pt idx="0">
                  <c:v>6273</c:v>
                </c:pt>
                <c:pt idx="1">
                  <c:v>6022</c:v>
                </c:pt>
                <c:pt idx="2">
                  <c:v>5874</c:v>
                </c:pt>
                <c:pt idx="3">
                  <c:v>5675</c:v>
                </c:pt>
                <c:pt idx="4">
                  <c:v>5568</c:v>
                </c:pt>
                <c:pt idx="5">
                  <c:v>5550</c:v>
                </c:pt>
                <c:pt idx="6">
                  <c:v>5518</c:v>
                </c:pt>
                <c:pt idx="7">
                  <c:v>5427</c:v>
                </c:pt>
                <c:pt idx="8">
                  <c:v>5272</c:v>
                </c:pt>
                <c:pt idx="9">
                  <c:v>5157</c:v>
                </c:pt>
                <c:pt idx="10">
                  <c:v>5029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494-4502-848C-72541B89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423232"/>
        <c:axId val="427441952"/>
      </c:lineChart>
      <c:lineChart>
        <c:grouping val="standard"/>
        <c:varyColors val="0"/>
        <c:ser>
          <c:idx val="1"/>
          <c:order val="1"/>
          <c:tx>
            <c:strRef>
              <c:f>'[Peninsule acadienne.xlsx]Sheet4'!$A$28</c:f>
              <c:strCache>
                <c:ptCount val="1"/>
                <c:pt idx="0">
                  <c:v>RMR de Moncton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acadienne.xlsx]Sheet4'!$B$26:$L$26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'[Peninsule acadienne.xlsx]Sheet4'!$B$28:$L$28</c:f>
              <c:numCache>
                <c:formatCode>#,##0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494-4502-848C-72541B89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593040"/>
        <c:axId val="633588048"/>
      </c:lineChart>
      <c:catAx>
        <c:axId val="4274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7441952"/>
        <c:crosses val="autoZero"/>
        <c:auto val="1"/>
        <c:lblAlgn val="ctr"/>
        <c:lblOffset val="100"/>
        <c:noMultiLvlLbl val="0"/>
      </c:catAx>
      <c:valAx>
        <c:axId val="427441952"/>
        <c:scaling>
          <c:orientation val="minMax"/>
          <c:min val="4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7423232"/>
        <c:crosses val="autoZero"/>
        <c:crossBetween val="between"/>
        <c:majorUnit val="400"/>
      </c:valAx>
      <c:valAx>
        <c:axId val="633588048"/>
        <c:scaling>
          <c:orientation val="minMax"/>
          <c:min val="20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3593040"/>
        <c:crosses val="max"/>
        <c:crossBetween val="between"/>
        <c:majorUnit val="800"/>
      </c:valAx>
      <c:catAx>
        <c:axId val="63359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58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de Campbellton-Miramichi</a:t>
            </a:r>
          </a:p>
          <a:p>
            <a:pPr>
              <a:defRPr/>
            </a:pPr>
            <a:r>
              <a:rPr lang="fr-CA" sz="1800" b="1"/>
              <a:t>(en milliers)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acadienne.xlsx]Sheet5'!$B$9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acadienne.xlsx]Sheet5'!$C$9:$U$9</c:f>
              <c:numCache>
                <c:formatCode>General</c:formatCode>
                <c:ptCount val="19"/>
                <c:pt idx="0">
                  <c:v>47.600000000000009</c:v>
                </c:pt>
                <c:pt idx="1">
                  <c:v>46.099999999999994</c:v>
                </c:pt>
                <c:pt idx="2">
                  <c:v>45.7</c:v>
                </c:pt>
                <c:pt idx="3">
                  <c:v>48.1</c:v>
                </c:pt>
                <c:pt idx="4">
                  <c:v>47.5</c:v>
                </c:pt>
                <c:pt idx="5">
                  <c:v>46.800000000000004</c:v>
                </c:pt>
                <c:pt idx="6">
                  <c:v>47.5</c:v>
                </c:pt>
                <c:pt idx="7">
                  <c:v>46</c:v>
                </c:pt>
                <c:pt idx="8">
                  <c:v>44.29999999999999</c:v>
                </c:pt>
                <c:pt idx="9">
                  <c:v>40.300000000000004</c:v>
                </c:pt>
                <c:pt idx="10">
                  <c:v>42.600000000000009</c:v>
                </c:pt>
                <c:pt idx="11">
                  <c:v>42.199999999999996</c:v>
                </c:pt>
                <c:pt idx="12">
                  <c:v>42.899999999999991</c:v>
                </c:pt>
                <c:pt idx="13">
                  <c:v>41.6</c:v>
                </c:pt>
                <c:pt idx="14">
                  <c:v>40.600000000000009</c:v>
                </c:pt>
                <c:pt idx="15">
                  <c:v>39</c:v>
                </c:pt>
                <c:pt idx="16">
                  <c:v>39.799999999999997</c:v>
                </c:pt>
                <c:pt idx="17">
                  <c:v>39.900000000000006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9632"/>
        <c:axId val="1199330064"/>
      </c:lineChart>
      <c:lineChart>
        <c:grouping val="standard"/>
        <c:varyColors val="0"/>
        <c:ser>
          <c:idx val="1"/>
          <c:order val="1"/>
          <c:tx>
            <c:strRef>
              <c:f>'[Peninsule acadienne.xlsx]Sheet5'!$B$10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acadienne.xlsx]Sheet5'!$C$10:$U$10</c:f>
              <c:numCache>
                <c:formatCode>General</c:formatCode>
                <c:ptCount val="19"/>
                <c:pt idx="0">
                  <c:v>19.100000000000001</c:v>
                </c:pt>
                <c:pt idx="1">
                  <c:v>19.5</c:v>
                </c:pt>
                <c:pt idx="2">
                  <c:v>17.5</c:v>
                </c:pt>
                <c:pt idx="3">
                  <c:v>18.7</c:v>
                </c:pt>
                <c:pt idx="4">
                  <c:v>19.8</c:v>
                </c:pt>
                <c:pt idx="5">
                  <c:v>21.1</c:v>
                </c:pt>
                <c:pt idx="6">
                  <c:v>21.5</c:v>
                </c:pt>
                <c:pt idx="7">
                  <c:v>21.5</c:v>
                </c:pt>
                <c:pt idx="8">
                  <c:v>19.100000000000001</c:v>
                </c:pt>
                <c:pt idx="9">
                  <c:v>21.3</c:v>
                </c:pt>
                <c:pt idx="10">
                  <c:v>21.1</c:v>
                </c:pt>
                <c:pt idx="11">
                  <c:v>19.2</c:v>
                </c:pt>
                <c:pt idx="12">
                  <c:v>20.400000000000002</c:v>
                </c:pt>
                <c:pt idx="13">
                  <c:v>19.600000000000001</c:v>
                </c:pt>
                <c:pt idx="14">
                  <c:v>20.400000000000002</c:v>
                </c:pt>
                <c:pt idx="15">
                  <c:v>19.5</c:v>
                </c:pt>
                <c:pt idx="16">
                  <c:v>21</c:v>
                </c:pt>
                <c:pt idx="17">
                  <c:v>22.5</c:v>
                </c:pt>
                <c:pt idx="18">
                  <c:v>22.2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15504"/>
        <c:axId val="1199324656"/>
      </c:lineChart>
      <c:catAx>
        <c:axId val="1199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30064"/>
        <c:crosses val="autoZero"/>
        <c:auto val="1"/>
        <c:lblAlgn val="ctr"/>
        <c:lblOffset val="100"/>
        <c:noMultiLvlLbl val="0"/>
      </c:catAx>
      <c:valAx>
        <c:axId val="1199330064"/>
        <c:scaling>
          <c:orientation val="minMax"/>
          <c:max val="50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39632"/>
        <c:crosses val="autoZero"/>
        <c:crossBetween val="between"/>
        <c:majorUnit val="5"/>
      </c:valAx>
      <c:valAx>
        <c:axId val="1199324656"/>
        <c:scaling>
          <c:orientation val="minMax"/>
          <c:min val="1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9315504"/>
        <c:crosses val="max"/>
        <c:crossBetween val="between"/>
      </c:valAx>
      <c:catAx>
        <c:axId val="119931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3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397842272"/>
              </p:ext>
            </p:extLst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6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fr-FR" sz="4800"/>
              <a:t>Projections </a:t>
            </a:r>
            <a:r>
              <a:rPr lang="fr-FR" sz="4800" dirty="0"/>
              <a:t>de croissance </a:t>
            </a:r>
            <a:r>
              <a:rPr lang="fr-FR" sz="4800"/>
              <a:t>démographique pour la </a:t>
            </a:r>
            <a:r>
              <a:rPr lang="fr-FR" sz="4800" dirty="0"/>
              <a:t>Péninsule acadienne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fr-FR" sz="3200" b="1" dirty="0"/>
              <a:t>Pourquoi la Péninsule acadienne a-t-elle besoin d'augmenter sa population?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Plusieurs </a:t>
            </a:r>
            <a:r>
              <a:rPr lang="fr-FR" dirty="0"/>
              <a:t>industries d'importance stratégique</a:t>
            </a:r>
          </a:p>
          <a:p>
            <a:r>
              <a:rPr lang="fr-FR" dirty="0"/>
              <a:t>De </a:t>
            </a:r>
            <a:r>
              <a:rPr lang="fr-FR"/>
              <a:t>nouvelles possibilités </a:t>
            </a:r>
            <a:r>
              <a:rPr lang="fr-FR" dirty="0"/>
              <a:t>de croissance</a:t>
            </a:r>
          </a:p>
          <a:p>
            <a:r>
              <a:rPr lang="fr-FR" dirty="0"/>
              <a:t>Plus de 2000 employeurs</a:t>
            </a:r>
          </a:p>
          <a:p>
            <a:r>
              <a:rPr lang="fr-FR"/>
              <a:t>Certains employeurs pourraient devoir quitter la région la </a:t>
            </a:r>
            <a:r>
              <a:rPr lang="fr-FR" dirty="0"/>
              <a:t>demande de main-d'œuvre ne peut être satisfaite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fr-FR" sz="3200" b="1"/>
              <a:t>Scénarios de croissance démographique pour la </a:t>
            </a:r>
            <a:r>
              <a:rPr lang="fr-FR" sz="3200" b="1" dirty="0"/>
              <a:t>Péninsule </a:t>
            </a:r>
            <a:r>
              <a:rPr lang="fr-FR" sz="3200" b="1"/>
              <a:t>acadienne de </a:t>
            </a:r>
            <a:r>
              <a:rPr lang="fr-FR" sz="3200" b="1" dirty="0"/>
              <a:t>2020 à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 err="1"/>
              <a:t>Trois</a:t>
            </a:r>
            <a:r>
              <a:rPr lang="en-CA" sz="2400" b="1" dirty="0"/>
              <a:t> </a:t>
            </a:r>
            <a:r>
              <a:rPr lang="en-CA" sz="2400" b="1" dirty="0" err="1"/>
              <a:t>scénarios</a:t>
            </a:r>
            <a:r>
              <a:rPr lang="en-CA" sz="2400" b="1" dirty="0"/>
              <a:t>:</a:t>
            </a:r>
          </a:p>
          <a:p>
            <a:pPr marL="269875" indent="-41275">
              <a:lnSpc>
                <a:spcPct val="100000"/>
              </a:lnSpc>
            </a:pPr>
            <a:r>
              <a:rPr lang="fr-FR" sz="2000" dirty="0"/>
              <a:t>Élaboré à l'aide des projections de croissance démographique de Statistique Canada pour le Nouveau-Brunswick * ajustées en fonction de la situation démographique et des tendances propres à la région</a:t>
            </a:r>
            <a:r>
              <a:rPr lang="en-CA" sz="2000" dirty="0"/>
              <a:t>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1: trajectoire actuelle de la population.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2: La croissance </a:t>
            </a:r>
            <a:r>
              <a:rPr lang="fr-FR" b="1"/>
              <a:t>démographique nécessaire </a:t>
            </a:r>
            <a:r>
              <a:rPr lang="fr-FR" b="1" dirty="0"/>
              <a:t>pour maintenir la taille actuelle de </a:t>
            </a:r>
            <a:r>
              <a:rPr lang="fr-FR" b="1"/>
              <a:t>la population active.</a:t>
            </a:r>
            <a:endParaRPr lang="fr-FR" b="1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fr-FR" b="1" dirty="0"/>
              <a:t>Scénario 3: La croissance </a:t>
            </a:r>
            <a:r>
              <a:rPr lang="fr-FR" b="1"/>
              <a:t>démographique nécessaire pour faire croître la population active </a:t>
            </a:r>
            <a:r>
              <a:rPr lang="fr-FR" b="1" dirty="0"/>
              <a:t>à un taux annuel moyen de 0,5%.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0223"/>
            <a:ext cx="4782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Utilisation du scénario de projection FC: 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38105"/>
              </p:ext>
            </p:extLst>
          </p:nvPr>
        </p:nvGraphicFramePr>
        <p:xfrm>
          <a:off x="1396329" y="332300"/>
          <a:ext cx="970159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 err="1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Trajectoire</a:t>
                      </a:r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400" b="1" u="none" strike="noStrike" dirty="0" err="1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actuelle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diminue de 5%.</a:t>
                      </a:r>
                    </a:p>
                    <a:p>
                      <a:pPr algn="l" fontAlgn="b"/>
                      <a:r>
                        <a:rPr lang="fr-FR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active </a:t>
                      </a:r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diminue de 27% (-5 800)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Perte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d'industries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US" sz="2200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d'exportation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</a:t>
                      </a:r>
                      <a:r>
                        <a:rPr lang="fr-FR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de la population active </a:t>
                      </a:r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793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Maintenir la taille actuelle de la main-d'œuvre (estimation 21 300)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doit augmenter de 18% (+8 400).</a:t>
                      </a:r>
                    </a:p>
                    <a:p>
                      <a:pPr algn="l" fontAlgn="b"/>
                      <a:r>
                        <a:rPr lang="fr-FR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active reste </a:t>
                      </a:r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à 21 300 personnes.</a:t>
                      </a:r>
                    </a:p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n'a pas augmenté aussi vite depuis les années 1960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Part croissante de la main-d'œuvre employée dans les services locaux (publics et privés).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Moins de travailleurs pour d'autres industries - y compris les industries axées sur l'exportation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Difficultés à développer de nouvelles industries (agriculture, tourisme, ressources naturelles,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31579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Scénario</a:t>
                      </a:r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de population: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Augmenter </a:t>
                      </a:r>
                      <a:r>
                        <a:rPr lang="fr-FR" sz="2400" b="1" u="none" strike="noStrike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active </a:t>
                      </a:r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à </a:t>
                      </a:r>
                      <a:r>
                        <a:rPr lang="fr-FR" sz="2400" b="1" u="none" strike="noStrike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un modeste rythme de </a:t>
                      </a:r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0,5% par an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Résultat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projeté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augmente de 29% (+13 600).</a:t>
                      </a:r>
                    </a:p>
                    <a:p>
                      <a:pPr algn="l" fontAlgn="b"/>
                      <a:r>
                        <a:rPr lang="fr-FR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population active </a:t>
                      </a:r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augmente de +2 100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Implications </a:t>
                      </a:r>
                      <a:r>
                        <a:rPr lang="en-CA" sz="2200" b="1" u="none" strike="noStrike" dirty="0" err="1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potentielles</a:t>
                      </a:r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région dispose de la main-d'œuvre pour répondre à la demande attendue de services locaux</a:t>
                      </a: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Et </a:t>
                      </a:r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la main-d'œuvre nécessaire </a:t>
                      </a:r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pour développer de nouvelles industries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fontScale="92500"/>
          </a:bodyPr>
          <a:lstStyle/>
          <a:p>
            <a:pPr marL="269875" indent="-41275"/>
            <a:r>
              <a:rPr lang="fr-FR" sz="3200" b="1"/>
              <a:t>Projections de croissance: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Si la région veut maintenir l'effectif actuel ou l'élargir au cours des 20 prochaines années, une croissance démographique importante est nécessaire.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En supposant que les autres composantes de la croissance démographique restent constantes, il faudra une augmentation de l'immigration annuelle de 23 / an à entre </a:t>
            </a:r>
            <a:r>
              <a:rPr lang="fr-FR" sz="2000" b="1" dirty="0"/>
              <a:t>450-550 / an</a:t>
            </a:r>
            <a:r>
              <a:rPr lang="fr-FR" sz="2000" dirty="0"/>
              <a:t>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Cela n'arrivera pas tout seul.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fr-FR" sz="2000" dirty="0"/>
              <a:t>Il faudra un plan délibéré de croissance démographique pour le comté.</a:t>
            </a:r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7379464" y="6550223"/>
            <a:ext cx="4782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Utilisation du scénario de projection FC: forte croissance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 plan de croissance démographique </a:t>
            </a:r>
            <a:r>
              <a:rPr lang="fr-FR" sz="4800"/>
              <a:t>de Péninsule acadienne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fr-FR" sz="2800" b="1" dirty="0"/>
              <a:t>Les communautés / régions locales doivent s'engager</a:t>
            </a:r>
            <a:r>
              <a:rPr lang="en-CA" sz="2800" b="1" dirty="0"/>
              <a:t>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fr-FR" dirty="0"/>
              <a:t>Ce n'est pas </a:t>
            </a:r>
            <a:r>
              <a:rPr lang="fr-FR"/>
              <a:t>seulement la responsabilité du gouvernement provincial.</a:t>
            </a:r>
            <a:endParaRPr lang="fr-FR" dirty="0"/>
          </a:p>
          <a:p>
            <a:r>
              <a:rPr lang="fr-FR" dirty="0"/>
              <a:t>Les gens et les entreprises déménagent dans les communautés locales.</a:t>
            </a:r>
          </a:p>
          <a:p>
            <a:r>
              <a:rPr lang="fr-FR"/>
              <a:t>Les possibilités </a:t>
            </a:r>
            <a:r>
              <a:rPr lang="fr-FR" dirty="0"/>
              <a:t>économiques se présentent dans les communautés locales.</a:t>
            </a:r>
            <a:r>
              <a:rPr lang="en-CA" dirty="0"/>
              <a:t>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fr-FR" sz="4800" dirty="0"/>
              <a:t>Le défi démographique de la Péninsule acadienne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fr-FR" b="1"/>
              <a:t>Les responsabilités changeantes du </a:t>
            </a:r>
            <a:r>
              <a:rPr lang="fr-FR" b="1" dirty="0"/>
              <a:t>gouvernement local / régional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Gouvernement local / régional - vers 2000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Gouvernement local / régional - vers 2020</a:t>
            </a: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dirty="0"/>
              <a:t>Pas seulement un plan de croissance démographique, les communautés ont besoin d’un «plan d’affaires» </a:t>
            </a:r>
            <a:r>
              <a:rPr lang="fr-FR" sz="3200" b="1"/>
              <a:t>plus global qui comprend:</a:t>
            </a:r>
          </a:p>
          <a:p>
            <a:pPr>
              <a:lnSpc>
                <a:spcPct val="100000"/>
              </a:lnSpc>
            </a:pPr>
            <a:endParaRPr lang="en-US" sz="3200" b="1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/>
              <a:t>Une </a:t>
            </a:r>
            <a:r>
              <a:rPr lang="fr-FR" sz="2000" dirty="0"/>
              <a:t>compréhension claire des besoins du marché du </a:t>
            </a:r>
            <a:r>
              <a:rPr lang="fr-FR" sz="2000"/>
              <a:t>travail qui remplace les départs à la retraite et autres sorties du marché du travail et positionne la région pour la croissance.</a:t>
            </a:r>
            <a:endParaRPr lang="fr-FR" sz="2000" dirty="0"/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Quelles industries ont le potentiel de se développer à l'avenir dans la région?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De quel niveau d'immigration de population avons-nous besoin?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Quels sont les obstacles à l'attraction d'une nouvelle population? (par exemple, logement, infrastructure de soutien locale, formation linguistique, etc.)</a:t>
            </a:r>
            <a:endParaRPr lang="en-US" sz="2000" dirty="0"/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 err="1"/>
              <a:t>Prochaines</a:t>
            </a:r>
            <a:r>
              <a:rPr lang="en-CA" sz="4800" dirty="0"/>
              <a:t> </a:t>
            </a:r>
            <a:r>
              <a:rPr lang="en-CA" sz="4800" dirty="0" err="1"/>
              <a:t>étapes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9560156" cy="4991330"/>
          </a:xfrm>
        </p:spPr>
        <p:txBody>
          <a:bodyPr>
            <a:normAutofit/>
          </a:bodyPr>
          <a:lstStyle/>
          <a:p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fins du présent rapport, la Péninsule acadienne est définie comme l'ensemble du comté de Gloucester, à l'exception de la région d'agglomération de recensement de Bathurst. Cela comprend les villes de Caraquet, </a:t>
            </a:r>
            <a:r>
              <a:rPr lang="fr-FR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Lamèque</a:t>
            </a: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Shippagan, la municipalité régionale de </a:t>
            </a:r>
            <a:r>
              <a:rPr lang="fr-FR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Tracadie</a:t>
            </a:r>
            <a:r>
              <a:rPr lang="fr-FR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plusieurs villages et districts de services locaux.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15A8D-BBA8-4926-86EE-FAF45BF2DB0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CANSIM tableau 17-10-0005-01.</a:t>
            </a:r>
          </a:p>
        </p:txBody>
      </p:sp>
    </p:spTree>
    <p:extLst>
      <p:ext uri="{BB962C8B-B14F-4D97-AF65-F5344CB8AC3E}">
        <p14:creationId xmlns:p14="http://schemas.microsoft.com/office/powerpoint/2010/main" val="297015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CA" sz="2800"/>
              <a:t>Et la Péninsule acadienne* vieillit beaucoup plus rapidement que le Nouveau-Brunswick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78408E-5B60-42EB-81AE-AEF1E9BF2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358805"/>
              </p:ext>
            </p:extLst>
          </p:nvPr>
        </p:nvGraphicFramePr>
        <p:xfrm>
          <a:off x="2269375" y="1759527"/>
          <a:ext cx="7689272" cy="382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1D9FD3-E052-43D6-83C4-6D2514FA23AB}"/>
              </a:ext>
            </a:extLst>
          </p:cNvPr>
          <p:cNvSpPr txBox="1"/>
          <p:nvPr/>
        </p:nvSpPr>
        <p:spPr>
          <a:xfrm>
            <a:off x="2269375" y="5752407"/>
            <a:ext cx="748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sz="1200" dirty="0" err="1"/>
              <a:t>Comté</a:t>
            </a:r>
            <a:r>
              <a:rPr lang="en-CA" sz="1200" dirty="0"/>
              <a:t> de Gloucester </a:t>
            </a:r>
            <a:r>
              <a:rPr lang="en-CA" sz="1200" dirty="0" err="1"/>
              <a:t>excluant</a:t>
            </a:r>
            <a:r>
              <a:rPr lang="en-CA" sz="1200" dirty="0"/>
              <a:t> </a:t>
            </a:r>
            <a:r>
              <a:rPr lang="en-CA" sz="1200" dirty="0" err="1"/>
              <a:t>l’agglomération</a:t>
            </a:r>
            <a:r>
              <a:rPr lang="en-CA" sz="1200" dirty="0"/>
              <a:t> de </a:t>
            </a:r>
            <a:r>
              <a:rPr lang="en-CA" sz="1200" dirty="0" err="1"/>
              <a:t>recensement</a:t>
            </a:r>
            <a:r>
              <a:rPr lang="en-CA" sz="1200" dirty="0"/>
              <a:t> (AR) de Bathurst</a:t>
            </a:r>
            <a:r>
              <a:rPr lang="en-CA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D4638-658A-42D8-BFB3-66AEFD765A52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table 17-10-0005-01, 1710-0135-01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4543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20888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de Campbellton-Miramichi a perdu sept fois plus de travailleurs et travailleurs que le Nouveau-Brunswick, ce qui laisse entendre que la taille de son économie a sans doute diminué.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33C12E-187B-454C-9A1A-64DAFE3314BB}"/>
              </a:ext>
            </a:extLst>
          </p:cNvPr>
          <p:cNvGraphicFramePr>
            <a:graphicFrameLocks/>
          </p:cNvGraphicFramePr>
          <p:nvPr/>
        </p:nvGraphicFramePr>
        <p:xfrm>
          <a:off x="838200" y="1091046"/>
          <a:ext cx="5489864" cy="484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5799D0-390C-4538-9B31-C86716389582}"/>
              </a:ext>
            </a:extLst>
          </p:cNvPr>
          <p:cNvSpPr txBox="1"/>
          <p:nvPr/>
        </p:nvSpPr>
        <p:spPr>
          <a:xfrm>
            <a:off x="1245985" y="6154738"/>
            <a:ext cx="85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14-10-0023-01, 14-10-0090-01 et 36-10-0402-02.</a:t>
            </a:r>
          </a:p>
          <a:p>
            <a:r>
              <a:rPr lang="en-CA"/>
              <a:t>Note: Le PIB réel n'est pas disponible pour la région économique de Campbellton-Miramichi.</a:t>
            </a:r>
          </a:p>
        </p:txBody>
      </p:sp>
    </p:spTree>
    <p:extLst>
      <p:ext uri="{BB962C8B-B14F-4D97-AF65-F5344CB8AC3E}">
        <p14:creationId xmlns:p14="http://schemas.microsoft.com/office/powerpoint/2010/main" val="110504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3962400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 err="1"/>
              <a:t>Jusqu’au</a:t>
            </a:r>
            <a:r>
              <a:rPr lang="en-CA" dirty="0"/>
              <a:t> tournant de la </a:t>
            </a:r>
            <a:r>
              <a:rPr lang="en-CA" dirty="0" err="1"/>
              <a:t>décennie</a:t>
            </a:r>
            <a:r>
              <a:rPr lang="en-CA" dirty="0"/>
              <a:t>, le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</a:t>
            </a:r>
            <a:r>
              <a:rPr lang="en-CA" dirty="0" err="1"/>
              <a:t>travailler</a:t>
            </a:r>
            <a:r>
              <a:rPr lang="en-CA" dirty="0"/>
              <a:t> (15) </a:t>
            </a:r>
            <a:r>
              <a:rPr lang="en-CA" dirty="0" err="1"/>
              <a:t>excédait</a:t>
            </a:r>
            <a:r>
              <a:rPr lang="en-CA" dirty="0"/>
              <a:t> </a:t>
            </a:r>
            <a:r>
              <a:rPr lang="en-CA" dirty="0" err="1"/>
              <a:t>celui</a:t>
            </a:r>
            <a:r>
              <a:rPr lang="en-CA" dirty="0"/>
              <a:t> des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la </a:t>
            </a:r>
            <a:r>
              <a:rPr lang="en-CA" dirty="0" err="1"/>
              <a:t>retraite</a:t>
            </a:r>
            <a:r>
              <a:rPr lang="en-CA" dirty="0"/>
              <a:t>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Ce </a:t>
            </a:r>
            <a:r>
              <a:rPr lang="en-CA" dirty="0" err="1"/>
              <a:t>n’est</a:t>
            </a:r>
            <a:r>
              <a:rPr lang="en-CA" dirty="0"/>
              <a:t> </a:t>
            </a:r>
            <a:r>
              <a:rPr lang="en-CA" dirty="0" err="1"/>
              <a:t>désormais</a:t>
            </a:r>
            <a:r>
              <a:rPr lang="en-CA" dirty="0"/>
              <a:t> plus le </a:t>
            </a:r>
            <a:r>
              <a:rPr lang="en-CA" dirty="0" err="1"/>
              <a:t>cas</a:t>
            </a:r>
            <a:r>
              <a:rPr lang="en-CA" dirty="0"/>
              <a:t>. Sans nouveaux </a:t>
            </a:r>
            <a:r>
              <a:rPr lang="en-CA" dirty="0" err="1"/>
              <a:t>arrivants</a:t>
            </a:r>
            <a:r>
              <a:rPr lang="en-CA" dirty="0"/>
              <a:t>, la population active de </a:t>
            </a:r>
            <a:r>
              <a:rPr lang="en-CA"/>
              <a:t>la région </a:t>
            </a:r>
            <a:r>
              <a:rPr lang="en-CA" dirty="0" err="1"/>
              <a:t>devrait</a:t>
            </a:r>
            <a:r>
              <a:rPr lang="en-CA" dirty="0"/>
              <a:t> continuer de d</a:t>
            </a:r>
            <a:r>
              <a:rPr lang="fr-CA" dirty="0"/>
              <a:t>é</a:t>
            </a:r>
            <a:r>
              <a:rPr lang="en-CA" dirty="0" err="1"/>
              <a:t>cliner</a:t>
            </a:r>
            <a:r>
              <a:rPr lang="en-CA" dirty="0"/>
              <a:t> </a:t>
            </a:r>
            <a:r>
              <a:rPr lang="en-CA" dirty="0" err="1"/>
              <a:t>rapidement</a:t>
            </a:r>
            <a:r>
              <a:rPr lang="en-CA" dirty="0"/>
              <a:t> pour au </a:t>
            </a:r>
            <a:r>
              <a:rPr lang="en-CA" dirty="0" err="1"/>
              <a:t>moins</a:t>
            </a:r>
            <a:r>
              <a:rPr lang="en-CA" dirty="0"/>
              <a:t> encore </a:t>
            </a:r>
            <a:r>
              <a:rPr lang="en-CA" dirty="0" err="1"/>
              <a:t>une</a:t>
            </a:r>
            <a:r>
              <a:rPr lang="en-CA" dirty="0"/>
              <a:t> quinzaine </a:t>
            </a:r>
            <a:r>
              <a:rPr lang="en-CA" dirty="0" err="1"/>
              <a:t>d’années</a:t>
            </a:r>
            <a:r>
              <a:rPr lang="en-CA" dirty="0"/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3A54AA-2436-4952-B3A8-A4C84594C750}"/>
              </a:ext>
            </a:extLst>
          </p:cNvPr>
          <p:cNvGraphicFramePr>
            <a:graphicFrameLocks/>
          </p:cNvGraphicFramePr>
          <p:nvPr/>
        </p:nvGraphicFramePr>
        <p:xfrm>
          <a:off x="905069" y="989045"/>
          <a:ext cx="5318450" cy="4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4BB687-A3CD-4A9A-A2D6-94C25BA22B38}"/>
              </a:ext>
            </a:extLst>
          </p:cNvPr>
          <p:cNvSpPr txBox="1"/>
          <p:nvPr/>
        </p:nvSpPr>
        <p:spPr>
          <a:xfrm>
            <a:off x="1065726" y="5985163"/>
            <a:ext cx="63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/>
              <a:t>Comté</a:t>
            </a:r>
            <a:r>
              <a:rPr lang="en-CA" dirty="0"/>
              <a:t> de Gloucester </a:t>
            </a:r>
            <a:r>
              <a:rPr lang="en-CA" dirty="0" err="1"/>
              <a:t>excluant</a:t>
            </a:r>
            <a:r>
              <a:rPr lang="en-CA" dirty="0"/>
              <a:t> </a:t>
            </a:r>
            <a:r>
              <a:rPr lang="en-CA" dirty="0" err="1"/>
              <a:t>l’AR</a:t>
            </a:r>
            <a:r>
              <a:rPr lang="en-CA" dirty="0"/>
              <a:t> de Bathurst.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177A1-97AC-416F-BC3D-4482B38DE33D}"/>
              </a:ext>
            </a:extLst>
          </p:cNvPr>
          <p:cNvSpPr txBox="1"/>
          <p:nvPr/>
        </p:nvSpPr>
        <p:spPr>
          <a:xfrm>
            <a:off x="1065726" y="6311602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25951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4"/>
          </a:xfrm>
        </p:spPr>
        <p:txBody>
          <a:bodyPr>
            <a:normAutofit fontScale="70000" lnSpcReduction="20000"/>
          </a:bodyPr>
          <a:lstStyle/>
          <a:p>
            <a:r>
              <a:rPr lang="en-CA" b="1"/>
              <a:t>L’immigration pourrait stabiliser la population d’âge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L’exemple de Moncton montre combien l’immigration peut avoir sur la population d’âge scolaire.</a:t>
            </a:r>
          </a:p>
          <a:p>
            <a:pPr marL="228600" indent="0"/>
            <a:endParaRPr lang="en-CA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B0C798-F9DB-4B25-A7E8-A2531FA5A275}"/>
              </a:ext>
            </a:extLst>
          </p:cNvPr>
          <p:cNvGraphicFramePr>
            <a:graphicFrameLocks/>
          </p:cNvGraphicFramePr>
          <p:nvPr/>
        </p:nvGraphicFramePr>
        <p:xfrm>
          <a:off x="1065726" y="869305"/>
          <a:ext cx="5176537" cy="487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5CFEF1-8C18-4B55-8414-BBEA23D4F1B4}"/>
              </a:ext>
            </a:extLst>
          </p:cNvPr>
          <p:cNvSpPr txBox="1"/>
          <p:nvPr/>
        </p:nvSpPr>
        <p:spPr>
          <a:xfrm>
            <a:off x="1065726" y="6435169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A8EF1-5B2B-464F-BCCB-6ADB246DF599}"/>
              </a:ext>
            </a:extLst>
          </p:cNvPr>
          <p:cNvSpPr txBox="1"/>
          <p:nvPr/>
        </p:nvSpPr>
        <p:spPr>
          <a:xfrm>
            <a:off x="1065726" y="6127392"/>
            <a:ext cx="63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/>
              <a:t>Comté</a:t>
            </a:r>
            <a:r>
              <a:rPr lang="en-CA" dirty="0"/>
              <a:t> de Gloucester </a:t>
            </a:r>
            <a:r>
              <a:rPr lang="en-CA" dirty="0" err="1"/>
              <a:t>excluant</a:t>
            </a:r>
            <a:r>
              <a:rPr lang="en-CA" dirty="0"/>
              <a:t> </a:t>
            </a:r>
            <a:r>
              <a:rPr lang="en-CA" dirty="0" err="1"/>
              <a:t>l’AR</a:t>
            </a:r>
            <a:r>
              <a:rPr lang="en-CA" dirty="0"/>
              <a:t> de Bathurst.</a:t>
            </a:r>
          </a:p>
        </p:txBody>
      </p:sp>
    </p:spTree>
    <p:extLst>
      <p:ext uri="{BB962C8B-B14F-4D97-AF65-F5344CB8AC3E}">
        <p14:creationId xmlns:p14="http://schemas.microsoft.com/office/powerpoint/2010/main" val="19919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</a:t>
            </a:r>
            <a:r>
              <a:rPr lang="fr-CA"/>
              <a:t>é</a:t>
            </a:r>
            <a:r>
              <a:rPr lang="en-CA"/>
              <a:t>quence, la main-d’oeuvre se déplace du secteur privé au secteur public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9E094D3-22F9-4466-9D93-A652BC3199E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05164"/>
          <a:ext cx="5610225" cy="5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28076B-481B-475E-A1E8-847EE22414BE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336088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1204</Words>
  <Application>Microsoft Office PowerPoint</Application>
  <PresentationFormat>Widescreen</PresentationFormat>
  <Paragraphs>111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Century Gothic</vt:lpstr>
      <vt:lpstr>Inter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Richard Saillant</cp:lastModifiedBy>
  <cp:revision>50</cp:revision>
  <dcterms:created xsi:type="dcterms:W3CDTF">2021-01-19T19:30:51Z</dcterms:created>
  <dcterms:modified xsi:type="dcterms:W3CDTF">2021-02-24T00:17:42Z</dcterms:modified>
</cp:coreProperties>
</file>