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70" r:id="rId2"/>
    <p:sldId id="290" r:id="rId3"/>
    <p:sldId id="306" r:id="rId4"/>
    <p:sldId id="302" r:id="rId5"/>
    <p:sldId id="303" r:id="rId6"/>
    <p:sldId id="304" r:id="rId7"/>
    <p:sldId id="305" r:id="rId8"/>
    <p:sldId id="307" r:id="rId9"/>
    <p:sldId id="308" r:id="rId10"/>
    <p:sldId id="293" r:id="rId11"/>
    <p:sldId id="291" r:id="rId12"/>
    <p:sldId id="273" r:id="rId13"/>
    <p:sldId id="274" r:id="rId14"/>
    <p:sldId id="292" r:id="rId15"/>
    <p:sldId id="266" r:id="rId16"/>
    <p:sldId id="297" r:id="rId17"/>
    <p:sldId id="298" r:id="rId18"/>
    <p:sldId id="276" r:id="rId19"/>
    <p:sldId id="278" r:id="rId20"/>
    <p:sldId id="296" r:id="rId21"/>
    <p:sldId id="295" r:id="rId22"/>
    <p:sldId id="299" r:id="rId23"/>
    <p:sldId id="294" r:id="rId24"/>
    <p:sldId id="265" r:id="rId25"/>
    <p:sldId id="275" r:id="rId26"/>
    <p:sldId id="277" r:id="rId27"/>
    <p:sldId id="300" r:id="rId28"/>
    <p:sldId id="263" r:id="rId29"/>
  </p:sldIdLst>
  <p:sldSz cx="12192000" cy="6858000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Inter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/>
    <p:restoredTop sz="94275" autoAdjust="0"/>
  </p:normalViewPr>
  <p:slideViewPr>
    <p:cSldViewPr snapToGrid="0">
      <p:cViewPr varScale="1">
        <p:scale>
          <a:sx n="79" d="100"/>
          <a:sy n="79" d="100"/>
        </p:scale>
        <p:origin x="55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studentprojections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NBMC_slides_Feb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Nouveau-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Brunswick</a:t>
            </a:r>
          </a:p>
          <a:p>
            <a:pPr>
              <a:defRPr/>
            </a:pP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6684929243987E-2"/>
          <c:y val="9.8266465450507851E-2"/>
          <c:w val="0.93618485353229453"/>
          <c:h val="0.65741697878629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Modified!$B$184</c:f>
              <c:strCache>
                <c:ptCount val="1"/>
                <c:pt idx="0">
                  <c:v>Projected (less immigrants and intl. students)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90,500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4E-4F84-8762-66E7E51819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87,900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4E-4F84-8762-66E7E51819FA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83,900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Modified!$B$185:$B$196</c:f>
              <c:numCache>
                <c:formatCode>_-* #,##0_-;\-* #,##0_-;_-* "-"??_-;_-@_-</c:formatCode>
                <c:ptCount val="12"/>
                <c:pt idx="0">
                  <c:v>90533.045085989157</c:v>
                </c:pt>
                <c:pt idx="1">
                  <c:v>89924.087149314495</c:v>
                </c:pt>
                <c:pt idx="2">
                  <c:v>89252.459805774721</c:v>
                </c:pt>
                <c:pt idx="3">
                  <c:v>88355.794991948569</c:v>
                </c:pt>
                <c:pt idx="4">
                  <c:v>88349.005061577118</c:v>
                </c:pt>
                <c:pt idx="5">
                  <c:v>87872.477140911869</c:v>
                </c:pt>
                <c:pt idx="6">
                  <c:v>87090.02461788799</c:v>
                </c:pt>
                <c:pt idx="7">
                  <c:v>86280.258835540037</c:v>
                </c:pt>
                <c:pt idx="8">
                  <c:v>85214.108045815112</c:v>
                </c:pt>
                <c:pt idx="9">
                  <c:v>84300.828559650574</c:v>
                </c:pt>
                <c:pt idx="10">
                  <c:v>83905.235952229152</c:v>
                </c:pt>
                <c:pt idx="11">
                  <c:v>83460.972591631464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E-4F84-8762-66E7E51819FA}"/>
            </c:ext>
          </c:extLst>
        </c:ser>
        <c:ser>
          <c:idx val="1"/>
          <c:order val="1"/>
          <c:tx>
            <c:strRef>
              <c:f>Modified!$C$184</c:f>
              <c:strCache>
                <c:ptCount val="1"/>
                <c:pt idx="0">
                  <c:v>Immigrant K-12 students*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6,700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4E-4F84-8762-66E7E51819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13,840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4E-4F84-8762-66E7E51819FA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19,800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Modified!$C$185:$C$196</c:f>
              <c:numCache>
                <c:formatCode>_-* #,##0_-;\-* #,##0_-;_-* "-"??_-;_-@_-</c:formatCode>
                <c:ptCount val="12"/>
                <c:pt idx="0">
                  <c:v>6734.9999999999982</c:v>
                </c:pt>
                <c:pt idx="1">
                  <c:v>7977.5317152103544</c:v>
                </c:pt>
                <c:pt idx="2">
                  <c:v>9430.9336569579282</c:v>
                </c:pt>
                <c:pt idx="3">
                  <c:v>10968.116909385113</c:v>
                </c:pt>
                <c:pt idx="4">
                  <c:v>12413.040038343688</c:v>
                </c:pt>
                <c:pt idx="5">
                  <c:v>13841.317938725049</c:v>
                </c:pt>
                <c:pt idx="6">
                  <c:v>15228.902998280581</c:v>
                </c:pt>
                <c:pt idx="7">
                  <c:v>16461.497033353331</c:v>
                </c:pt>
                <c:pt idx="8">
                  <c:v>17536.896163279867</c:v>
                </c:pt>
                <c:pt idx="9">
                  <c:v>18679.653268982234</c:v>
                </c:pt>
                <c:pt idx="10">
                  <c:v>19840.718822968993</c:v>
                </c:pt>
                <c:pt idx="11">
                  <c:v>20507.155865426408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4E-4F84-8762-66E7E518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8505672"/>
        <c:axId val="578504072"/>
      </c:barChart>
      <c:catAx>
        <c:axId val="578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en-US"/>
          </a:p>
        </c:txPr>
        <c:crossAx val="578504072"/>
        <c:crosses val="autoZero"/>
        <c:auto val="1"/>
        <c:lblAlgn val="ctr"/>
        <c:lblOffset val="100"/>
        <c:noMultiLvlLbl val="0"/>
      </c:catAx>
      <c:valAx>
        <c:axId val="578504072"/>
        <c:scaling>
          <c:orientation val="minMax"/>
          <c:min val="6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785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Inter" panose="020B0604020202020204" charset="0"/>
              <a:ea typeface="Inter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Inter" panose="020B0604020202020204" charset="0"/>
          <a:ea typeface="Inter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Population Growth</a:t>
            </a:r>
            <a:r>
              <a:rPr lang="fr-CA" sz="1800" b="1" baseline="0"/>
              <a:t> by Age Group</a:t>
            </a:r>
            <a:r>
              <a:rPr lang="fr-CA" sz="1800" b="1"/>
              <a:t> </a:t>
            </a:r>
          </a:p>
          <a:p>
            <a:pPr>
              <a:defRPr/>
            </a:pPr>
            <a:r>
              <a:rPr lang="fr-CA" sz="1800" b="1"/>
              <a:t>2010-2020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Sheet1!$B$60</c:f>
              <c:strCache>
                <c:ptCount val="1"/>
                <c:pt idx="0">
                  <c:v>New Brunswick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Sheet1!$A$61:$A$69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Sheet1!$B$61:$B$69</c:f>
              <c:numCache>
                <c:formatCode>0%</c:formatCode>
                <c:ptCount val="9"/>
                <c:pt idx="0">
                  <c:v>-1.324357620556138E-2</c:v>
                </c:pt>
                <c:pt idx="1">
                  <c:v>-0.10931414055884847</c:v>
                </c:pt>
                <c:pt idx="2">
                  <c:v>-2.4603776905225416E-2</c:v>
                </c:pt>
                <c:pt idx="3">
                  <c:v>-7.4718026772821244E-2</c:v>
                </c:pt>
                <c:pt idx="4">
                  <c:v>-0.14659673169864385</c:v>
                </c:pt>
                <c:pt idx="5">
                  <c:v>0.14680804145687087</c:v>
                </c:pt>
                <c:pt idx="6">
                  <c:v>0.57695504926108376</c:v>
                </c:pt>
                <c:pt idx="7">
                  <c:v>0.27516119469354483</c:v>
                </c:pt>
                <c:pt idx="8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8-4E98-8084-7F84CC551128}"/>
            </c:ext>
          </c:extLst>
        </c:ser>
        <c:ser>
          <c:idx val="1"/>
          <c:order val="1"/>
          <c:tx>
            <c:strRef>
              <c:f>Sheet1!$C$60</c:f>
              <c:strCache>
                <c:ptCount val="1"/>
                <c:pt idx="0">
                  <c:v>Miramichi CA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Sheet1!$A$61:$A$69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Sheet1!$C$61:$C$69</c:f>
              <c:numCache>
                <c:formatCode>0%</c:formatCode>
                <c:ptCount val="9"/>
                <c:pt idx="0">
                  <c:v>-8.5975024015369828E-2</c:v>
                </c:pt>
                <c:pt idx="1">
                  <c:v>-0.15337243401759526</c:v>
                </c:pt>
                <c:pt idx="2">
                  <c:v>-6.2369337979094053E-2</c:v>
                </c:pt>
                <c:pt idx="3">
                  <c:v>-0.22348975887995848</c:v>
                </c:pt>
                <c:pt idx="4">
                  <c:v>-0.13927090154987998</c:v>
                </c:pt>
                <c:pt idx="5">
                  <c:v>3.471295060080104E-2</c:v>
                </c:pt>
                <c:pt idx="6">
                  <c:v>0.52037845705967967</c:v>
                </c:pt>
                <c:pt idx="7">
                  <c:v>0.26029216467463479</c:v>
                </c:pt>
                <c:pt idx="8">
                  <c:v>-1.3599689955254957E-2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8-4E98-8084-7F84CC551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691616"/>
        <c:axId val="1198689120"/>
      </c:barChart>
      <c:catAx>
        <c:axId val="11986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689120"/>
        <c:crosses val="autoZero"/>
        <c:auto val="1"/>
        <c:lblAlgn val="ctr"/>
        <c:lblOffset val="100"/>
        <c:noMultiLvlLbl val="0"/>
      </c:catAx>
      <c:valAx>
        <c:axId val="11986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6916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1"/>
              <a:t>Change in GDP</a:t>
            </a:r>
            <a:r>
              <a:rPr lang="fr-CA" sz="1600" b="1" baseline="0"/>
              <a:t> and Labour Force</a:t>
            </a:r>
          </a:p>
          <a:p>
            <a:pPr>
              <a:defRPr sz="1600" b="1"/>
            </a:pPr>
            <a:r>
              <a:rPr lang="fr-CA" sz="1600" b="1" baseline="0"/>
              <a:t>2009-2019</a:t>
            </a:r>
            <a:endParaRPr lang="fr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Sheet2!$B$4:$B$5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Sheet2!$C$4:$C$5</c:f>
              <c:numCache>
                <c:formatCode>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D4-86F4-6C2015E855C0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Sheet2!$B$4:$B$5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Sheet2!$D$4:$D$5</c:f>
              <c:numCache>
                <c:formatCode>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D4-86F4-6C2015E855C0}"/>
            </c:ext>
          </c:extLst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AR de Miramichi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Sheet2!$B$4:$B$5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Sheet2!$E$4:$E$5</c:f>
              <c:numCache>
                <c:formatCode>0%</c:formatCode>
                <c:ptCount val="2"/>
                <c:pt idx="1">
                  <c:v>1.6000000000000014E-2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D-40D4-86F4-6C2015E85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202496"/>
        <c:axId val="1276202080"/>
      </c:barChart>
      <c:catAx>
        <c:axId val="12762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202080"/>
        <c:crosses val="autoZero"/>
        <c:auto val="1"/>
        <c:lblAlgn val="ctr"/>
        <c:lblOffset val="100"/>
        <c:noMultiLvlLbl val="0"/>
      </c:catAx>
      <c:valAx>
        <c:axId val="127620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20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Population âgée</a:t>
            </a:r>
            <a:r>
              <a:rPr lang="fr-CA" sz="1800" b="1" baseline="0"/>
              <a:t> de 15 et 65 ans</a:t>
            </a:r>
            <a:endParaRPr lang="fr-CA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Sheet3!$B$5</c:f>
              <c:strCache>
                <c:ptCount val="1"/>
                <c:pt idx="0">
                  <c:v>15 ans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Sheet3!$C$4:$V$4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Sheet3!$C$5:$V$5</c:f>
              <c:numCache>
                <c:formatCode>General</c:formatCode>
                <c:ptCount val="20"/>
                <c:pt idx="0">
                  <c:v>433</c:v>
                </c:pt>
                <c:pt idx="1">
                  <c:v>376</c:v>
                </c:pt>
                <c:pt idx="2">
                  <c:v>385</c:v>
                </c:pt>
                <c:pt idx="3">
                  <c:v>402</c:v>
                </c:pt>
                <c:pt idx="4">
                  <c:v>387</c:v>
                </c:pt>
                <c:pt idx="5">
                  <c:v>389</c:v>
                </c:pt>
                <c:pt idx="6">
                  <c:v>385</c:v>
                </c:pt>
                <c:pt idx="7">
                  <c:v>353</c:v>
                </c:pt>
                <c:pt idx="8">
                  <c:v>360</c:v>
                </c:pt>
                <c:pt idx="9">
                  <c:v>349</c:v>
                </c:pt>
                <c:pt idx="10">
                  <c:v>318</c:v>
                </c:pt>
                <c:pt idx="11">
                  <c:v>337</c:v>
                </c:pt>
                <c:pt idx="12">
                  <c:v>330</c:v>
                </c:pt>
                <c:pt idx="13">
                  <c:v>326</c:v>
                </c:pt>
                <c:pt idx="14">
                  <c:v>307</c:v>
                </c:pt>
                <c:pt idx="15">
                  <c:v>279</c:v>
                </c:pt>
                <c:pt idx="16">
                  <c:v>303</c:v>
                </c:pt>
                <c:pt idx="17">
                  <c:v>283</c:v>
                </c:pt>
                <c:pt idx="18">
                  <c:v>255</c:v>
                </c:pt>
                <c:pt idx="19">
                  <c:v>258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DDC-446B-B28D-544E3D29305E}"/>
            </c:ext>
          </c:extLst>
        </c:ser>
        <c:ser>
          <c:idx val="1"/>
          <c:order val="1"/>
          <c:tx>
            <c:strRef>
              <c:f>Sheet3!$B$6</c:f>
              <c:strCache>
                <c:ptCount val="1"/>
                <c:pt idx="0">
                  <c:v>65 ans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Sheet3!$C$4:$V$4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Sheet3!$C$6:$V$6</c:f>
              <c:numCache>
                <c:formatCode>General</c:formatCode>
                <c:ptCount val="20"/>
                <c:pt idx="0">
                  <c:v>277</c:v>
                </c:pt>
                <c:pt idx="1">
                  <c:v>275</c:v>
                </c:pt>
                <c:pt idx="2">
                  <c:v>266</c:v>
                </c:pt>
                <c:pt idx="3">
                  <c:v>297</c:v>
                </c:pt>
                <c:pt idx="4">
                  <c:v>279</c:v>
                </c:pt>
                <c:pt idx="5">
                  <c:v>297</c:v>
                </c:pt>
                <c:pt idx="6">
                  <c:v>286</c:v>
                </c:pt>
                <c:pt idx="7">
                  <c:v>278</c:v>
                </c:pt>
                <c:pt idx="8">
                  <c:v>304</c:v>
                </c:pt>
                <c:pt idx="9">
                  <c:v>334</c:v>
                </c:pt>
                <c:pt idx="10">
                  <c:v>338</c:v>
                </c:pt>
                <c:pt idx="11">
                  <c:v>466</c:v>
                </c:pt>
                <c:pt idx="12">
                  <c:v>437</c:v>
                </c:pt>
                <c:pt idx="13">
                  <c:v>466</c:v>
                </c:pt>
                <c:pt idx="14">
                  <c:v>448</c:v>
                </c:pt>
                <c:pt idx="15">
                  <c:v>464</c:v>
                </c:pt>
                <c:pt idx="16">
                  <c:v>474</c:v>
                </c:pt>
                <c:pt idx="17">
                  <c:v>486</c:v>
                </c:pt>
                <c:pt idx="18">
                  <c:v>455</c:v>
                </c:pt>
                <c:pt idx="19">
                  <c:v>461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DDC-446B-B28D-544E3D293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674384"/>
        <c:axId val="1317673136"/>
      </c:lineChart>
      <c:catAx>
        <c:axId val="131767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673136"/>
        <c:crosses val="autoZero"/>
        <c:auto val="1"/>
        <c:lblAlgn val="ctr"/>
        <c:lblOffset val="100"/>
        <c:noMultiLvlLbl val="0"/>
      </c:catAx>
      <c:valAx>
        <c:axId val="1317673136"/>
        <c:scaling>
          <c:orientation val="minMax"/>
          <c:max val="5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67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Population Agée</a:t>
            </a:r>
            <a:r>
              <a:rPr lang="fr-CA" sz="1800" b="1" baseline="0"/>
              <a:t> entre 5 et 18 ans</a:t>
            </a:r>
            <a:endParaRPr lang="fr-CA" sz="1800" b="1"/>
          </a:p>
        </c:rich>
      </c:tx>
      <c:layout>
        <c:manualLayout>
          <c:xMode val="edge"/>
          <c:yMode val="edge"/>
          <c:x val="0.18782003914245446"/>
          <c:y val="1.9879302001704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75350090458889"/>
          <c:y val="0.11105441248947895"/>
          <c:w val="0.76581515695935365"/>
          <c:h val="0.65461937733285513"/>
        </c:manualLayout>
      </c:layout>
      <c:lineChart>
        <c:grouping val="standard"/>
        <c:varyColors val="0"/>
        <c:ser>
          <c:idx val="0"/>
          <c:order val="0"/>
          <c:tx>
            <c:strRef>
              <c:f>Sheet4!$B$14</c:f>
              <c:strCache>
                <c:ptCount val="1"/>
                <c:pt idx="0">
                  <c:v>Miramichi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Sheet4!$C$13:$M$13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Sheet4!$C$14:$M$14</c:f>
              <c:numCache>
                <c:formatCode>General</c:formatCode>
                <c:ptCount val="11"/>
                <c:pt idx="0">
                  <c:v>3982</c:v>
                </c:pt>
                <c:pt idx="1">
                  <c:v>3860</c:v>
                </c:pt>
                <c:pt idx="2">
                  <c:v>3818</c:v>
                </c:pt>
                <c:pt idx="3">
                  <c:v>3743</c:v>
                </c:pt>
                <c:pt idx="4">
                  <c:v>3686</c:v>
                </c:pt>
                <c:pt idx="5">
                  <c:v>3619</c:v>
                </c:pt>
                <c:pt idx="6">
                  <c:v>3600</c:v>
                </c:pt>
                <c:pt idx="7">
                  <c:v>3549</c:v>
                </c:pt>
                <c:pt idx="8">
                  <c:v>3531</c:v>
                </c:pt>
                <c:pt idx="9">
                  <c:v>3529</c:v>
                </c:pt>
                <c:pt idx="10">
                  <c:v>3518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009-40B4-81C5-5C887B5CE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979328"/>
        <c:axId val="1247990144"/>
      </c:lineChart>
      <c:lineChart>
        <c:grouping val="standard"/>
        <c:varyColors val="0"/>
        <c:ser>
          <c:idx val="1"/>
          <c:order val="1"/>
          <c:tx>
            <c:strRef>
              <c:f>Sheet4!$B$15</c:f>
              <c:strCache>
                <c:ptCount val="1"/>
                <c:pt idx="0">
                  <c:v>Moncton CMA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Sheet4!$C$13:$M$13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Sheet4!$C$15:$M$15</c:f>
              <c:numCache>
                <c:formatCode>General</c:formatCode>
                <c:ptCount val="11"/>
                <c:pt idx="0">
                  <c:v>20394</c:v>
                </c:pt>
                <c:pt idx="1">
                  <c:v>20420</c:v>
                </c:pt>
                <c:pt idx="2">
                  <c:v>20579</c:v>
                </c:pt>
                <c:pt idx="3">
                  <c:v>20724</c:v>
                </c:pt>
                <c:pt idx="4">
                  <c:v>21001</c:v>
                </c:pt>
                <c:pt idx="5">
                  <c:v>21187</c:v>
                </c:pt>
                <c:pt idx="6">
                  <c:v>21803</c:v>
                </c:pt>
                <c:pt idx="7">
                  <c:v>22125</c:v>
                </c:pt>
                <c:pt idx="8">
                  <c:v>22567</c:v>
                </c:pt>
                <c:pt idx="9">
                  <c:v>23049</c:v>
                </c:pt>
                <c:pt idx="10">
                  <c:v>23563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009-40B4-81C5-5C887B5CE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978912"/>
        <c:axId val="1247982656"/>
      </c:lineChart>
      <c:catAx>
        <c:axId val="124797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0144"/>
        <c:crosses val="autoZero"/>
        <c:auto val="1"/>
        <c:lblAlgn val="ctr"/>
        <c:lblOffset val="100"/>
        <c:noMultiLvlLbl val="0"/>
      </c:catAx>
      <c:valAx>
        <c:axId val="1247990144"/>
        <c:scaling>
          <c:orientation val="minMax"/>
          <c:max val="4000"/>
          <c:min val="3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79328"/>
        <c:crosses val="autoZero"/>
        <c:crossBetween val="between"/>
        <c:majorUnit val="200"/>
      </c:valAx>
      <c:valAx>
        <c:axId val="1247982656"/>
        <c:scaling>
          <c:orientation val="minMax"/>
          <c:min val="2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78912"/>
        <c:crosses val="max"/>
        <c:crossBetween val="between"/>
        <c:majorUnit val="1000"/>
      </c:valAx>
      <c:catAx>
        <c:axId val="1247978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7982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Emploi, région économique de Campbellton-Miramichi</a:t>
            </a:r>
          </a:p>
          <a:p>
            <a:pPr>
              <a:defRPr/>
            </a:pPr>
            <a:r>
              <a:rPr lang="fr-CA" sz="1800" b="1"/>
              <a:t>(en milliers)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acadienne.xlsx]Sheet5'!$B$9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acadienne.xlsx]Sheet5'!$C$9:$U$9</c:f>
              <c:numCache>
                <c:formatCode>General</c:formatCode>
                <c:ptCount val="19"/>
                <c:pt idx="0">
                  <c:v>47.600000000000009</c:v>
                </c:pt>
                <c:pt idx="1">
                  <c:v>46.099999999999994</c:v>
                </c:pt>
                <c:pt idx="2">
                  <c:v>45.7</c:v>
                </c:pt>
                <c:pt idx="3">
                  <c:v>48.1</c:v>
                </c:pt>
                <c:pt idx="4">
                  <c:v>47.5</c:v>
                </c:pt>
                <c:pt idx="5">
                  <c:v>46.800000000000004</c:v>
                </c:pt>
                <c:pt idx="6">
                  <c:v>47.5</c:v>
                </c:pt>
                <c:pt idx="7">
                  <c:v>46</c:v>
                </c:pt>
                <c:pt idx="8">
                  <c:v>44.29999999999999</c:v>
                </c:pt>
                <c:pt idx="9">
                  <c:v>40.300000000000004</c:v>
                </c:pt>
                <c:pt idx="10">
                  <c:v>42.600000000000009</c:v>
                </c:pt>
                <c:pt idx="11">
                  <c:v>42.199999999999996</c:v>
                </c:pt>
                <c:pt idx="12">
                  <c:v>42.899999999999991</c:v>
                </c:pt>
                <c:pt idx="13">
                  <c:v>41.6</c:v>
                </c:pt>
                <c:pt idx="14">
                  <c:v>40.600000000000009</c:v>
                </c:pt>
                <c:pt idx="15">
                  <c:v>39</c:v>
                </c:pt>
                <c:pt idx="16">
                  <c:v>39.799999999999997</c:v>
                </c:pt>
                <c:pt idx="17">
                  <c:v>39.900000000000006</c:v>
                </c:pt>
                <c:pt idx="18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39632"/>
        <c:axId val="1199330064"/>
      </c:lineChart>
      <c:lineChart>
        <c:grouping val="standard"/>
        <c:varyColors val="0"/>
        <c:ser>
          <c:idx val="1"/>
          <c:order val="1"/>
          <c:tx>
            <c:strRef>
              <c:f>'[Peninsule acadienne.xlsx]Sheet5'!$B$10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acadienne.xlsx]Sheet5'!$C$10:$U$10</c:f>
              <c:numCache>
                <c:formatCode>General</c:formatCode>
                <c:ptCount val="19"/>
                <c:pt idx="0">
                  <c:v>19.100000000000001</c:v>
                </c:pt>
                <c:pt idx="1">
                  <c:v>19.5</c:v>
                </c:pt>
                <c:pt idx="2">
                  <c:v>17.5</c:v>
                </c:pt>
                <c:pt idx="3">
                  <c:v>18.7</c:v>
                </c:pt>
                <c:pt idx="4">
                  <c:v>19.8</c:v>
                </c:pt>
                <c:pt idx="5">
                  <c:v>21.1</c:v>
                </c:pt>
                <c:pt idx="6">
                  <c:v>21.5</c:v>
                </c:pt>
                <c:pt idx="7">
                  <c:v>21.5</c:v>
                </c:pt>
                <c:pt idx="8">
                  <c:v>19.100000000000001</c:v>
                </c:pt>
                <c:pt idx="9">
                  <c:v>21.3</c:v>
                </c:pt>
                <c:pt idx="10">
                  <c:v>21.1</c:v>
                </c:pt>
                <c:pt idx="11">
                  <c:v>19.2</c:v>
                </c:pt>
                <c:pt idx="12">
                  <c:v>20.400000000000002</c:v>
                </c:pt>
                <c:pt idx="13">
                  <c:v>19.600000000000001</c:v>
                </c:pt>
                <c:pt idx="14">
                  <c:v>20.400000000000002</c:v>
                </c:pt>
                <c:pt idx="15">
                  <c:v>19.5</c:v>
                </c:pt>
                <c:pt idx="16">
                  <c:v>21</c:v>
                </c:pt>
                <c:pt idx="17">
                  <c:v>22.5</c:v>
                </c:pt>
                <c:pt idx="18">
                  <c:v>22.2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15504"/>
        <c:axId val="1199324656"/>
      </c:lineChart>
      <c:catAx>
        <c:axId val="11993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0064"/>
        <c:crosses val="autoZero"/>
        <c:auto val="1"/>
        <c:lblAlgn val="ctr"/>
        <c:lblOffset val="100"/>
        <c:noMultiLvlLbl val="0"/>
      </c:catAx>
      <c:valAx>
        <c:axId val="1199330064"/>
        <c:scaling>
          <c:orientation val="minMax"/>
          <c:max val="50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9632"/>
        <c:crosses val="autoZero"/>
        <c:crossBetween val="between"/>
        <c:majorUnit val="5"/>
      </c:valAx>
      <c:valAx>
        <c:axId val="1199324656"/>
        <c:scaling>
          <c:orientation val="minMax"/>
          <c:min val="1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15504"/>
        <c:crosses val="max"/>
        <c:crossBetween val="between"/>
      </c:valAx>
      <c:catAx>
        <c:axId val="119931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9324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Dépenses de santé</a:t>
            </a:r>
            <a:r>
              <a:rPr lang="en-CA" sz="1600" b="1" baseline="0"/>
              <a:t> supplémentaires induites par le vieillissement par rapport à l’an 2020 </a:t>
            </a:r>
          </a:p>
          <a:p>
            <a:pPr>
              <a:defRPr/>
            </a:pPr>
            <a:r>
              <a:rPr lang="en-CA" sz="1600" b="1" baseline="0"/>
              <a:t>Nouveau-Brunswick (millions $ de 2017)</a:t>
            </a:r>
            <a:endParaRPr lang="en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Sheet1!$B$422</c:f>
              <c:strCache>
                <c:ptCount val="1"/>
                <c:pt idx="0">
                  <c:v>Moncton/Fredericton/Saint John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Sheet1!$C$422:$E$422</c:f>
              <c:numCache>
                <c:formatCode>_-* #,##0_-;\-* #,##0_-;_-* "-"??_-;_-@_-</c:formatCode>
                <c:ptCount val="3"/>
                <c:pt idx="0">
                  <c:v>3120</c:v>
                </c:pt>
                <c:pt idx="1">
                  <c:v>3745</c:v>
                </c:pt>
                <c:pt idx="2">
                  <c:v>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B-4512-A16D-5F2688E2E48F}"/>
            </c:ext>
          </c:extLst>
        </c:ser>
        <c:ser>
          <c:idx val="1"/>
          <c:order val="1"/>
          <c:tx>
            <c:strRef>
              <c:f>Sheet1!$B$423</c:f>
              <c:strCache>
                <c:ptCount val="1"/>
                <c:pt idx="0">
                  <c:v>Other urban centres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Sheet1!$C$423:$E$423</c:f>
              <c:numCache>
                <c:formatCode>_-* #,##0_-;\-* #,##0_-;_-* "-"??_-;_-@_-</c:formatCode>
                <c:ptCount val="3"/>
                <c:pt idx="0">
                  <c:v>165</c:v>
                </c:pt>
                <c:pt idx="1">
                  <c:v>205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B-4512-A16D-5F2688E2E48F}"/>
            </c:ext>
          </c:extLst>
        </c:ser>
        <c:ser>
          <c:idx val="2"/>
          <c:order val="2"/>
          <c:tx>
            <c:strRef>
              <c:f>Sheet1!$B$424</c:f>
              <c:strCache>
                <c:ptCount val="1"/>
                <c:pt idx="0">
                  <c:v>Rest of New Brunswick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Sheet1!$C$424:$E$424</c:f>
              <c:numCache>
                <c:formatCode>_-* #,##0_-;\-* #,##0_-;_-* "-"??_-;_-@_-</c:formatCode>
                <c:ptCount val="3"/>
                <c:pt idx="0">
                  <c:v>360</c:v>
                </c:pt>
                <c:pt idx="1">
                  <c:v>660</c:v>
                </c:pt>
                <c:pt idx="2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B-4512-A16D-5F2688E2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3768008"/>
        <c:axId val="673763848"/>
      </c:barChart>
      <c:catAx>
        <c:axId val="67376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3848"/>
        <c:crosses val="autoZero"/>
        <c:auto val="1"/>
        <c:lblAlgn val="ctr"/>
        <c:lblOffset val="100"/>
        <c:noMultiLvlLbl val="0"/>
      </c:catAx>
      <c:valAx>
        <c:axId val="67376384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51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03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6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350790" y="658813"/>
            <a:ext cx="4841209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fr-FR" sz="2800" b="1" dirty="0"/>
              <a:t>La bonne nouvelle: les immigrants s'installent dans les zones non urbaines</a:t>
            </a:r>
            <a:endParaRPr sz="2800"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7449955" y="2125663"/>
            <a:ext cx="4742043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En 2017, seulement 360 immigrants se sont installés à l'extérieur des sept centres urbains du Nouveau-Brunswick.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En 2019, près de 1100 l'ont fait, soit un taux de croissance presque triple.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Covid-19 a eu un impact sur l'apport de 2020.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Le comté de Carleton a attiré env. 180 par an depuis 2016.</a:t>
            </a:r>
            <a:endParaRPr lang="en-C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BE72-8C33-4B97-8BEA-9500B32B8FA7}"/>
              </a:ext>
            </a:extLst>
          </p:cNvPr>
          <p:cNvSpPr txBox="1"/>
          <p:nvPr/>
        </p:nvSpPr>
        <p:spPr>
          <a:xfrm>
            <a:off x="684663" y="655136"/>
            <a:ext cx="6096000" cy="13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Admissions de résidents permanents par région autour du Nouveau-Brunswick</a:t>
            </a:r>
            <a:endParaRPr lang="en-CA" sz="24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E71E-469A-43A9-A34F-DAB4D82A7343}"/>
              </a:ext>
            </a:extLst>
          </p:cNvPr>
          <p:cNvSpPr txBox="1"/>
          <p:nvPr/>
        </p:nvSpPr>
        <p:spPr>
          <a:xfrm>
            <a:off x="6895192" y="6497638"/>
            <a:ext cx="5033819" cy="317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destination </a:t>
            </a:r>
            <a:r>
              <a:rPr lang="en-US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prévue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Source: IRCC</a:t>
            </a:r>
            <a:endParaRPr lang="en-CA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A2569-BE93-404D-AABF-4AB6870B3DCA}"/>
              </a:ext>
            </a:extLst>
          </p:cNvPr>
          <p:cNvCxnSpPr/>
          <p:nvPr/>
        </p:nvCxnSpPr>
        <p:spPr>
          <a:xfrm>
            <a:off x="7151572" y="904775"/>
            <a:ext cx="0" cy="502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8730B29-48BF-493A-A9A9-CDE1393E4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665366"/>
              </p:ext>
            </p:extLst>
          </p:nvPr>
        </p:nvGraphicFramePr>
        <p:xfrm>
          <a:off x="821615" y="1927182"/>
          <a:ext cx="6130737" cy="457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A1E5C5-58E2-4B88-B969-3B698C21E7E6}"/>
              </a:ext>
            </a:extLst>
          </p:cNvPr>
          <p:cNvSpPr txBox="1"/>
          <p:nvPr/>
        </p:nvSpPr>
        <p:spPr>
          <a:xfrm>
            <a:off x="3886983" y="26150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4,610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8FA6-08F6-4CC5-90B8-344E3F05D64C}"/>
              </a:ext>
            </a:extLst>
          </p:cNvPr>
          <p:cNvSpPr txBox="1"/>
          <p:nvPr/>
        </p:nvSpPr>
        <p:spPr>
          <a:xfrm>
            <a:off x="2276676" y="30496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3,645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C6122-2FCD-4E0C-8B70-35B5BA99B7A2}"/>
              </a:ext>
            </a:extLst>
          </p:cNvPr>
          <p:cNvSpPr txBox="1"/>
          <p:nvPr/>
        </p:nvSpPr>
        <p:spPr>
          <a:xfrm>
            <a:off x="5579745" y="21256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239706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Croissance démographique et éducation </a:t>
            </a:r>
            <a:r>
              <a:rPr lang="fr-FR" sz="4800" dirty="0" smtClean="0"/>
              <a:t>M-12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23160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6"/>
            <a:ext cx="6179683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Plaidoyer pour un plan: faire croître la population de la maternelle à la 12e année</a:t>
            </a:r>
            <a:endParaRPr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1004310" y="2460192"/>
            <a:ext cx="11187690" cy="439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Les inscriptions de la maternelle à la 12e année diminuent au Nouveau-Brunswick alors même que la demande de travailleurs augmente.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Attirer plus de jeunes familles dans la province aidera à reconstruire la population étudiante de la maternelle à la 12e année.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S'assurer que la prochaine génération dispose d'un plus grand bassin de talents locaux.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Cela se passe déjà à Fredericton et à Moncton.</a:t>
            </a:r>
            <a:endParaRPr sz="2000" dirty="0"/>
          </a:p>
        </p:txBody>
      </p:sp>
      <p:pic>
        <p:nvPicPr>
          <p:cNvPr id="3074" name="Picture 2" descr="education Icon 2281024">
            <a:extLst>
              <a:ext uri="{FF2B5EF4-FFF2-40B4-BE49-F238E27FC236}">
                <a16:creationId xmlns:a16="http://schemas.microsoft.com/office/drawing/2014/main" id="{196EF359-AD63-4234-B032-177D81AD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4" y="2923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6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892530" y="263235"/>
            <a:ext cx="11095881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Projeter l'inscription de la maternelle à la 12e année</a:t>
            </a:r>
          </a:p>
          <a:p>
            <a:pPr marL="0" lvl="0" indent="0">
              <a:spcBef>
                <a:spcPts val="0"/>
              </a:spcBef>
            </a:pPr>
            <a:r>
              <a:rPr lang="fr-FR" b="1" dirty="0"/>
              <a:t>En supposant une augmentation significative de l'immigration</a:t>
            </a:r>
            <a:endParaRPr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60ABE7-8A25-4AEA-8DA5-959778A5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200572"/>
              </p:ext>
            </p:extLst>
          </p:nvPr>
        </p:nvGraphicFramePr>
        <p:xfrm>
          <a:off x="1354736" y="1914092"/>
          <a:ext cx="10734595" cy="46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32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Projections de la croissance démographique de la région de Miramichi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1165844"/>
            <a:ext cx="5793089" cy="1358280"/>
          </a:xfrm>
        </p:spPr>
        <p:txBody>
          <a:bodyPr>
            <a:normAutofit fontScale="92500" lnSpcReduction="20000"/>
          </a:bodyPr>
          <a:lstStyle/>
          <a:p>
            <a:pPr marL="269875" indent="-41275">
              <a:tabLst>
                <a:tab pos="269875" algn="l"/>
              </a:tabLst>
            </a:pPr>
            <a:r>
              <a:rPr lang="fr-FR" sz="3200" b="1" dirty="0"/>
              <a:t>Pourquoi la région a-t-elle besoin d'augmenter sa population?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De nombreuses industries d'importance stratégique</a:t>
            </a:r>
          </a:p>
          <a:p>
            <a:r>
              <a:rPr lang="fr-FR" dirty="0"/>
              <a:t>De nouvelles opportunités de croissance</a:t>
            </a:r>
          </a:p>
          <a:p>
            <a:r>
              <a:rPr lang="fr-FR" dirty="0"/>
              <a:t>Environ. 1000 employeurs</a:t>
            </a:r>
          </a:p>
          <a:p>
            <a:r>
              <a:rPr lang="fr-FR" dirty="0"/>
              <a:t>Risque que beaucoup pourraient quitter si la demande de main-d'œuvre ne peut être satisfaite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 dirty="0"/>
              <a:t>Prévisions de croissance démographique de la région de Miramichi 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 lnSpcReduction="10000"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 smtClean="0"/>
              <a:t>Trois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scénarios</a:t>
            </a:r>
            <a:r>
              <a:rPr lang="en-CA" sz="2400" b="1" dirty="0" smtClean="0"/>
              <a:t>:</a:t>
            </a:r>
            <a:endParaRPr lang="en-CA" sz="2400" b="1" dirty="0"/>
          </a:p>
          <a:p>
            <a:pPr marL="269875" indent="-41275">
              <a:lnSpc>
                <a:spcPct val="100000"/>
              </a:lnSpc>
            </a:pPr>
            <a:r>
              <a:rPr lang="fr-FR" sz="2000" dirty="0"/>
              <a:t>Élaboré à l'aide des projections de croissance démographique de Statistique Canada pour le Nouveau-Brunswick * ajustées en fonction de la situation démographique et des tendances propres à l'agglomération de recensement de Miramichi</a:t>
            </a:r>
            <a:r>
              <a:rPr lang="en-CA" sz="2000" dirty="0" smtClean="0"/>
              <a:t>.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1: trajectoire actuelle de la population.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2: La croissance démographique est nécessaire pour maintenir la taille actuelle de la main-d'œuvre.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3: La croissance démographique est nécessaire pour accroître la main-d'œuvre à un taux annuel moyen de 0,5%.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389082" y="6472402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</a:t>
            </a:r>
            <a:r>
              <a:rPr lang="fr-FR" dirty="0"/>
              <a:t>Utilisation du scénario de projection FC: forte croissance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 dirty="0"/>
              <a:t>Prévisions de croissance démographique de la région de Miramichi 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 fontScale="85000" lnSpcReduction="20000"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/>
              <a:t>Pourquoi</a:t>
            </a:r>
            <a:r>
              <a:rPr lang="en-CA" sz="2400" b="1" dirty="0"/>
              <a:t> </a:t>
            </a:r>
            <a:r>
              <a:rPr lang="en-CA" sz="2400" b="1" dirty="0" err="1"/>
              <a:t>ces</a:t>
            </a:r>
            <a:r>
              <a:rPr lang="en-CA" sz="2400" b="1" dirty="0"/>
              <a:t> </a:t>
            </a:r>
            <a:r>
              <a:rPr lang="en-CA" sz="2400" b="1" dirty="0" err="1"/>
              <a:t>trois</a:t>
            </a:r>
            <a:r>
              <a:rPr lang="en-CA" sz="2400" b="1" dirty="0"/>
              <a:t> </a:t>
            </a:r>
            <a:r>
              <a:rPr lang="en-CA" sz="2400" b="1" dirty="0" err="1"/>
              <a:t>scénarios</a:t>
            </a:r>
            <a:r>
              <a:rPr lang="en-CA" sz="2400" b="1" dirty="0"/>
              <a:t>?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1: trajectoire actuelle de la population.</a:t>
            </a:r>
          </a:p>
          <a:p>
            <a:pPr marL="5143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FR" dirty="0"/>
              <a:t>Montrer ce qu'il adviendra de la main-d'œuvre si la population n'augmente pas.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2: La croissance démographique est nécessaire pour maintenir la taille actuelle de la main-d'œuvre.</a:t>
            </a:r>
          </a:p>
          <a:p>
            <a:pPr marL="5143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FR" dirty="0"/>
              <a:t>Montrer quel niveau de croissance démographique est nécessaire simplement pour conserver la même taille de main-d'œuvre.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3: La croissance démographique est nécessaire pour accroître la main-d'œuvre à un taux annuel moyen de 0,5%.</a:t>
            </a:r>
          </a:p>
          <a:p>
            <a:pPr marL="5143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FR" dirty="0"/>
              <a:t>Montrer quel niveau de croissance démographique est nécessaire si la région veut augmenter sa main-d'œuvre pour soutenir la croissance de nouvelles industries.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429158" y="6550223"/>
            <a:ext cx="4732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</a:t>
            </a:r>
            <a:r>
              <a:rPr lang="fr-FR" dirty="0"/>
              <a:t>Utilisation du scénario de projection </a:t>
            </a:r>
            <a:r>
              <a:rPr lang="fr-FR" dirty="0" smtClean="0"/>
              <a:t>FC: </a:t>
            </a:r>
            <a:r>
              <a:rPr lang="fr-FR" dirty="0"/>
              <a:t>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5853263" cy="5510106"/>
          </a:xfrm>
        </p:spPr>
        <p:txBody>
          <a:bodyPr>
            <a:normAutofit/>
          </a:bodyPr>
          <a:lstStyle/>
          <a:p>
            <a:r>
              <a:rPr lang="fr-FR" sz="3200" b="1" dirty="0"/>
              <a:t>Scénarios de croissance démographique de la région de Miramichi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99888"/>
              </p:ext>
            </p:extLst>
          </p:nvPr>
        </p:nvGraphicFramePr>
        <p:xfrm>
          <a:off x="1396329" y="332300"/>
          <a:ext cx="970159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Trajectoire</a:t>
                      </a:r>
                      <a:r>
                        <a:rPr lang="en-CA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4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actuelle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diminue de 4%.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L'effectif diminue de 20% (-2 700)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loss of export industries.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de la main-d'œuvre employée dans les services locaux (publics et privés).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/>
              <a:t>Le défi démographique de Miramichi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23337"/>
              </p:ext>
            </p:extLst>
          </p:nvPr>
        </p:nvGraphicFramePr>
        <p:xfrm>
          <a:off x="1194199" y="303423"/>
          <a:ext cx="10375368" cy="608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056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Maintenir la taille actuelle de la main-d'œuvre (estimation 13 200)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doit augmenter de 15% (+4 300).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 effectifs restent à 13 200.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dernière fois que la région a connu une croissance aussi rapide, c'était dans les années 1960.</a:t>
                      </a:r>
                      <a:endParaRPr lang="en-US" sz="20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12550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de la main-d'œuvre employée dans les services locaux (publics et privés).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65474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Moins de travailleurs pour les autres industries - y compris les industries axées sur l'exportation.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93791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74578"/>
              </p:ext>
            </p:extLst>
          </p:nvPr>
        </p:nvGraphicFramePr>
        <p:xfrm>
          <a:off x="1396329" y="332300"/>
          <a:ext cx="1037536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Augmenter la main-d'œuvre à un modeste 0,5% par an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augmente de 28% (+8 000).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 effectifs augmentent de +1 300.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Il faudrait un taux de croissance démographique inégalé depuis des décennies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 comté dispose de la main-d'œuvre pour répondre à la demande attendue de services locaux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Et la main-d'œuvre pour développer de nouvelles industries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 dirty="0"/>
              <a:t>Prévisions de croissance démographique de la région de Miramichi 2020 à 2040 - Conclusions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Si la région veut maintenir l'effectif actuel ou l'élargir au cours des 20 prochaines années, une croissance démographique importante est nécessaire.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En supposant que les autres composantes de la croissance démographique restent constantes, il faudra une augmentation de l'immigration annuelle de 75 / an à </a:t>
            </a:r>
            <a:r>
              <a:rPr lang="fr-FR" sz="2000" b="1" dirty="0"/>
              <a:t>300-500 / an.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Cela n'arrivera pas tout seul.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Il faudra un plan délibéré de croissance démographique pour le comté.</a:t>
            </a:r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Le plan de croissance démographique de la région de Miramichi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fr-FR" sz="2800" b="1" dirty="0"/>
              <a:t>Les communautés / régions locales doivent s'engager.</a:t>
            </a:r>
            <a:endParaRPr lang="en-CA" sz="2800" b="1" dirty="0"/>
          </a:p>
          <a:p>
            <a:r>
              <a:rPr lang="fr-FR" dirty="0"/>
              <a:t>Ce n'est pas seulement une question de gouvernement provincial.</a:t>
            </a:r>
          </a:p>
          <a:p>
            <a:r>
              <a:rPr lang="fr-FR" dirty="0"/>
              <a:t>Les gens et les entreprises déménagent dans les communautés locales.</a:t>
            </a:r>
          </a:p>
          <a:p>
            <a:r>
              <a:rPr lang="fr-FR" dirty="0"/>
              <a:t>Des opportunités économiques se présentent dans les communautés locales.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Les demandes changeantes du gouvernement local / régional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Gouvernement local / régional - vers 2000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</a:rPr>
              <a:t>Gouvernement local / régional - vers 2020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r-FR" sz="3200" b="1" dirty="0"/>
              <a:t>Pas seulement un plan de croissance démographique, les communautés ont besoin d’un </a:t>
            </a:r>
            <a:r>
              <a:rPr lang="fr-FR" sz="3200" b="1" dirty="0" smtClean="0"/>
              <a:t>«plan d’affaires» </a:t>
            </a:r>
            <a:r>
              <a:rPr lang="fr-FR" sz="3200" b="1" dirty="0"/>
              <a:t>plus complet</a:t>
            </a: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 err="1"/>
              <a:t>Éléments</a:t>
            </a:r>
            <a:r>
              <a:rPr lang="en-US" sz="2000" b="1" dirty="0"/>
              <a:t> du </a:t>
            </a:r>
            <a:r>
              <a:rPr lang="en-US" sz="2000" b="1" dirty="0" smtClean="0"/>
              <a:t>plan </a:t>
            </a:r>
            <a:r>
              <a:rPr lang="en-US" sz="2000" b="1" dirty="0" err="1" smtClean="0"/>
              <a:t>d’affaires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Une compréhension claire des besoins du marché du travail pour soutenir les départs de main-d'œuvre et accueillir une nouvelle croissance.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Quelles industries ont le potentiel de se développer à l'avenir dans la région?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 quel niveau d'immigration de population avons-nous besoin?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Quels sont les obstacles à l'attraction d'une nouvelle population? (par exemple, logement, infrastructure de soutien locale, formation linguistique, etc.)</a:t>
            </a:r>
            <a:endParaRPr lang="en-US" sz="2000" dirty="0"/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 err="1" smtClean="0"/>
              <a:t>Prochaines</a:t>
            </a:r>
            <a:r>
              <a:rPr lang="en-CA" sz="4800" dirty="0" smtClean="0"/>
              <a:t> </a:t>
            </a:r>
            <a:r>
              <a:rPr lang="en-CA" sz="4800" dirty="0" err="1" smtClean="0"/>
              <a:t>étapes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CA" sz="2800"/>
              <a:t>Le Nouveau-Brunswick est plus âgé et vieillit plus rapidement que le Canada</a:t>
            </a:r>
            <a:endParaRPr lang="en-CA" sz="280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E15A8D-BBA8-4926-86EE-FAF45BF2DB0B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Statistics Canada, CANSIM tableau 17-10-0005-01.</a:t>
            </a:r>
          </a:p>
        </p:txBody>
      </p:sp>
    </p:spTree>
    <p:extLst>
      <p:ext uri="{BB962C8B-B14F-4D97-AF65-F5344CB8AC3E}">
        <p14:creationId xmlns:p14="http://schemas.microsoft.com/office/powerpoint/2010/main" val="162259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73934" y="473826"/>
            <a:ext cx="8882289" cy="1416061"/>
          </a:xfrm>
        </p:spPr>
        <p:txBody>
          <a:bodyPr/>
          <a:lstStyle/>
          <a:p>
            <a:r>
              <a:rPr lang="en-CA" sz="3600"/>
              <a:t>Et Miramichi veillit plus rapidement que le reste du Nouveau-Brunswick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FF157C-339F-4464-9067-2062FF02E4D7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Statistics Canada, CANSIM tables 17-10-0005-01 17-10-0135-01.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54B6EC-3884-4E55-AAB3-9D9CF43069FD}"/>
              </a:ext>
            </a:extLst>
          </p:cNvPr>
          <p:cNvGraphicFramePr>
            <a:graphicFrameLocks/>
          </p:cNvGraphicFramePr>
          <p:nvPr/>
        </p:nvGraphicFramePr>
        <p:xfrm>
          <a:off x="2022437" y="2057399"/>
          <a:ext cx="8178837" cy="395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3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284" y="319088"/>
            <a:ext cx="4657060" cy="1190625"/>
          </a:xfrm>
        </p:spPr>
        <p:txBody>
          <a:bodyPr>
            <a:normAutofit fontScale="85000" lnSpcReduction="10000"/>
          </a:bodyPr>
          <a:lstStyle/>
          <a:p>
            <a:r>
              <a:rPr lang="en-CA" sz="2600" b="1"/>
              <a:t>Plus la population vieillit rapidement, plus l’économie tourne au ralenti</a:t>
            </a:r>
          </a:p>
          <a:p>
            <a:endParaRPr lang="en-CA" sz="22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1981199"/>
            <a:ext cx="4656137" cy="3962400"/>
          </a:xfrm>
        </p:spPr>
        <p:txBody>
          <a:bodyPr>
            <a:normAutofit fontScale="925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Nouveau-Brunswick a perdu des travailleuses et travailleurs au cours de la dernière décennie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conséquence, sa croissance économique a été bien plus faible que dans l’ensemble du Canada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Malgré son vieillissement plus rapide, l'AR de Miramichi a réussi à faire croître sa population active quelque peu.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FEEA8-F0DC-4800-BD7E-36D163EC59C4}"/>
              </a:ext>
            </a:extLst>
          </p:cNvPr>
          <p:cNvSpPr txBox="1"/>
          <p:nvPr/>
        </p:nvSpPr>
        <p:spPr>
          <a:xfrm>
            <a:off x="1745672" y="6119336"/>
            <a:ext cx="8562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/>
              <a:t>Source: Statistique Canada, tableaux CANSIM 14-10-0023-01,14-10-0102-01 et 36-10-0402-02.</a:t>
            </a:r>
          </a:p>
          <a:p>
            <a:r>
              <a:rPr lang="en-CA" sz="900"/>
              <a:t>Note: Donnés sur le PIB reel indisponibles pour l'AR de Miramichi. En raison de la volatilité des données, une moyenne de deux ans pour les années 2009-10 et 2018-19  a été utilisée.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4EB5F8-E426-487C-BA6F-BAA5B048F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045328"/>
              </p:ext>
            </p:extLst>
          </p:nvPr>
        </p:nvGraphicFramePr>
        <p:xfrm>
          <a:off x="1028700" y="1052945"/>
          <a:ext cx="5672138" cy="447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499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Le défi: combler le vide laissé par les baby-boomers</a:t>
            </a:r>
          </a:p>
          <a:p>
            <a:endParaRPr lang="en-CA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1936100"/>
            <a:ext cx="4656137" cy="4269972"/>
          </a:xfrm>
        </p:spPr>
        <p:txBody>
          <a:bodyPr>
            <a:normAutofit fontScale="925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Jusqu’au tournant de la décennie, le nombre de personnes atteignant l’âge officiel de travailler (15) excédait celui des personnes atteignant l’âge officiel de la retraite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 n’est désormais plus le cas. Sans nouveaux arrivants, la population active de la région devrait continuer de d</a:t>
            </a:r>
            <a:r>
              <a:rPr lang="fr-CA"/>
              <a:t>é</a:t>
            </a:r>
            <a:r>
              <a:rPr lang="en-CA"/>
              <a:t>cliner rapidement pour au moins encore une quinzaine d’années.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678AB-CE45-45E2-AE90-F525D894A1FB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17-10-0135-01.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A412E84-BEC1-4578-8BA2-BAEFFF11B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627456"/>
              </p:ext>
            </p:extLst>
          </p:nvPr>
        </p:nvGraphicFramePr>
        <p:xfrm>
          <a:off x="1385888" y="971550"/>
          <a:ext cx="4886325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3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8057" y="399678"/>
            <a:ext cx="4657060" cy="879041"/>
          </a:xfrm>
        </p:spPr>
        <p:txBody>
          <a:bodyPr>
            <a:noAutofit/>
          </a:bodyPr>
          <a:lstStyle/>
          <a:p>
            <a:r>
              <a:rPr lang="en-CA" sz="2400" b="1"/>
              <a:t>Une bonne nouvelle: la population d'âge scolaire s'est stabilisée</a:t>
            </a:r>
          </a:p>
          <a:p>
            <a:endParaRPr lang="en-CA" sz="24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15584" y="1957043"/>
            <a:ext cx="4982007" cy="4197696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nouveaux arrivants sont typiquement en âge d’élever des enfants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migration à Miramichi a permis de stabiliser la population d'âge scolaire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L’exemple de Moncton montre combien l’immigration peut avoir sur la population d’âge scolaire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18DA1-FB28-401D-A048-822E1F71AA61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17-10-0139-01.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A7D65A-8E20-46A4-913C-F78D11BE2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474218"/>
              </p:ext>
            </p:extLst>
          </p:nvPr>
        </p:nvGraphicFramePr>
        <p:xfrm>
          <a:off x="1243013" y="1057275"/>
          <a:ext cx="5082972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4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/>
              <a:t>De sérieux défis nous attendent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vieillissement entraîne plus de demande pour les services publics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conséquence, la main-d’oeuvre se déplace du secteur privé au secteur public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Nous avons besoin de plus de gens pour répondre aux besoins du secteur public </a:t>
            </a:r>
            <a:r>
              <a:rPr lang="en-CA" u="sng"/>
              <a:t>et</a:t>
            </a:r>
            <a:r>
              <a:rPr lang="en-CA"/>
              <a:t> faire croître le le secteur privé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39E094D3-22F9-4466-9D93-A652BC3199E3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905164"/>
          <a:ext cx="5610225" cy="52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28076B-481B-475E-A1E8-847EE22414BE}"/>
              </a:ext>
            </a:extLst>
          </p:cNvPr>
          <p:cNvSpPr txBox="1"/>
          <p:nvPr/>
        </p:nvSpPr>
        <p:spPr>
          <a:xfrm>
            <a:off x="1402773" y="6307282"/>
            <a:ext cx="8198427" cy="31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14-10-0092-01.</a:t>
            </a:r>
          </a:p>
        </p:txBody>
      </p:sp>
    </p:spTree>
    <p:extLst>
      <p:ext uri="{BB962C8B-B14F-4D97-AF65-F5344CB8AC3E}">
        <p14:creationId xmlns:p14="http://schemas.microsoft.com/office/powerpoint/2010/main" val="23304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La croissance du secteur privé est essentielle à celle du secteur 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dépenses de santé augmentent exponentiellement au fur et à mesure que nos aînés vieillissent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Au cours des 15 prochaines années, le nombre de personnes âgées de 75 et plus devrait doubler, à environ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Cela va se excercer d’énormes pressions sur les dépenses en soins de santé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37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3735</TotalTime>
  <Words>1467</Words>
  <Application>Microsoft Office PowerPoint</Application>
  <PresentationFormat>Widescreen</PresentationFormat>
  <Paragraphs>145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Century Gothic</vt:lpstr>
      <vt:lpstr>Calibri</vt:lpstr>
      <vt:lpstr>Wingdings</vt:lpstr>
      <vt:lpstr>Times New Roman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Nicole Nader</cp:lastModifiedBy>
  <cp:revision>51</cp:revision>
  <dcterms:created xsi:type="dcterms:W3CDTF">2021-01-19T19:30:51Z</dcterms:created>
  <dcterms:modified xsi:type="dcterms:W3CDTF">2021-02-23T22:28:13Z</dcterms:modified>
</cp:coreProperties>
</file>