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70" r:id="rId2"/>
    <p:sldId id="290" r:id="rId3"/>
    <p:sldId id="306" r:id="rId4"/>
    <p:sldId id="328" r:id="rId5"/>
    <p:sldId id="329" r:id="rId6"/>
    <p:sldId id="330" r:id="rId7"/>
    <p:sldId id="331" r:id="rId8"/>
    <p:sldId id="332" r:id="rId9"/>
    <p:sldId id="279" r:id="rId10"/>
    <p:sldId id="281" r:id="rId11"/>
    <p:sldId id="293" r:id="rId12"/>
    <p:sldId id="291" r:id="rId13"/>
    <p:sldId id="273" r:id="rId14"/>
    <p:sldId id="274" r:id="rId15"/>
    <p:sldId id="292" r:id="rId16"/>
    <p:sldId id="266" r:id="rId17"/>
    <p:sldId id="297" r:id="rId18"/>
    <p:sldId id="298" r:id="rId19"/>
    <p:sldId id="276" r:id="rId20"/>
    <p:sldId id="278" r:id="rId21"/>
    <p:sldId id="296" r:id="rId22"/>
    <p:sldId id="295" r:id="rId23"/>
    <p:sldId id="299" r:id="rId24"/>
    <p:sldId id="294" r:id="rId25"/>
    <p:sldId id="265" r:id="rId26"/>
    <p:sldId id="275" r:id="rId27"/>
    <p:sldId id="277" r:id="rId28"/>
    <p:sldId id="300" r:id="rId29"/>
    <p:sldId id="263" r:id="rId30"/>
  </p:sldIdLst>
  <p:sldSz cx="12192000" cy="6858000"/>
  <p:notesSz cx="6858000" cy="9144000"/>
  <p:embeddedFontLst>
    <p:embeddedFont>
      <p:font typeface="Inter" panose="020B0604020202020204" charset="0"/>
      <p:regular r:id="rId32"/>
      <p:bold r:id="rId33"/>
    </p:embeddedFont>
    <p:embeddedFont>
      <p:font typeface="Century Gothic" panose="020B050202020202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43" d="100"/>
          <a:sy n="43" d="100"/>
        </p:scale>
        <p:origin x="77" y="845"/>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dirty="0" smtClean="0">
                <a:solidFill>
                  <a:schemeClr val="tx1">
                    <a:lumMod val="65000"/>
                    <a:lumOff val="35000"/>
                  </a:schemeClr>
                </a:solidFill>
                <a:latin typeface="Arial" panose="020B0604020202020204" pitchFamily="34" charset="0"/>
                <a:cs typeface="Arial" panose="020B0604020202020204" pitchFamily="34" charset="0"/>
              </a:rPr>
              <a:t>Nouveau-Brunswick</a:t>
            </a:r>
          </a:p>
          <a:p>
            <a:pPr>
              <a:defRPr/>
            </a:pPr>
            <a:r>
              <a:rPr lang="en-CA" sz="1800" b="1" dirty="0" smtClean="0">
                <a:solidFill>
                  <a:schemeClr val="tx1">
                    <a:lumMod val="65000"/>
                    <a:lumOff val="35000"/>
                  </a:schemeClr>
                </a:solidFill>
                <a:latin typeface="Arial" panose="020B0604020202020204" pitchFamily="34" charset="0"/>
                <a:cs typeface="Arial" panose="020B0604020202020204" pitchFamily="34" charset="0"/>
              </a:rPr>
              <a:t>2020</a:t>
            </a:r>
            <a:endParaRPr lang="en-CA" sz="1800" b="1" dirty="0">
              <a:solidFill>
                <a:schemeClr val="tx1">
                  <a:lumMod val="65000"/>
                  <a:lumOff val="35000"/>
                </a:schemeClr>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layout/>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D4E-4F84-8762-66E7E51819FA}"/>
                </c:ext>
              </c:extLst>
            </c:dLbl>
            <c:dLbl>
              <c:idx val="5"/>
              <c:layout/>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D4E-4F84-8762-66E7E51819FA}"/>
                </c:ext>
              </c:extLst>
            </c:dLbl>
            <c:dLbl>
              <c:idx val="10"/>
              <c:layout/>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layout/>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D4E-4F84-8762-66E7E51819FA}"/>
                </c:ext>
              </c:extLst>
            </c:dLbl>
            <c:dLbl>
              <c:idx val="5"/>
              <c:layout/>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D4E-4F84-8762-66E7E51819FA}"/>
                </c:ext>
              </c:extLst>
            </c:dLbl>
            <c:dLbl>
              <c:idx val="10"/>
              <c:layout/>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800" b="1">
                <a:solidFill>
                  <a:schemeClr val="tx1">
                    <a:lumMod val="65000"/>
                    <a:lumOff val="35000"/>
                  </a:schemeClr>
                </a:solidFill>
                <a:latin typeface="Arial" panose="020B0604020202020204" pitchFamily="34" charset="0"/>
                <a:cs typeface="Arial" panose="020B0604020202020204" pitchFamily="34" charset="0"/>
              </a:rPr>
              <a:t>2020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b="1" dirty="0" smtClean="0"/>
              <a:t>Croissance démographique par groupe d'âge</a:t>
            </a:r>
          </a:p>
          <a:p>
            <a:pPr>
              <a:defRPr/>
            </a:pPr>
            <a:r>
              <a:rPr lang="fr-FR" sz="2000" b="1" dirty="0" smtClean="0"/>
              <a:t>2010 à 2020</a:t>
            </a:r>
            <a:endParaRPr lang="fr-CA" sz="20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Sheet1!$C$123:$C$124</c:f>
              <c:strCache>
                <c:ptCount val="2"/>
                <c:pt idx="1">
                  <c:v>Nouveau-Brunswick</c:v>
                </c:pt>
              </c:strCache>
            </c:strRef>
          </c:tx>
          <c:spPr>
            <a:solidFill>
              <a:schemeClr val="tx2">
                <a:lumMod val="75000"/>
              </a:schemeClr>
            </a:solidFill>
            <a:ln>
              <a:noFill/>
            </a:ln>
            <a:effectLst/>
          </c:spPr>
          <c:invertIfNegative val="0"/>
          <c:cat>
            <c:strRef>
              <c:f>Sheet1!$B$125:$B$133</c:f>
              <c:strCache>
                <c:ptCount val="9"/>
                <c:pt idx="0">
                  <c:v>0-14</c:v>
                </c:pt>
                <c:pt idx="1">
                  <c:v>15-24</c:v>
                </c:pt>
                <c:pt idx="2">
                  <c:v>25-34</c:v>
                </c:pt>
                <c:pt idx="3">
                  <c:v>35-44</c:v>
                </c:pt>
                <c:pt idx="4">
                  <c:v>45-54</c:v>
                </c:pt>
                <c:pt idx="5">
                  <c:v>55-64</c:v>
                </c:pt>
                <c:pt idx="6">
                  <c:v>65-74</c:v>
                </c:pt>
                <c:pt idx="7">
                  <c:v>75+</c:v>
                </c:pt>
                <c:pt idx="8">
                  <c:v>Total</c:v>
                </c:pt>
              </c:strCache>
            </c:strRef>
          </c:cat>
          <c:val>
            <c:numRef>
              <c:f>Sheet1!$C$125:$C$133</c:f>
              <c:numCache>
                <c:formatCode>0%</c:formatCode>
                <c:ptCount val="9"/>
                <c:pt idx="0">
                  <c:v>-1.324357620556138E-2</c:v>
                </c:pt>
                <c:pt idx="1">
                  <c:v>-0.10931414055884847</c:v>
                </c:pt>
                <c:pt idx="2">
                  <c:v>-2.4603776905225416E-2</c:v>
                </c:pt>
                <c:pt idx="3">
                  <c:v>-7.4718026772821244E-2</c:v>
                </c:pt>
                <c:pt idx="4">
                  <c:v>-0.14659673169864385</c:v>
                </c:pt>
                <c:pt idx="5">
                  <c:v>0.14680804145687087</c:v>
                </c:pt>
                <c:pt idx="6">
                  <c:v>0.57695504926108376</c:v>
                </c:pt>
                <c:pt idx="7">
                  <c:v>0.27516119469354483</c:v>
                </c:pt>
                <c:pt idx="8">
                  <c:v>3.7768496816217079E-2</c:v>
                </c:pt>
              </c:numCache>
            </c:numRef>
          </c:val>
          <c:extLst>
            <c:ext xmlns:c16="http://schemas.microsoft.com/office/drawing/2014/chart" uri="{C3380CC4-5D6E-409C-BE32-E72D297353CC}">
              <c16:uniqueId val="{00000000-39AF-4F54-918A-6232647DAD4D}"/>
            </c:ext>
          </c:extLst>
        </c:ser>
        <c:ser>
          <c:idx val="1"/>
          <c:order val="1"/>
          <c:tx>
            <c:strRef>
              <c:f>Sheet1!$D$123:$D$124</c:f>
              <c:strCache>
                <c:ptCount val="2"/>
                <c:pt idx="1">
                  <c:v>Comté de Kings, excl. RMR de Saint John</c:v>
                </c:pt>
              </c:strCache>
            </c:strRef>
          </c:tx>
          <c:spPr>
            <a:solidFill>
              <a:srgbClr val="FF0000"/>
            </a:solidFill>
            <a:ln>
              <a:noFill/>
            </a:ln>
            <a:effectLst/>
          </c:spPr>
          <c:invertIfNegative val="0"/>
          <c:cat>
            <c:strRef>
              <c:f>Sheet1!$B$125:$B$133</c:f>
              <c:strCache>
                <c:ptCount val="9"/>
                <c:pt idx="0">
                  <c:v>0-14</c:v>
                </c:pt>
                <c:pt idx="1">
                  <c:v>15-24</c:v>
                </c:pt>
                <c:pt idx="2">
                  <c:v>25-34</c:v>
                </c:pt>
                <c:pt idx="3">
                  <c:v>35-44</c:v>
                </c:pt>
                <c:pt idx="4">
                  <c:v>45-54</c:v>
                </c:pt>
                <c:pt idx="5">
                  <c:v>55-64</c:v>
                </c:pt>
                <c:pt idx="6">
                  <c:v>65-74</c:v>
                </c:pt>
                <c:pt idx="7">
                  <c:v>75+</c:v>
                </c:pt>
                <c:pt idx="8">
                  <c:v>Total</c:v>
                </c:pt>
              </c:strCache>
            </c:strRef>
          </c:cat>
          <c:val>
            <c:numRef>
              <c:f>Sheet1!$D$125:$D$133</c:f>
              <c:numCache>
                <c:formatCode>0%</c:formatCode>
                <c:ptCount val="9"/>
                <c:pt idx="0">
                  <c:v>-2.4171270718231996E-2</c:v>
                </c:pt>
                <c:pt idx="1">
                  <c:v>-7.8139114724480541E-2</c:v>
                </c:pt>
                <c:pt idx="2">
                  <c:v>8.5714285714285632E-2</c:v>
                </c:pt>
                <c:pt idx="3">
                  <c:v>-0.23578751164958056</c:v>
                </c:pt>
                <c:pt idx="4">
                  <c:v>-0.19700748129675816</c:v>
                </c:pt>
                <c:pt idx="5">
                  <c:v>9.3375897845171529E-2</c:v>
                </c:pt>
                <c:pt idx="6">
                  <c:v>0.53769841269841279</c:v>
                </c:pt>
                <c:pt idx="7">
                  <c:v>9.4574780058650942E-2</c:v>
                </c:pt>
                <c:pt idx="8">
                  <c:v>1.2237762237761185E-3</c:v>
                </c:pt>
              </c:numCache>
            </c:numRef>
          </c:val>
          <c:extLst>
            <c:ext xmlns:c16="http://schemas.microsoft.com/office/drawing/2014/chart" uri="{C3380CC4-5D6E-409C-BE32-E72D297353CC}">
              <c16:uniqueId val="{00000001-39AF-4F54-918A-6232647DAD4D}"/>
            </c:ext>
          </c:extLst>
        </c:ser>
        <c:dLbls>
          <c:showLegendKey val="0"/>
          <c:showVal val="0"/>
          <c:showCatName val="0"/>
          <c:showSerName val="0"/>
          <c:showPercent val="0"/>
          <c:showBubbleSize val="0"/>
        </c:dLbls>
        <c:gapWidth val="219"/>
        <c:overlap val="-27"/>
        <c:axId val="1763450976"/>
        <c:axId val="1763455136"/>
      </c:barChart>
      <c:catAx>
        <c:axId val="17634509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63455136"/>
        <c:crosses val="autoZero"/>
        <c:auto val="1"/>
        <c:lblAlgn val="ctr"/>
        <c:lblOffset val="100"/>
        <c:noMultiLvlLbl val="0"/>
      </c:catAx>
      <c:valAx>
        <c:axId val="1763455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63450976"/>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Changement du PIB et</a:t>
            </a:r>
          </a:p>
          <a:p>
            <a:pPr>
              <a:defRPr/>
            </a:pPr>
            <a:r>
              <a:rPr lang="fr-FR" sz="1600" b="1" dirty="0" smtClean="0"/>
              <a:t>Population active, 2009 à 2019</a:t>
            </a:r>
            <a:endParaRPr lang="fr-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583552055992999E-2"/>
          <c:y val="0.17664936215304336"/>
          <c:w val="0.87986089238845144"/>
          <c:h val="0.69226747867480087"/>
        </c:manualLayout>
      </c:layout>
      <c:barChart>
        <c:barDir val="col"/>
        <c:grouping val="clustered"/>
        <c:varyColors val="0"/>
        <c:ser>
          <c:idx val="0"/>
          <c:order val="0"/>
          <c:tx>
            <c:strRef>
              <c:f>Sheet2!$C$4</c:f>
              <c:strCache>
                <c:ptCount val="1"/>
                <c:pt idx="0">
                  <c:v>Canada</c:v>
                </c:pt>
              </c:strCache>
            </c:strRef>
          </c:tx>
          <c:spPr>
            <a:solidFill>
              <a:srgbClr val="FF0000"/>
            </a:solidFill>
            <a:ln>
              <a:noFill/>
            </a:ln>
            <a:effectLst/>
          </c:spPr>
          <c:invertIfNegative val="0"/>
          <c:cat>
            <c:strRef>
              <c:f>Sheet2!$B$5:$B$6</c:f>
              <c:strCache>
                <c:ptCount val="2"/>
                <c:pt idx="0">
                  <c:v>PIB réel</c:v>
                </c:pt>
                <c:pt idx="1">
                  <c:v>Main-d'œuvre</c:v>
                </c:pt>
              </c:strCache>
            </c:strRef>
          </c:cat>
          <c:val>
            <c:numRef>
              <c:f>Sheet2!$C$5:$C$6</c:f>
              <c:numCache>
                <c:formatCode>0%</c:formatCode>
                <c:ptCount val="2"/>
                <c:pt idx="0">
                  <c:v>0.24497168128596103</c:v>
                </c:pt>
                <c:pt idx="1">
                  <c:v>0.10680313856134638</c:v>
                </c:pt>
              </c:numCache>
            </c:numRef>
          </c:val>
          <c:extLst>
            <c:ext xmlns:c16="http://schemas.microsoft.com/office/drawing/2014/chart" uri="{C3380CC4-5D6E-409C-BE32-E72D297353CC}">
              <c16:uniqueId val="{00000000-9588-4F2A-BDAE-0EFEEA62D301}"/>
            </c:ext>
          </c:extLst>
        </c:ser>
        <c:ser>
          <c:idx val="1"/>
          <c:order val="1"/>
          <c:tx>
            <c:strRef>
              <c:f>Sheet2!$D$4</c:f>
              <c:strCache>
                <c:ptCount val="1"/>
                <c:pt idx="0">
                  <c:v>Nouveau-Brunswick</c:v>
                </c:pt>
              </c:strCache>
            </c:strRef>
          </c:tx>
          <c:spPr>
            <a:solidFill>
              <a:schemeClr val="tx2">
                <a:lumMod val="75000"/>
              </a:schemeClr>
            </a:solidFill>
            <a:ln>
              <a:noFill/>
            </a:ln>
            <a:effectLst/>
          </c:spPr>
          <c:invertIfNegative val="0"/>
          <c:cat>
            <c:strRef>
              <c:f>Sheet2!$B$5:$B$6</c:f>
              <c:strCache>
                <c:ptCount val="2"/>
                <c:pt idx="0">
                  <c:v>PIB réel</c:v>
                </c:pt>
                <c:pt idx="1">
                  <c:v>Main-d'œuvre</c:v>
                </c:pt>
              </c:strCache>
            </c:strRef>
          </c:cat>
          <c:val>
            <c:numRef>
              <c:f>Sheet2!$D$5:$D$6</c:f>
              <c:numCache>
                <c:formatCode>0%</c:formatCode>
                <c:ptCount val="2"/>
                <c:pt idx="0">
                  <c:v>6.8194112967382647E-2</c:v>
                </c:pt>
                <c:pt idx="1">
                  <c:v>-1.6493275818320274E-2</c:v>
                </c:pt>
              </c:numCache>
            </c:numRef>
          </c:val>
          <c:extLst>
            <c:ext xmlns:c16="http://schemas.microsoft.com/office/drawing/2014/chart" uri="{C3380CC4-5D6E-409C-BE32-E72D297353CC}">
              <c16:uniqueId val="{00000001-9588-4F2A-BDAE-0EFEEA62D301}"/>
            </c:ext>
          </c:extLst>
        </c:ser>
        <c:dLbls>
          <c:showLegendKey val="0"/>
          <c:showVal val="0"/>
          <c:showCatName val="0"/>
          <c:showSerName val="0"/>
          <c:showPercent val="0"/>
          <c:showBubbleSize val="0"/>
        </c:dLbls>
        <c:gapWidth val="219"/>
        <c:overlap val="-27"/>
        <c:axId val="1732607696"/>
        <c:axId val="1732611024"/>
      </c:barChart>
      <c:catAx>
        <c:axId val="17326076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11024"/>
        <c:crosses val="autoZero"/>
        <c:auto val="1"/>
        <c:lblAlgn val="ctr"/>
        <c:lblOffset val="100"/>
        <c:noMultiLvlLbl val="0"/>
      </c:catAx>
      <c:valAx>
        <c:axId val="1732611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07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Population âgée de 15 et 65 ans</a:t>
            </a:r>
          </a:p>
          <a:p>
            <a:pPr>
              <a:defRPr/>
            </a:pPr>
            <a:r>
              <a:rPr lang="fr-FR" sz="1600" b="1" dirty="0" smtClean="0"/>
              <a:t>Comté de Kings, </a:t>
            </a:r>
            <a:r>
              <a:rPr lang="fr-FR" sz="1600" b="1" dirty="0" err="1" smtClean="0"/>
              <a:t>excl</a:t>
            </a:r>
            <a:r>
              <a:rPr lang="fr-FR" sz="1600" b="1" dirty="0" smtClean="0"/>
              <a:t>. RMR de Saint John</a:t>
            </a:r>
            <a:endParaRPr lang="fr-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Sheet2!$B$12</c:f>
              <c:strCache>
                <c:ptCount val="1"/>
                <c:pt idx="0">
                  <c:v>15 ans</c:v>
                </c:pt>
              </c:strCache>
            </c:strRef>
          </c:tx>
          <c:spPr>
            <a:ln w="28575" cap="rnd">
              <a:solidFill>
                <a:schemeClr val="tx2">
                  <a:lumMod val="75000"/>
                </a:schemeClr>
              </a:solidFill>
              <a:round/>
            </a:ln>
            <a:effectLst/>
          </c:spPr>
          <c:marker>
            <c:symbol val="none"/>
          </c:marker>
          <c:cat>
            <c:numRef>
              <c:f>Sheet2!$C$11:$V$11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Sheet2!$C$12:$V$12</c:f>
              <c:numCache>
                <c:formatCode>#,##0</c:formatCode>
                <c:ptCount val="20"/>
                <c:pt idx="0">
                  <c:v>258</c:v>
                </c:pt>
                <c:pt idx="1">
                  <c:v>254</c:v>
                </c:pt>
                <c:pt idx="2">
                  <c:v>240</c:v>
                </c:pt>
                <c:pt idx="3">
                  <c:v>251</c:v>
                </c:pt>
                <c:pt idx="4">
                  <c:v>276</c:v>
                </c:pt>
                <c:pt idx="5">
                  <c:v>266</c:v>
                </c:pt>
                <c:pt idx="6">
                  <c:v>253</c:v>
                </c:pt>
                <c:pt idx="7">
                  <c:v>258</c:v>
                </c:pt>
                <c:pt idx="8">
                  <c:v>235</c:v>
                </c:pt>
                <c:pt idx="9">
                  <c:v>257</c:v>
                </c:pt>
                <c:pt idx="10">
                  <c:v>246</c:v>
                </c:pt>
                <c:pt idx="11">
                  <c:v>239</c:v>
                </c:pt>
                <c:pt idx="12">
                  <c:v>217</c:v>
                </c:pt>
                <c:pt idx="13">
                  <c:v>231</c:v>
                </c:pt>
                <c:pt idx="14">
                  <c:v>225</c:v>
                </c:pt>
                <c:pt idx="15">
                  <c:v>210</c:v>
                </c:pt>
                <c:pt idx="16">
                  <c:v>223</c:v>
                </c:pt>
                <c:pt idx="17">
                  <c:v>209</c:v>
                </c:pt>
                <c:pt idx="18">
                  <c:v>192</c:v>
                </c:pt>
                <c:pt idx="19">
                  <c:v>190</c:v>
                </c:pt>
              </c:numCache>
            </c:numRef>
          </c:val>
          <c:smooth val="1"/>
          <c:extLst>
            <c:ext xmlns:c16="http://schemas.microsoft.com/office/drawing/2014/chart" uri="{C3380CC4-5D6E-409C-BE32-E72D297353CC}">
              <c16:uniqueId val="{00000000-06BE-4B49-84AA-C2C87E0D2AA8}"/>
            </c:ext>
          </c:extLst>
        </c:ser>
        <c:ser>
          <c:idx val="1"/>
          <c:order val="1"/>
          <c:tx>
            <c:strRef>
              <c:f>Sheet2!$B$13</c:f>
              <c:strCache>
                <c:ptCount val="1"/>
                <c:pt idx="0">
                  <c:v>65 ans</c:v>
                </c:pt>
              </c:strCache>
            </c:strRef>
          </c:tx>
          <c:spPr>
            <a:ln w="28575" cap="rnd">
              <a:solidFill>
                <a:srgbClr val="FF0000"/>
              </a:solidFill>
              <a:round/>
            </a:ln>
            <a:effectLst/>
          </c:spPr>
          <c:marker>
            <c:symbol val="none"/>
          </c:marker>
          <c:cat>
            <c:numRef>
              <c:f>Sheet2!$C$11:$V$11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Sheet2!$C$13:$V$13</c:f>
              <c:numCache>
                <c:formatCode>General</c:formatCode>
                <c:ptCount val="20"/>
                <c:pt idx="0">
                  <c:v>137</c:v>
                </c:pt>
                <c:pt idx="1">
                  <c:v>158</c:v>
                </c:pt>
                <c:pt idx="2">
                  <c:v>135</c:v>
                </c:pt>
                <c:pt idx="3">
                  <c:v>158</c:v>
                </c:pt>
                <c:pt idx="4">
                  <c:v>134</c:v>
                </c:pt>
                <c:pt idx="5">
                  <c:v>154</c:v>
                </c:pt>
                <c:pt idx="6">
                  <c:v>169</c:v>
                </c:pt>
                <c:pt idx="7">
                  <c:v>160</c:v>
                </c:pt>
                <c:pt idx="8">
                  <c:v>185</c:v>
                </c:pt>
                <c:pt idx="9">
                  <c:v>188</c:v>
                </c:pt>
                <c:pt idx="10">
                  <c:v>186</c:v>
                </c:pt>
                <c:pt idx="11">
                  <c:v>253</c:v>
                </c:pt>
                <c:pt idx="12">
                  <c:v>256</c:v>
                </c:pt>
                <c:pt idx="13">
                  <c:v>254</c:v>
                </c:pt>
                <c:pt idx="14">
                  <c:v>247</c:v>
                </c:pt>
                <c:pt idx="15">
                  <c:v>245</c:v>
                </c:pt>
                <c:pt idx="16">
                  <c:v>237</c:v>
                </c:pt>
                <c:pt idx="17">
                  <c:v>246</c:v>
                </c:pt>
                <c:pt idx="18">
                  <c:v>245</c:v>
                </c:pt>
                <c:pt idx="19">
                  <c:v>256</c:v>
                </c:pt>
              </c:numCache>
            </c:numRef>
          </c:val>
          <c:smooth val="1"/>
          <c:extLst>
            <c:ext xmlns:c16="http://schemas.microsoft.com/office/drawing/2014/chart" uri="{C3380CC4-5D6E-409C-BE32-E72D297353CC}">
              <c16:uniqueId val="{00000001-06BE-4B49-84AA-C2C87E0D2AA8}"/>
            </c:ext>
          </c:extLst>
        </c:ser>
        <c:dLbls>
          <c:showLegendKey val="0"/>
          <c:showVal val="0"/>
          <c:showCatName val="0"/>
          <c:showSerName val="0"/>
          <c:showPercent val="0"/>
          <c:showBubbleSize val="0"/>
        </c:dLbls>
        <c:smooth val="0"/>
        <c:axId val="1650589536"/>
        <c:axId val="1650585376"/>
      </c:lineChart>
      <c:catAx>
        <c:axId val="165058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5376"/>
        <c:crosses val="autoZero"/>
        <c:auto val="1"/>
        <c:lblAlgn val="ctr"/>
        <c:lblOffset val="100"/>
        <c:noMultiLvlLbl val="0"/>
      </c:catAx>
      <c:valAx>
        <c:axId val="1650585376"/>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9536"/>
        <c:crosses val="autoZero"/>
        <c:crossBetween val="between"/>
        <c:majorUnit val="5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FR" sz="1600" b="1" dirty="0" smtClean="0"/>
              <a:t>Population âgée de 5 à 18 ans</a:t>
            </a:r>
            <a:endParaRPr lang="fr-CA"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24000035458862"/>
          <c:y val="0.11371125043817963"/>
          <c:w val="0.75716392139558197"/>
          <c:h val="0.71638564020935547"/>
        </c:manualLayout>
      </c:layout>
      <c:lineChart>
        <c:grouping val="standard"/>
        <c:varyColors val="0"/>
        <c:ser>
          <c:idx val="0"/>
          <c:order val="0"/>
          <c:tx>
            <c:strRef>
              <c:f>Sheet3!$C$30</c:f>
              <c:strCache>
                <c:ptCount val="1"/>
                <c:pt idx="0">
                  <c:v>Kings, excl. RMR de SJ (axe gauche)</c:v>
                </c:pt>
              </c:strCache>
            </c:strRef>
          </c:tx>
          <c:spPr>
            <a:ln w="28575" cap="rnd">
              <a:solidFill>
                <a:srgbClr val="FF0000"/>
              </a:solidFill>
              <a:round/>
            </a:ln>
            <a:effectLst/>
          </c:spPr>
          <c:marker>
            <c:symbol val="none"/>
          </c:marker>
          <c:cat>
            <c:numRef>
              <c:f>Sheet3!$D$29:$N$29</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Sheet3!$D$30:$N$30</c:f>
              <c:numCache>
                <c:formatCode>#,##0</c:formatCode>
                <c:ptCount val="11"/>
                <c:pt idx="0">
                  <c:v>3018</c:v>
                </c:pt>
                <c:pt idx="1">
                  <c:v>2991</c:v>
                </c:pt>
                <c:pt idx="2">
                  <c:v>2843</c:v>
                </c:pt>
                <c:pt idx="3">
                  <c:v>2832</c:v>
                </c:pt>
                <c:pt idx="4">
                  <c:v>2802</c:v>
                </c:pt>
                <c:pt idx="5">
                  <c:v>2778</c:v>
                </c:pt>
                <c:pt idx="6">
                  <c:v>2768</c:v>
                </c:pt>
                <c:pt idx="7">
                  <c:v>2747</c:v>
                </c:pt>
                <c:pt idx="8">
                  <c:v>2766</c:v>
                </c:pt>
                <c:pt idx="9">
                  <c:v>2755</c:v>
                </c:pt>
                <c:pt idx="10">
                  <c:v>2740</c:v>
                </c:pt>
              </c:numCache>
            </c:numRef>
          </c:val>
          <c:smooth val="1"/>
          <c:extLst>
            <c:ext xmlns:c16="http://schemas.microsoft.com/office/drawing/2014/chart" uri="{C3380CC4-5D6E-409C-BE32-E72D297353CC}">
              <c16:uniqueId val="{00000000-128F-4022-AA83-BF694FCEEE4A}"/>
            </c:ext>
          </c:extLst>
        </c:ser>
        <c:dLbls>
          <c:showLegendKey val="0"/>
          <c:showVal val="0"/>
          <c:showCatName val="0"/>
          <c:showSerName val="0"/>
          <c:showPercent val="0"/>
          <c:showBubbleSize val="0"/>
        </c:dLbls>
        <c:marker val="1"/>
        <c:smooth val="0"/>
        <c:axId val="1244759376"/>
        <c:axId val="1244753552"/>
      </c:lineChart>
      <c:lineChart>
        <c:grouping val="standard"/>
        <c:varyColors val="0"/>
        <c:ser>
          <c:idx val="1"/>
          <c:order val="1"/>
          <c:tx>
            <c:strRef>
              <c:f>Sheet3!$C$31</c:f>
              <c:strCache>
                <c:ptCount val="1"/>
                <c:pt idx="0">
                  <c:v>RMR de Moncton (axe droit) </c:v>
                </c:pt>
              </c:strCache>
            </c:strRef>
          </c:tx>
          <c:spPr>
            <a:ln w="28575" cap="rnd">
              <a:solidFill>
                <a:schemeClr val="tx2">
                  <a:lumMod val="75000"/>
                </a:schemeClr>
              </a:solidFill>
              <a:round/>
            </a:ln>
            <a:effectLst/>
          </c:spPr>
          <c:marker>
            <c:symbol val="none"/>
          </c:marker>
          <c:cat>
            <c:numRef>
              <c:f>Sheet3!$D$29:$N$29</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Sheet3!$D$31:$N$31</c:f>
              <c:numCache>
                <c:formatCode>General</c:formatCode>
                <c:ptCount val="11"/>
                <c:pt idx="0">
                  <c:v>20394</c:v>
                </c:pt>
                <c:pt idx="1">
                  <c:v>20420</c:v>
                </c:pt>
                <c:pt idx="2">
                  <c:v>20579</c:v>
                </c:pt>
                <c:pt idx="3">
                  <c:v>20724</c:v>
                </c:pt>
                <c:pt idx="4">
                  <c:v>21001</c:v>
                </c:pt>
                <c:pt idx="5">
                  <c:v>21187</c:v>
                </c:pt>
                <c:pt idx="6">
                  <c:v>21803</c:v>
                </c:pt>
                <c:pt idx="7">
                  <c:v>22125</c:v>
                </c:pt>
                <c:pt idx="8">
                  <c:v>22567</c:v>
                </c:pt>
                <c:pt idx="9">
                  <c:v>23049</c:v>
                </c:pt>
                <c:pt idx="10">
                  <c:v>23563</c:v>
                </c:pt>
              </c:numCache>
            </c:numRef>
          </c:val>
          <c:smooth val="1"/>
          <c:extLst>
            <c:ext xmlns:c16="http://schemas.microsoft.com/office/drawing/2014/chart" uri="{C3380CC4-5D6E-409C-BE32-E72D297353CC}">
              <c16:uniqueId val="{00000001-128F-4022-AA83-BF694FCEEE4A}"/>
            </c:ext>
          </c:extLst>
        </c:ser>
        <c:dLbls>
          <c:showLegendKey val="0"/>
          <c:showVal val="0"/>
          <c:showCatName val="0"/>
          <c:showSerName val="0"/>
          <c:showPercent val="0"/>
          <c:showBubbleSize val="0"/>
        </c:dLbls>
        <c:marker val="1"/>
        <c:smooth val="0"/>
        <c:axId val="1763453056"/>
        <c:axId val="1763450560"/>
      </c:lineChart>
      <c:catAx>
        <c:axId val="124475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44753552"/>
        <c:crosses val="autoZero"/>
        <c:auto val="1"/>
        <c:lblAlgn val="ctr"/>
        <c:lblOffset val="100"/>
        <c:noMultiLvlLbl val="0"/>
      </c:catAx>
      <c:valAx>
        <c:axId val="1244753552"/>
        <c:scaling>
          <c:orientation val="minMax"/>
          <c:min val="27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59376"/>
        <c:crosses val="autoZero"/>
        <c:crossBetween val="between"/>
        <c:majorUnit val="100"/>
      </c:valAx>
      <c:valAx>
        <c:axId val="1763450560"/>
        <c:scaling>
          <c:orientation val="minMax"/>
          <c:min val="20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63453056"/>
        <c:crosses val="max"/>
        <c:crossBetween val="between"/>
        <c:majorUnit val="1000"/>
      </c:valAx>
      <c:catAx>
        <c:axId val="1763453056"/>
        <c:scaling>
          <c:orientation val="minMax"/>
        </c:scaling>
        <c:delete val="1"/>
        <c:axPos val="b"/>
        <c:numFmt formatCode="General" sourceLinked="1"/>
        <c:majorTickMark val="out"/>
        <c:minorTickMark val="none"/>
        <c:tickLblPos val="nextTo"/>
        <c:crossAx val="1763450560"/>
        <c:crosses val="autoZero"/>
        <c:auto val="1"/>
        <c:lblAlgn val="ctr"/>
        <c:lblOffset val="100"/>
        <c:noMultiLvlLbl val="0"/>
      </c:catAx>
      <c:spPr>
        <a:noFill/>
        <a:ln>
          <a:noFill/>
        </a:ln>
        <a:effectLst/>
      </c:spPr>
    </c:plotArea>
    <c:legend>
      <c:legendPos val="b"/>
      <c:layout>
        <c:manualLayout>
          <c:xMode val="edge"/>
          <c:yMode val="edge"/>
          <c:x val="4.9999950751580133E-2"/>
          <c:y val="0.92650167681701734"/>
          <c:w val="0.89999990150316023"/>
          <c:h val="7.349832318298267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dirty="0" smtClean="0"/>
              <a:t>Emploi, Nouveau-Brunswick</a:t>
            </a:r>
            <a:endParaRPr lang="fr-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225507889612276E-2"/>
          <c:y val="8.8244436724021283E-2"/>
          <c:w val="0.86754898422077542"/>
          <c:h val="0.68948340424467158"/>
        </c:manualLayout>
      </c:layout>
      <c:lineChart>
        <c:grouping val="standard"/>
        <c:varyColors val="0"/>
        <c:ser>
          <c:idx val="0"/>
          <c:order val="0"/>
          <c:tx>
            <c:strRef>
              <c:f>Sheet5!$B$14</c:f>
              <c:strCache>
                <c:ptCount val="1"/>
                <c:pt idx="0">
                  <c:v>Secteur privé (axe gauche)</c:v>
                </c:pt>
              </c:strCache>
            </c:strRef>
          </c:tx>
          <c:spPr>
            <a:ln w="28575" cap="rnd">
              <a:solidFill>
                <a:schemeClr val="tx2">
                  <a:lumMod val="75000"/>
                </a:schemeClr>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Sheet5!$C$14:$U$14</c:f>
              <c:numCache>
                <c:formatCode>General</c:formatCode>
                <c:ptCount val="19"/>
                <c:pt idx="0">
                  <c:v>245</c:v>
                </c:pt>
                <c:pt idx="1">
                  <c:v>255.49999999999994</c:v>
                </c:pt>
                <c:pt idx="2">
                  <c:v>255.10000000000002</c:v>
                </c:pt>
                <c:pt idx="3">
                  <c:v>258.10000000000002</c:v>
                </c:pt>
                <c:pt idx="4">
                  <c:v>253.4</c:v>
                </c:pt>
                <c:pt idx="5">
                  <c:v>256.99999999999994</c:v>
                </c:pt>
                <c:pt idx="6">
                  <c:v>262.10000000000002</c:v>
                </c:pt>
                <c:pt idx="7">
                  <c:v>260.59999999999997</c:v>
                </c:pt>
                <c:pt idx="8">
                  <c:v>255.29999999999995</c:v>
                </c:pt>
                <c:pt idx="9">
                  <c:v>253.79999999999998</c:v>
                </c:pt>
                <c:pt idx="10">
                  <c:v>255.20000000000005</c:v>
                </c:pt>
                <c:pt idx="11">
                  <c:v>251.29999999999998</c:v>
                </c:pt>
                <c:pt idx="12">
                  <c:v>252.79999999999998</c:v>
                </c:pt>
                <c:pt idx="13">
                  <c:v>253.69999999999993</c:v>
                </c:pt>
                <c:pt idx="14">
                  <c:v>248.80000000000007</c:v>
                </c:pt>
                <c:pt idx="15">
                  <c:v>248.90000000000003</c:v>
                </c:pt>
                <c:pt idx="16">
                  <c:v>245.59999999999997</c:v>
                </c:pt>
                <c:pt idx="17">
                  <c:v>242.90000000000003</c:v>
                </c:pt>
                <c:pt idx="18">
                  <c:v>243.5</c:v>
                </c:pt>
              </c:numCache>
            </c:numRef>
          </c:val>
          <c:smooth val="1"/>
          <c:extLst>
            <c:ext xmlns:c16="http://schemas.microsoft.com/office/drawing/2014/chart" uri="{C3380CC4-5D6E-409C-BE32-E72D297353CC}">
              <c16:uniqueId val="{00000000-0D3E-4030-9FAE-8F61C82C9844}"/>
            </c:ext>
          </c:extLst>
        </c:ser>
        <c:dLbls>
          <c:showLegendKey val="0"/>
          <c:showVal val="0"/>
          <c:showCatName val="0"/>
          <c:showSerName val="0"/>
          <c:showPercent val="0"/>
          <c:showBubbleSize val="0"/>
        </c:dLbls>
        <c:marker val="1"/>
        <c:smooth val="0"/>
        <c:axId val="1650583712"/>
        <c:axId val="1650580384"/>
      </c:lineChart>
      <c:lineChart>
        <c:grouping val="standard"/>
        <c:varyColors val="0"/>
        <c:ser>
          <c:idx val="1"/>
          <c:order val="1"/>
          <c:tx>
            <c:strRef>
              <c:f>Sheet5!$B$15</c:f>
              <c:strCache>
                <c:ptCount val="1"/>
                <c:pt idx="0">
                  <c:v>Secteur public (axe droit)</c:v>
                </c:pt>
              </c:strCache>
            </c:strRef>
          </c:tx>
          <c:spPr>
            <a:ln w="28575" cap="rnd">
              <a:solidFill>
                <a:srgbClr val="FF0000"/>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Sheet5!$C$15:$U$15</c:f>
              <c:numCache>
                <c:formatCode>General</c:formatCode>
                <c:ptCount val="19"/>
                <c:pt idx="0">
                  <c:v>85</c:v>
                </c:pt>
                <c:pt idx="1">
                  <c:v>86.399999999999991</c:v>
                </c:pt>
                <c:pt idx="2">
                  <c:v>86.600000000000009</c:v>
                </c:pt>
                <c:pt idx="3">
                  <c:v>90</c:v>
                </c:pt>
                <c:pt idx="4">
                  <c:v>93.1</c:v>
                </c:pt>
                <c:pt idx="5">
                  <c:v>93.399999999999991</c:v>
                </c:pt>
                <c:pt idx="6">
                  <c:v>95.5</c:v>
                </c:pt>
                <c:pt idx="7">
                  <c:v>100.10000000000001</c:v>
                </c:pt>
                <c:pt idx="8">
                  <c:v>104.7</c:v>
                </c:pt>
                <c:pt idx="9">
                  <c:v>104.30000000000001</c:v>
                </c:pt>
                <c:pt idx="10">
                  <c:v>100.3</c:v>
                </c:pt>
                <c:pt idx="11">
                  <c:v>101.80000000000001</c:v>
                </c:pt>
                <c:pt idx="12">
                  <c:v>101.69999999999999</c:v>
                </c:pt>
                <c:pt idx="13">
                  <c:v>100.2</c:v>
                </c:pt>
                <c:pt idx="14">
                  <c:v>103</c:v>
                </c:pt>
                <c:pt idx="15">
                  <c:v>102.6</c:v>
                </c:pt>
                <c:pt idx="16">
                  <c:v>107.3</c:v>
                </c:pt>
                <c:pt idx="17">
                  <c:v>110.9</c:v>
                </c:pt>
                <c:pt idx="18">
                  <c:v>113.2</c:v>
                </c:pt>
              </c:numCache>
            </c:numRef>
          </c:val>
          <c:smooth val="1"/>
          <c:extLst>
            <c:ext xmlns:c16="http://schemas.microsoft.com/office/drawing/2014/chart" uri="{C3380CC4-5D6E-409C-BE32-E72D297353CC}">
              <c16:uniqueId val="{00000001-0D3E-4030-9FAE-8F61C82C9844}"/>
            </c:ext>
          </c:extLst>
        </c:ser>
        <c:dLbls>
          <c:showLegendKey val="0"/>
          <c:showVal val="0"/>
          <c:showCatName val="0"/>
          <c:showSerName val="0"/>
          <c:showPercent val="0"/>
          <c:showBubbleSize val="0"/>
        </c:dLbls>
        <c:marker val="1"/>
        <c:smooth val="0"/>
        <c:axId val="1650619072"/>
        <c:axId val="1650617408"/>
      </c:lineChart>
      <c:catAx>
        <c:axId val="165058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0384"/>
        <c:crosses val="autoZero"/>
        <c:auto val="1"/>
        <c:lblAlgn val="ctr"/>
        <c:lblOffset val="100"/>
        <c:noMultiLvlLbl val="0"/>
      </c:catAx>
      <c:valAx>
        <c:axId val="1650580384"/>
        <c:scaling>
          <c:orientation val="minMax"/>
          <c:min val="2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3712"/>
        <c:crosses val="autoZero"/>
        <c:crossBetween val="between"/>
      </c:valAx>
      <c:valAx>
        <c:axId val="1650617408"/>
        <c:scaling>
          <c:orientation val="minMax"/>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19072"/>
        <c:crosses val="max"/>
        <c:crossBetween val="between"/>
      </c:valAx>
      <c:catAx>
        <c:axId val="1650619072"/>
        <c:scaling>
          <c:orientation val="minMax"/>
        </c:scaling>
        <c:delete val="1"/>
        <c:axPos val="b"/>
        <c:numFmt formatCode="General" sourceLinked="1"/>
        <c:majorTickMark val="out"/>
        <c:minorTickMark val="none"/>
        <c:tickLblPos val="nextTo"/>
        <c:crossAx val="165061740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Estimation des dépenses de santé supplémentaires annuelles induites par le vieillissement par rapport à 2020 Nouveau-Brunswick (2017 M $)</a:t>
            </a:r>
            <a:endParaRPr lang="en-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62500" lnSpcReduction="20000"/>
          </a:bodyPr>
          <a:lstStyle/>
          <a:p>
            <a:r>
              <a:rPr lang="fr-FR" b="1" dirty="0"/>
              <a:t>La croissance du secteur privé sera essentielle pour garantir des services publics de qualité</a:t>
            </a:r>
            <a:endParaRPr lang="en-CA" b="1" dirty="0"/>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86598"/>
            <a:ext cx="4656137" cy="4364326"/>
          </a:xfrm>
        </p:spPr>
        <p:txBody>
          <a:bodyPr>
            <a:normAutofit fontScale="85000" lnSpcReduction="20000"/>
          </a:bodyPr>
          <a:lstStyle/>
          <a:p>
            <a:pPr marL="514350" indent="-285750">
              <a:buFont typeface="Wingdings" panose="05000000000000000000" pitchFamily="2" charset="2"/>
              <a:buChar char="Ø"/>
            </a:pPr>
            <a:r>
              <a:rPr lang="fr-FR" dirty="0"/>
              <a:t>Les dépenses de santé augmentent considérablement à mesure que les personnes âgées vieillissent</a:t>
            </a:r>
          </a:p>
          <a:p>
            <a:pPr marL="514350" indent="-285750">
              <a:buFont typeface="Wingdings" panose="05000000000000000000" pitchFamily="2" charset="2"/>
              <a:buChar char="Ø"/>
            </a:pPr>
            <a:r>
              <a:rPr lang="fr-FR" dirty="0"/>
              <a:t>Les premiers baby-boomers du Nouveau-Brunswick auront 75 ans cette année. Au cours des 15 prochaines années, le nombre de personnes âgées de 75 ans et plus devrait plus que doubler, pour atteindre près de 140000</a:t>
            </a:r>
          </a:p>
          <a:p>
            <a:pPr marL="514350" indent="-285750">
              <a:buFont typeface="Wingdings" panose="05000000000000000000" pitchFamily="2" charset="2"/>
              <a:buChar char="Ø"/>
            </a:pPr>
            <a:r>
              <a:rPr lang="fr-FR" dirty="0"/>
              <a:t>Cela entraînera une escalade des coûts des soins de santé. La croissance du secteur privé est nécessaire pour couvrir l'escalade des coûts</a:t>
            </a:r>
            <a:endParaRPr lang="en-CA" dirty="0"/>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extLst>
              <p:ext uri="{D42A27DB-BD31-4B8C-83A1-F6EECF244321}">
                <p14:modId xmlns:p14="http://schemas.microsoft.com/office/powerpoint/2010/main" val="118196432"/>
              </p:ext>
            </p:extLst>
          </p:nvPr>
        </p:nvGraphicFramePr>
        <p:xfrm>
          <a:off x="995652" y="827117"/>
          <a:ext cx="5610225" cy="4748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8DDE27A-26FC-44D5-A6A1-31BEE54A5DD9}"/>
              </a:ext>
            </a:extLst>
          </p:cNvPr>
          <p:cNvSpPr txBox="1"/>
          <p:nvPr/>
        </p:nvSpPr>
        <p:spPr>
          <a:xfrm>
            <a:off x="1246909" y="6350924"/>
            <a:ext cx="8952807" cy="369332"/>
          </a:xfrm>
          <a:prstGeom prst="rect">
            <a:avLst/>
          </a:prstGeom>
          <a:noFill/>
        </p:spPr>
        <p:txBody>
          <a:bodyPr wrap="square" rtlCol="0">
            <a:spAutoFit/>
          </a:bodyPr>
          <a:lstStyle/>
          <a:p>
            <a:r>
              <a:rPr lang="fr-FR" sz="900" dirty="0"/>
              <a:t>Source: Calculs de Richard Saillant basés sur les dépenses de santé provinciales moyennes au Canada par groupe d'âge pour 2017 et données de l'Institut canadien d'information sur la santé (ICIS) et de Statistique Canada, tableau CANSIM 17-10-0057-01, scénario de croissance démographique élevée.</a:t>
            </a:r>
            <a:endParaRPr lang="en-CA" sz="900" dirty="0"/>
          </a:p>
        </p:txBody>
      </p:sp>
    </p:spTree>
    <p:extLst>
      <p:ext uri="{BB962C8B-B14F-4D97-AF65-F5344CB8AC3E}">
        <p14:creationId xmlns:p14="http://schemas.microsoft.com/office/powerpoint/2010/main" val="319268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77500" lnSpcReduction="20000"/>
          </a:bodyPr>
          <a:lstStyle/>
          <a:p>
            <a:pPr marL="0" lvl="0" indent="0">
              <a:spcBef>
                <a:spcPts val="0"/>
              </a:spcBef>
            </a:pPr>
            <a:r>
              <a:rPr lang="fr-FR" sz="2800" b="1" dirty="0"/>
              <a:t>La bonne nouvelle: les immigrants s'installent également dans les zones non urbaines</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lnSpcReduction="10000"/>
          </a:bodyPr>
          <a:lstStyle/>
          <a:p>
            <a:pPr marL="0" lvl="0" indent="0">
              <a:lnSpc>
                <a:spcPct val="100000"/>
              </a:lnSpc>
              <a:spcBef>
                <a:spcPts val="0"/>
              </a:spcBef>
            </a:pPr>
            <a:r>
              <a:rPr lang="fr-FR" sz="2000" dirty="0"/>
              <a:t>En 2017, seulement 360 immigrants se sont installés à l'extérieur des sept centres urbains du Nouveau-Brunswick.</a:t>
            </a:r>
          </a:p>
          <a:p>
            <a:pPr marL="0" lvl="0" indent="0">
              <a:lnSpc>
                <a:spcPct val="100000"/>
              </a:lnSpc>
              <a:spcBef>
                <a:spcPts val="0"/>
              </a:spcBef>
            </a:pPr>
            <a:endParaRPr lang="fr-FR" sz="2000" dirty="0"/>
          </a:p>
          <a:p>
            <a:pPr marL="0" lvl="0" indent="0">
              <a:lnSpc>
                <a:spcPct val="100000"/>
              </a:lnSpc>
              <a:spcBef>
                <a:spcPts val="0"/>
              </a:spcBef>
            </a:pPr>
            <a:r>
              <a:rPr lang="fr-FR" sz="2000" dirty="0"/>
              <a:t>En 2019, près de 1100 l'ont fait - un taux de croissance presque triple.</a:t>
            </a:r>
          </a:p>
          <a:p>
            <a:pPr marL="0" lvl="0" indent="0">
              <a:lnSpc>
                <a:spcPct val="100000"/>
              </a:lnSpc>
              <a:spcBef>
                <a:spcPts val="0"/>
              </a:spcBef>
            </a:pPr>
            <a:endParaRPr lang="fr-FR" sz="2000" dirty="0"/>
          </a:p>
          <a:p>
            <a:pPr marL="0" lvl="0" indent="0">
              <a:lnSpc>
                <a:spcPct val="100000"/>
              </a:lnSpc>
              <a:spcBef>
                <a:spcPts val="0"/>
              </a:spcBef>
            </a:pPr>
            <a:r>
              <a:rPr lang="fr-FR" sz="2000" dirty="0"/>
              <a:t>Covid-19 a eu un impact sur l'apport de 2020.</a:t>
            </a:r>
          </a:p>
          <a:p>
            <a:pPr marL="0" lvl="0" indent="0">
              <a:lnSpc>
                <a:spcPct val="100000"/>
              </a:lnSpc>
              <a:spcBef>
                <a:spcPts val="0"/>
              </a:spcBef>
            </a:pPr>
            <a:endParaRPr lang="fr-FR" sz="2000" dirty="0"/>
          </a:p>
          <a:p>
            <a:pPr marL="0" lvl="0" indent="0">
              <a:lnSpc>
                <a:spcPct val="100000"/>
              </a:lnSpc>
              <a:spcBef>
                <a:spcPts val="0"/>
              </a:spcBef>
            </a:pPr>
            <a:r>
              <a:rPr lang="fr-FR" sz="2000" dirty="0"/>
              <a:t>Le comté de Kings, à l'exclusion de la RMR de Saint John, a attiré 66 immigrants en 2019-2020</a:t>
            </a:r>
            <a:r>
              <a:rPr lang="en-CA" sz="2000" dirty="0" smtClean="0"/>
              <a:t>.</a:t>
            </a:r>
            <a:endParaRPr lang="en-CA" sz="2000" dirty="0"/>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1334020"/>
          </a:xfrm>
          <a:prstGeom prst="rect">
            <a:avLst/>
          </a:prstGeom>
          <a:noFill/>
        </p:spPr>
        <p:txBody>
          <a:bodyPr wrap="square">
            <a:spAutoFit/>
          </a:bodyPr>
          <a:lstStyle/>
          <a:p>
            <a:pPr algn="ctr">
              <a:lnSpc>
                <a:spcPct val="115000"/>
              </a:lnSpc>
            </a:pPr>
            <a:r>
              <a:rPr lang="fr-FR" sz="2400" b="1" dirty="0">
                <a:solidFill>
                  <a:schemeClr val="tx1"/>
                </a:solidFill>
                <a:latin typeface="Inter" panose="020B0604020202020204" charset="0"/>
                <a:ea typeface="Inter" panose="020B0604020202020204" charset="0"/>
                <a:cs typeface="Times New Roman" panose="02020603050405020304" pitchFamily="18" charset="0"/>
              </a:rPr>
              <a:t>Admissions de résidents permanents par région autour du Nouveau-Brunswick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dirty="0">
                <a:latin typeface="Century Gothic" panose="020B0502020202020204" pitchFamily="34" charset="0"/>
                <a:ea typeface="Times New Roman" panose="02020603050405020304" pitchFamily="18" charset="0"/>
                <a:cs typeface="Times New Roman" panose="02020603050405020304" pitchFamily="18" charset="0"/>
              </a:rPr>
              <a:t>*destination </a:t>
            </a:r>
            <a:r>
              <a:rPr lang="en-US" dirty="0" err="1">
                <a:latin typeface="Century Gothic" panose="020B0502020202020204" pitchFamily="34" charset="0"/>
                <a:ea typeface="Times New Roman" panose="02020603050405020304" pitchFamily="18" charset="0"/>
                <a:cs typeface="Times New Roman" panose="02020603050405020304" pitchFamily="18" charset="0"/>
              </a:rPr>
              <a:t>prévue</a:t>
            </a:r>
            <a:r>
              <a:rPr lang="en-US" dirty="0">
                <a:latin typeface="Century Gothic" panose="020B0502020202020204" pitchFamily="34" charset="0"/>
                <a:ea typeface="Times New Roman" panose="02020603050405020304" pitchFamily="18" charset="0"/>
                <a:cs typeface="Times New Roman" panose="02020603050405020304" pitchFamily="18" charset="0"/>
              </a:rPr>
              <a:t>.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Croissance démographique et éducation de la maternelle à la 12e année</a:t>
            </a:r>
            <a:endParaRPr lang="en-CA" sz="4800" dirty="0"/>
          </a:p>
        </p:txBody>
      </p:sp>
    </p:spTree>
    <p:extLst>
      <p:ext uri="{BB962C8B-B14F-4D97-AF65-F5344CB8AC3E}">
        <p14:creationId xmlns:p14="http://schemas.microsoft.com/office/powerpoint/2010/main" val="123160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Plaidoyer pour un plan: faire croître la population de la maternelle à la 12e année</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spcBef>
                <a:spcPts val="0"/>
              </a:spcBef>
              <a:spcAft>
                <a:spcPts val="2400"/>
              </a:spcAft>
            </a:pPr>
            <a:r>
              <a:rPr lang="fr-FR" sz="2000" dirty="0"/>
              <a:t>Les inscriptions de la maternelle à la 12e année diminuent au Nouveau-Brunswick alors même que la demande de travailleurs augmente.</a:t>
            </a:r>
          </a:p>
          <a:p>
            <a:pPr marL="0" lvl="0" indent="0">
              <a:spcBef>
                <a:spcPts val="0"/>
              </a:spcBef>
              <a:spcAft>
                <a:spcPts val="2400"/>
              </a:spcAft>
            </a:pPr>
            <a:r>
              <a:rPr lang="fr-FR" sz="2000" dirty="0"/>
              <a:t>Attirer plus de jeunes familles dans la province aidera à reconstruire la population étudiante de la maternelle à la 12e année.</a:t>
            </a:r>
          </a:p>
          <a:p>
            <a:pPr marL="0" lvl="0" indent="0">
              <a:spcBef>
                <a:spcPts val="0"/>
              </a:spcBef>
              <a:spcAft>
                <a:spcPts val="2400"/>
              </a:spcAft>
            </a:pPr>
            <a:r>
              <a:rPr lang="fr-FR" sz="2000" dirty="0"/>
              <a:t>S'assurer que la prochaine génération dispose d'un plus grand bassin de talents locaux.</a:t>
            </a:r>
          </a:p>
          <a:p>
            <a:pPr marL="0" lvl="0" indent="0">
              <a:spcBef>
                <a:spcPts val="0"/>
              </a:spcBef>
              <a:spcAft>
                <a:spcPts val="2400"/>
              </a:spcAft>
            </a:pPr>
            <a:r>
              <a:rPr lang="fr-FR" sz="2000" dirty="0"/>
              <a:t>Cela se passe déjà à Fredericton et à Moncton.</a:t>
            </a: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Projeter les inscriptions de la maternelle à la 12e année</a:t>
            </a:r>
          </a:p>
          <a:p>
            <a:pPr marL="0" lvl="0" indent="0">
              <a:spcBef>
                <a:spcPts val="0"/>
              </a:spcBef>
            </a:pPr>
            <a:r>
              <a:rPr lang="fr-FR" b="1" dirty="0"/>
              <a:t>En supposant une augmentation significative de l'immigration</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fr-FR" sz="4800" dirty="0"/>
              <a:t>Projections de la croissance démographique du comté de Kings (à l'exclusion de la RMR de Saint John)</a:t>
            </a:r>
            <a:endParaRPr lang="en-CA" sz="4800" dirty="0"/>
          </a:p>
        </p:txBody>
      </p:sp>
    </p:spTree>
    <p:extLst>
      <p:ext uri="{BB962C8B-B14F-4D97-AF65-F5344CB8AC3E}">
        <p14:creationId xmlns:p14="http://schemas.microsoft.com/office/powerpoint/2010/main" val="212440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fontScale="92500" lnSpcReduction="20000"/>
          </a:bodyPr>
          <a:lstStyle/>
          <a:p>
            <a:pPr marL="269875" indent="-41275">
              <a:tabLst>
                <a:tab pos="269875" algn="l"/>
              </a:tabLst>
            </a:pPr>
            <a:r>
              <a:rPr lang="fr-FR" sz="3200" b="1" dirty="0"/>
              <a:t>Pourquoi la région a-t-elle besoin d'augmenter sa population?</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550987" y="2524124"/>
            <a:ext cx="6620861" cy="3379787"/>
          </a:xfrm>
        </p:spPr>
        <p:txBody>
          <a:bodyPr>
            <a:normAutofit/>
          </a:bodyPr>
          <a:lstStyle/>
          <a:p>
            <a:r>
              <a:rPr lang="fr-FR" dirty="0"/>
              <a:t>De nombreuses industries d'importance stratégique (agriculture, fabrication, tourisme, etc.)</a:t>
            </a:r>
          </a:p>
          <a:p>
            <a:r>
              <a:rPr lang="fr-FR" dirty="0"/>
              <a:t>De nouvelles opportunités de croissance</a:t>
            </a:r>
          </a:p>
          <a:p>
            <a:r>
              <a:rPr lang="fr-FR" dirty="0"/>
              <a:t>Plus de 740 entreprises dans la région.</a:t>
            </a:r>
          </a:p>
          <a:p>
            <a:r>
              <a:rPr lang="fr-FR" dirty="0"/>
              <a:t>Risque que beaucoup quitteraient si la demande de main-d'œuvre ne peut être satisfaite</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fontScale="77500" lnSpcReduction="20000"/>
          </a:bodyPr>
          <a:lstStyle/>
          <a:p>
            <a:pPr marL="269875" indent="-41275"/>
            <a:r>
              <a:rPr lang="fr-FR" sz="3200" b="1" dirty="0"/>
              <a:t>Prévisions de croissance démographique du comté de Kings (à l'exclusion de la RMR de Saint John)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err="1"/>
              <a:t>Trois</a:t>
            </a:r>
            <a:r>
              <a:rPr lang="en-CA" sz="2400" b="1" dirty="0"/>
              <a:t> </a:t>
            </a:r>
            <a:r>
              <a:rPr lang="en-CA" sz="2400" b="1" dirty="0" err="1"/>
              <a:t>scénarios</a:t>
            </a:r>
            <a:r>
              <a:rPr lang="en-CA" sz="2400" b="1" dirty="0"/>
              <a:t> :</a:t>
            </a:r>
            <a:endParaRPr lang="en-CA" sz="2400" b="1" dirty="0"/>
          </a:p>
          <a:p>
            <a:pPr marL="269875" indent="-41275">
              <a:lnSpc>
                <a:spcPct val="100000"/>
              </a:lnSpc>
            </a:pPr>
            <a:r>
              <a:rPr lang="fr-FR" sz="2000" dirty="0"/>
              <a:t>Élaboré à l'aide des projections de croissance démographique de Statistique Canada pour le Nouveau-Brunswick * ajustées en fonction de la situation démographique et des tendances propres à la région</a:t>
            </a:r>
            <a:r>
              <a:rPr lang="en-CA" sz="2000" dirty="0" smtClean="0"/>
              <a:t>.</a:t>
            </a:r>
            <a:endParaRPr lang="en-CA" sz="2000" dirty="0"/>
          </a:p>
          <a:p>
            <a:pPr marL="269875" indent="-41275">
              <a:lnSpc>
                <a:spcPct val="100000"/>
              </a:lnSpc>
              <a:spcBef>
                <a:spcPts val="2400"/>
              </a:spcBef>
            </a:pPr>
            <a:r>
              <a:rPr lang="fr-FR" b="1" dirty="0"/>
              <a:t>Scénario 1: trajectoire actuelle de la population.</a:t>
            </a:r>
          </a:p>
          <a:p>
            <a:pPr marL="269875" indent="-41275">
              <a:lnSpc>
                <a:spcPct val="100000"/>
              </a:lnSpc>
              <a:spcBef>
                <a:spcPts val="2400"/>
              </a:spcBef>
            </a:pPr>
            <a:r>
              <a:rPr lang="fr-FR" b="1" dirty="0"/>
              <a:t>Scénario 2: La croissance démographique est nécessaire pour maintenir la taille actuelle de la main-d'œuvre.</a:t>
            </a:r>
          </a:p>
          <a:p>
            <a:pPr marL="269875" indent="-41275">
              <a:lnSpc>
                <a:spcPct val="100000"/>
              </a:lnSpc>
              <a:spcBef>
                <a:spcPts val="2400"/>
              </a:spcBef>
            </a:pPr>
            <a:r>
              <a:rPr lang="fr-FR" b="1" dirty="0"/>
              <a:t>Scénario 3: Croissance démographique nécessaire pour accroître la main-d'œuvre à un taux annuel moyen de 0,5%</a:t>
            </a:r>
            <a:r>
              <a:rPr lang="en-CA" b="1" dirty="0" smtClean="0"/>
              <a:t>.</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209342" y="6550223"/>
            <a:ext cx="4812536" cy="307777"/>
          </a:xfrm>
          <a:prstGeom prst="rect">
            <a:avLst/>
          </a:prstGeom>
          <a:noFill/>
        </p:spPr>
        <p:txBody>
          <a:bodyPr wrap="none" rtlCol="0">
            <a:spAutoFit/>
          </a:bodyPr>
          <a:lstStyle/>
          <a:p>
            <a:r>
              <a:rPr lang="en-CA" dirty="0" smtClean="0"/>
              <a:t>*</a:t>
            </a:r>
            <a:r>
              <a:rPr lang="fr-FR" dirty="0"/>
              <a:t> 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392504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fontScale="77500" lnSpcReduction="20000"/>
          </a:bodyPr>
          <a:lstStyle/>
          <a:p>
            <a:pPr marL="269875" indent="-41275"/>
            <a:r>
              <a:rPr lang="fr-FR" sz="3200" b="1" dirty="0"/>
              <a:t>Prévisions de croissance démographique du comté de Kings (à l'exclusion de la RMR de Saint John)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8" y="2042861"/>
            <a:ext cx="10746891" cy="4207560"/>
          </a:xfrm>
        </p:spPr>
        <p:txBody>
          <a:bodyPr>
            <a:normAutofit lnSpcReduction="10000"/>
          </a:bodyPr>
          <a:lstStyle/>
          <a:p>
            <a:pPr marL="269875" indent="-41275">
              <a:lnSpc>
                <a:spcPct val="100000"/>
              </a:lnSpc>
            </a:pPr>
            <a:r>
              <a:rPr lang="en-CA" sz="2400" b="1" dirty="0" err="1"/>
              <a:t>Pourquoi</a:t>
            </a:r>
            <a:r>
              <a:rPr lang="en-CA" sz="2400" b="1" dirty="0"/>
              <a:t> </a:t>
            </a:r>
            <a:r>
              <a:rPr lang="en-CA" sz="2400" b="1" dirty="0" err="1"/>
              <a:t>ces</a:t>
            </a:r>
            <a:r>
              <a:rPr lang="en-CA" sz="2400" b="1" dirty="0"/>
              <a:t> </a:t>
            </a:r>
            <a:r>
              <a:rPr lang="en-CA" sz="2400" b="1" dirty="0" err="1"/>
              <a:t>trois</a:t>
            </a:r>
            <a:r>
              <a:rPr lang="en-CA" sz="2400" b="1" dirty="0"/>
              <a:t> </a:t>
            </a:r>
            <a:r>
              <a:rPr lang="en-CA" sz="2400" b="1" dirty="0" err="1"/>
              <a:t>scénarios</a:t>
            </a:r>
            <a:r>
              <a:rPr lang="en-CA" sz="2400" b="1" dirty="0"/>
              <a:t>?</a:t>
            </a:r>
            <a:endParaRPr lang="en-CA" sz="2000" dirty="0"/>
          </a:p>
          <a:p>
            <a:pPr marL="269875" indent="-41275">
              <a:lnSpc>
                <a:spcPct val="100000"/>
              </a:lnSpc>
              <a:spcBef>
                <a:spcPts val="2400"/>
              </a:spcBef>
            </a:pPr>
            <a:r>
              <a:rPr lang="fr-FR" b="1" dirty="0"/>
              <a:t>Scénario 1: trajectoire actuelle de la population</a:t>
            </a:r>
            <a:r>
              <a:rPr lang="en-CA" b="1" dirty="0" smtClean="0"/>
              <a:t>. </a:t>
            </a:r>
            <a:endParaRPr lang="en-CA" b="1" dirty="0"/>
          </a:p>
          <a:p>
            <a:pPr marL="514350" indent="-285750">
              <a:lnSpc>
                <a:spcPct val="100000"/>
              </a:lnSpc>
              <a:spcBef>
                <a:spcPts val="600"/>
              </a:spcBef>
              <a:buFont typeface="Arial" panose="020B0604020202020204" pitchFamily="34" charset="0"/>
              <a:buChar char="•"/>
            </a:pPr>
            <a:r>
              <a:rPr lang="fr-FR" dirty="0"/>
              <a:t>Pour afficher la trajectoire actuelle de la population si rien ne change</a:t>
            </a:r>
            <a:r>
              <a:rPr lang="en-CA" dirty="0" smtClean="0"/>
              <a:t>. </a:t>
            </a:r>
            <a:endParaRPr lang="en-CA" dirty="0"/>
          </a:p>
          <a:p>
            <a:pPr marL="269875" indent="-41275" algn="just">
              <a:lnSpc>
                <a:spcPct val="100000"/>
              </a:lnSpc>
              <a:spcBef>
                <a:spcPts val="2400"/>
              </a:spcBef>
            </a:pPr>
            <a:r>
              <a:rPr lang="fr-FR" b="1" dirty="0"/>
              <a:t>Scénario 2: Croissance démographique nécessaire pour maintenir la taille actuelle de la main-d'œuvre</a:t>
            </a:r>
            <a:r>
              <a:rPr lang="en-CA" b="1" dirty="0" smtClean="0"/>
              <a:t>. </a:t>
            </a:r>
            <a:endParaRPr lang="en-CA" b="1" dirty="0"/>
          </a:p>
          <a:p>
            <a:pPr marL="514350" indent="-285750" algn="just">
              <a:lnSpc>
                <a:spcPct val="100000"/>
              </a:lnSpc>
              <a:spcBef>
                <a:spcPts val="600"/>
              </a:spcBef>
              <a:buFont typeface="Arial" panose="020B0604020202020204" pitchFamily="34" charset="0"/>
              <a:buChar char="•"/>
            </a:pPr>
            <a:r>
              <a:rPr lang="fr-FR" dirty="0"/>
              <a:t>Montrer quel niveau de croissance démographique est nécessaire simplement pour conserver la même taille de main-d'œuvre</a:t>
            </a:r>
            <a:r>
              <a:rPr lang="en-CA" dirty="0" smtClean="0"/>
              <a:t>.</a:t>
            </a:r>
            <a:endParaRPr lang="en-CA" dirty="0"/>
          </a:p>
          <a:p>
            <a:pPr marL="269875" indent="-41275">
              <a:lnSpc>
                <a:spcPct val="100000"/>
              </a:lnSpc>
              <a:spcBef>
                <a:spcPts val="2400"/>
              </a:spcBef>
            </a:pPr>
            <a:r>
              <a:rPr lang="fr-FR" b="1" dirty="0"/>
              <a:t>Scénario 3: Croissance démographique nécessaire pour accroître la main-d'œuvre à un taux annuel moyen de 0,5%</a:t>
            </a:r>
            <a:r>
              <a:rPr lang="en-CA" b="1" dirty="0" smtClean="0"/>
              <a:t>.</a:t>
            </a:r>
          </a:p>
          <a:p>
            <a:pPr marL="514350" indent="-285750">
              <a:lnSpc>
                <a:spcPct val="100000"/>
              </a:lnSpc>
              <a:spcBef>
                <a:spcPts val="600"/>
              </a:spcBef>
              <a:buFont typeface="Arial" panose="020B0604020202020204" pitchFamily="34" charset="0"/>
              <a:buChar char="•"/>
            </a:pPr>
            <a:r>
              <a:rPr lang="fr-FR" dirty="0"/>
              <a:t>Pour montrer quel niveau de croissance démographique est nécessaire si le comté veut augmenter sa main-d'œuvre de manière modérée</a:t>
            </a:r>
            <a:r>
              <a:rPr lang="en-CA" dirty="0" smtClean="0"/>
              <a:t>.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332716" y="6550223"/>
            <a:ext cx="4762842" cy="307777"/>
          </a:xfrm>
          <a:prstGeom prst="rect">
            <a:avLst/>
          </a:prstGeom>
          <a:noFill/>
        </p:spPr>
        <p:txBody>
          <a:bodyPr wrap="none" rtlCol="0">
            <a:spAutoFit/>
          </a:bodyPr>
          <a:lstStyle/>
          <a:p>
            <a:r>
              <a:rPr lang="en-CA" dirty="0" smtClean="0"/>
              <a:t>*</a:t>
            </a:r>
            <a:r>
              <a:rPr lang="fr-FR" dirty="0"/>
              <a:t>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222808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6826192" cy="5510106"/>
          </a:xfrm>
        </p:spPr>
        <p:txBody>
          <a:bodyPr>
            <a:normAutofit/>
          </a:bodyPr>
          <a:lstStyle/>
          <a:p>
            <a:r>
              <a:rPr lang="fr-FR" sz="3200" b="1" dirty="0"/>
              <a:t>Scénarios de croissance démographique du comté de Kings (à l'exclusion de la RMR de Saint John)</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749471" cy="2185971"/>
          </a:xfrm>
        </p:spPr>
        <p:txBody>
          <a:bodyPr/>
          <a:lstStyle/>
          <a:p>
            <a:pPr marL="269875" indent="-41275"/>
            <a:r>
              <a:rPr lang="fr-FR" sz="4800" dirty="0"/>
              <a:t>Le défi démographique de la région du Sussex</a:t>
            </a:r>
            <a:endParaRPr lang="en-CA" sz="4800" dirty="0"/>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268373370"/>
              </p:ext>
            </p:extLst>
          </p:nvPr>
        </p:nvGraphicFramePr>
        <p:xfrm>
          <a:off x="1396329" y="332300"/>
          <a:ext cx="9701598" cy="6399848"/>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err="1" smtClean="0">
                          <a:solidFill>
                            <a:srgbClr val="FF0000"/>
                          </a:solidFill>
                          <a:effectLst/>
                          <a:latin typeface="Inter" panose="020B0604020202020204" charset="0"/>
                          <a:ea typeface="Inter" panose="020B0604020202020204" charset="0"/>
                        </a:rPr>
                        <a:t>Trajectoire</a:t>
                      </a:r>
                      <a:r>
                        <a:rPr lang="en-CA" sz="2400" b="1" u="none" strike="noStrike" dirty="0" smtClean="0">
                          <a:solidFill>
                            <a:srgbClr val="FF0000"/>
                          </a:solidFill>
                          <a:effectLst/>
                          <a:latin typeface="Inter" panose="020B0604020202020204" charset="0"/>
                          <a:ea typeface="Inter" panose="020B0604020202020204" charset="0"/>
                        </a:rPr>
                        <a:t> </a:t>
                      </a:r>
                      <a:r>
                        <a:rPr lang="en-CA" sz="2400" b="1" u="none" strike="noStrike" dirty="0" err="1" smtClean="0">
                          <a:solidFill>
                            <a:srgbClr val="FF0000"/>
                          </a:solidFill>
                          <a:effectLst/>
                          <a:latin typeface="Inter" panose="020B0604020202020204" charset="0"/>
                          <a:ea typeface="Inter" panose="020B0604020202020204" charset="0"/>
                        </a:rPr>
                        <a:t>actuelle</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diminue de 3% (-500).</a:t>
                      </a:r>
                    </a:p>
                    <a:p>
                      <a:pPr algn="l" fontAlgn="b"/>
                      <a:r>
                        <a:rPr lang="fr-FR" sz="2200" u="none" strike="noStrike" dirty="0" smtClean="0">
                          <a:effectLst/>
                          <a:latin typeface="Inter" panose="020B0604020202020204" charset="0"/>
                          <a:ea typeface="Inter" panose="020B0604020202020204" charset="0"/>
                        </a:rPr>
                        <a:t>L'effectif diminue de 15% (-1 300</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err="1" smtClean="0">
                          <a:effectLst/>
                          <a:latin typeface="Inter" panose="020B0604020202020204" charset="0"/>
                          <a:ea typeface="Inter" panose="020B0604020202020204" charset="0"/>
                        </a:rPr>
                        <a:t>Perte</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potentielle</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d'industries</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d'exportation</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r>
                        <a:rPr lang="en-US" sz="2200" u="none" strike="noStrike" dirty="0" smtClean="0">
                          <a:effectLst/>
                          <a:latin typeface="Inter" panose="020B0604020202020204" charset="0"/>
                          <a:ea typeface="Inter" panose="020B0604020202020204" charset="0"/>
                        </a:rPr>
                        <a:t>).</a:t>
                      </a:r>
                      <a:endParaRPr lang="en-US" sz="2200" u="none" strike="noStrike" dirty="0">
                        <a:effectLst/>
                        <a:latin typeface="Inter" panose="020B0604020202020204" charset="0"/>
                        <a:ea typeface="Inter" panose="020B0604020202020204" charset="0"/>
                      </a:endParaRP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r>
                        <a:rPr lang="fr-FR" sz="2200" b="0" i="0" u="none" strike="noStrike" dirty="0" smtClean="0">
                          <a:solidFill>
                            <a:srgbClr val="000000"/>
                          </a:solidFill>
                          <a:effectLst/>
                          <a:latin typeface="Inter" panose="020B0604020202020204" charset="0"/>
                          <a:ea typeface="Inter" panose="020B0604020202020204" charset="0"/>
                        </a:rPr>
                        <a:t>Certaines entreprises pourraient déménager à Moncton ou à Saint John pour trouver des travailleurs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Difficultés à développer de nouvelles industries (agriculture, tourisme, ressources naturelles,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173200090"/>
              </p:ext>
            </p:extLst>
          </p:nvPr>
        </p:nvGraphicFramePr>
        <p:xfrm>
          <a:off x="1194199" y="303424"/>
          <a:ext cx="10375368" cy="6282104"/>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926749">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i="0" u="none" strike="noStrike" dirty="0" smtClean="0">
                          <a:solidFill>
                            <a:srgbClr val="FF0000"/>
                          </a:solidFill>
                          <a:effectLst/>
                          <a:latin typeface="Inter" panose="020B0604020202020204" charset="0"/>
                          <a:ea typeface="Inter" panose="020B0604020202020204" charset="0"/>
                        </a:rPr>
                        <a:t>Maintenir la taille actuelle de la main-d'œuvre (estimation 8 300)</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2340096">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ctr">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endParaRPr lang="en-US" sz="2200" u="none" strike="noStrike" dirty="0">
                        <a:effectLst/>
                        <a:latin typeface="Inter" panose="020B0604020202020204" charset="0"/>
                        <a:ea typeface="Inter" panose="020B0604020202020204" charset="0"/>
                      </a:endParaRPr>
                    </a:p>
                    <a:p>
                      <a:pPr algn="l" fontAlgn="b"/>
                      <a:r>
                        <a:rPr lang="fr-FR" sz="2200" u="none" strike="noStrike" dirty="0" smtClean="0">
                          <a:effectLst/>
                          <a:latin typeface="Inter" panose="020B0604020202020204" charset="0"/>
                          <a:ea typeface="Inter" panose="020B0604020202020204" charset="0"/>
                        </a:rPr>
                        <a:t>La population doit augmenter de 12% (+2 000).</a:t>
                      </a:r>
                    </a:p>
                    <a:p>
                      <a:pPr algn="l" fontAlgn="b"/>
                      <a:r>
                        <a:rPr lang="fr-FR" sz="2200" u="none" strike="noStrike" dirty="0" smtClean="0">
                          <a:effectLst/>
                          <a:latin typeface="Inter" panose="020B0604020202020204" charset="0"/>
                          <a:ea typeface="Inter" panose="020B0604020202020204" charset="0"/>
                        </a:rPr>
                        <a:t>L'effectif reste à 8 300 personnes.</a:t>
                      </a:r>
                    </a:p>
                    <a:p>
                      <a:pPr algn="l" fontAlgn="b"/>
                      <a:r>
                        <a:rPr lang="fr-FR" sz="2200" u="none" strike="noStrike" dirty="0" smtClean="0">
                          <a:effectLst/>
                          <a:latin typeface="Inter" panose="020B0604020202020204" charset="0"/>
                          <a:ea typeface="Inter" panose="020B0604020202020204" charset="0"/>
                        </a:rPr>
                        <a:t>Nécessite une augmentation significative de la population - non observée dans la région depuis les années 1980.</a:t>
                      </a:r>
                      <a:endParaRPr lang="en-US" sz="2200" u="none" strike="noStrike" dirty="0">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7469">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976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Moins de travailleurs pour d'autres industries - y compris les industries axées sur l'exportation</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802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402222004"/>
              </p:ext>
            </p:extLst>
          </p:nvPr>
        </p:nvGraphicFramePr>
        <p:xfrm>
          <a:off x="1396329" y="332299"/>
          <a:ext cx="10375368" cy="6299507"/>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1040581">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u="none" strike="noStrike" dirty="0" smtClean="0">
                          <a:solidFill>
                            <a:srgbClr val="FF0000"/>
                          </a:solidFill>
                          <a:effectLst/>
                          <a:latin typeface="Inter" panose="020B0604020202020204" charset="0"/>
                          <a:ea typeface="Inter" panose="020B0604020202020204" charset="0"/>
                        </a:rPr>
                        <a:t>Augmenter la main-d'œuvre à un modeste 0,5% par an</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73303">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ctr">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endParaRPr lang="en-US" sz="2200" u="none" strike="noStrike" dirty="0">
                        <a:effectLst/>
                        <a:latin typeface="Inter" panose="020B0604020202020204" charset="0"/>
                        <a:ea typeface="Inter" panose="020B0604020202020204" charset="0"/>
                      </a:endParaRPr>
                    </a:p>
                    <a:p>
                      <a:pPr algn="l" fontAlgn="b"/>
                      <a:r>
                        <a:rPr lang="fr-FR" sz="2200" u="none" strike="noStrike" dirty="0" smtClean="0">
                          <a:effectLst/>
                          <a:latin typeface="Inter" panose="020B0604020202020204" charset="0"/>
                          <a:ea typeface="Inter" panose="020B0604020202020204" charset="0"/>
                        </a:rPr>
                        <a:t>La population augmente de 22,7% (+3 900).</a:t>
                      </a:r>
                    </a:p>
                    <a:p>
                      <a:pPr algn="l" fontAlgn="b"/>
                      <a:r>
                        <a:rPr lang="fr-FR" sz="2200" u="none" strike="noStrike" dirty="0" smtClean="0">
                          <a:effectLst/>
                          <a:latin typeface="Inter" panose="020B0604020202020204" charset="0"/>
                          <a:ea typeface="Inter" panose="020B0604020202020204" charset="0"/>
                        </a:rPr>
                        <a:t>Les effectifs augmentent de +800.</a:t>
                      </a:r>
                    </a:p>
                    <a:p>
                      <a:pPr algn="l" fontAlgn="b"/>
                      <a:r>
                        <a:rPr lang="fr-FR" sz="2200" u="none" strike="noStrike" dirty="0" smtClean="0">
                          <a:effectLst/>
                          <a:latin typeface="Inter" panose="020B0604020202020204" charset="0"/>
                          <a:ea typeface="Inter" panose="020B0604020202020204" charset="0"/>
                        </a:rPr>
                        <a:t>Nécessiterait une croissance démographique robuste</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254728">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région dispose de la main-d'œuvre pour répondre à la demande attendue de services locaux</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9905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b="0" i="0" u="none" strike="noStrike" dirty="0">
                          <a:solidFill>
                            <a:srgbClr val="000000"/>
                          </a:solidFill>
                          <a:effectLst/>
                          <a:latin typeface="Inter" panose="020B0604020202020204" charset="0"/>
                          <a:ea typeface="Inter" panose="020B0604020202020204" charset="0"/>
                        </a:rPr>
                        <a:t>… </a:t>
                      </a:r>
                      <a:r>
                        <a:rPr lang="fr-FR" sz="2200" b="0" i="0" u="none" strike="noStrike" dirty="0" smtClean="0">
                          <a:solidFill>
                            <a:srgbClr val="000000"/>
                          </a:solidFill>
                          <a:effectLst/>
                          <a:latin typeface="Inter" panose="020B0604020202020204" charset="0"/>
                          <a:ea typeface="Inter" panose="020B0604020202020204" charset="0"/>
                        </a:rPr>
                        <a:t>et la main-d'œuvre pour développer de nouvelles industries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31838">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829250"/>
            <a:ext cx="10257364" cy="1073441"/>
          </a:xfrm>
        </p:spPr>
        <p:txBody>
          <a:bodyPr>
            <a:normAutofit fontScale="92500"/>
          </a:bodyPr>
          <a:lstStyle/>
          <a:p>
            <a:pPr marL="269875" indent="-41275"/>
            <a:r>
              <a:rPr lang="fr-FR" sz="2400" b="1" dirty="0"/>
              <a:t>Prévisions de croissance démographique du comté de Kings (à l'exclusion de la RMR de Saint John) de 2020 à 2040 - Conclusions</a:t>
            </a:r>
            <a:endParaRPr lang="en-CL" sz="24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fontScale="92500" lnSpcReduction="20000"/>
          </a:bodyPr>
          <a:lstStyle/>
          <a:p>
            <a:pPr marL="269875" indent="-41275">
              <a:lnSpc>
                <a:spcPct val="100000"/>
              </a:lnSpc>
              <a:spcBef>
                <a:spcPts val="2400"/>
              </a:spcBef>
              <a:spcAft>
                <a:spcPts val="1200"/>
              </a:spcAft>
            </a:pPr>
            <a:r>
              <a:rPr lang="fr-FR" sz="2400" dirty="0"/>
              <a:t>Si la région veut maintenir la taille actuelle de la main-d'œuvre ou l'élargir au cours des 20 prochaines années, un taux de croissance démographique plus rapide est nécessaire.</a:t>
            </a:r>
          </a:p>
          <a:p>
            <a:pPr marL="269875" indent="-41275">
              <a:lnSpc>
                <a:spcPct val="100000"/>
              </a:lnSpc>
              <a:spcBef>
                <a:spcPts val="2400"/>
              </a:spcBef>
              <a:spcAft>
                <a:spcPts val="1200"/>
              </a:spcAft>
            </a:pPr>
            <a:r>
              <a:rPr lang="fr-FR" sz="2400" dirty="0"/>
              <a:t>En supposant que les autres composantes de la croissance démographique restent constantes, il faudra une augmentation de l'immigration annuelle de 66 en 2019/2020 à </a:t>
            </a:r>
            <a:r>
              <a:rPr lang="fr-FR" sz="2400" b="1" dirty="0"/>
              <a:t>200 / an ou plus</a:t>
            </a:r>
            <a:r>
              <a:rPr lang="fr-FR" sz="2400" dirty="0"/>
              <a:t>.</a:t>
            </a:r>
          </a:p>
          <a:p>
            <a:pPr marL="269875" indent="-41275">
              <a:lnSpc>
                <a:spcPct val="100000"/>
              </a:lnSpc>
              <a:spcBef>
                <a:spcPts val="2400"/>
              </a:spcBef>
              <a:spcAft>
                <a:spcPts val="1200"/>
              </a:spcAft>
            </a:pPr>
            <a:r>
              <a:rPr lang="fr-FR" sz="2400" dirty="0"/>
              <a:t>Cela n'arrivera pas tout seul.</a:t>
            </a:r>
          </a:p>
          <a:p>
            <a:pPr marL="269875" indent="-41275">
              <a:lnSpc>
                <a:spcPct val="100000"/>
              </a:lnSpc>
              <a:spcBef>
                <a:spcPts val="2400"/>
              </a:spcBef>
              <a:spcAft>
                <a:spcPts val="1200"/>
              </a:spcAft>
            </a:pPr>
            <a:r>
              <a:rPr lang="fr-FR" sz="2400" dirty="0"/>
              <a:t>Il faudra un plan délibéré de croissance démographique pour la région</a:t>
            </a:r>
            <a:r>
              <a:rPr lang="en-CA" sz="2400" dirty="0" smtClean="0"/>
              <a:t>.</a:t>
            </a:r>
            <a:endParaRPr lang="en-CA" sz="2400"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429158" y="6550223"/>
            <a:ext cx="4762842" cy="307777"/>
          </a:xfrm>
          <a:prstGeom prst="rect">
            <a:avLst/>
          </a:prstGeom>
          <a:noFill/>
        </p:spPr>
        <p:txBody>
          <a:bodyPr wrap="none" rtlCol="0">
            <a:spAutoFit/>
          </a:bodyPr>
          <a:lstStyle/>
          <a:p>
            <a:r>
              <a:rPr lang="en-CA" dirty="0" smtClean="0"/>
              <a:t>*</a:t>
            </a:r>
            <a:r>
              <a:rPr lang="fr-FR" dirty="0"/>
              <a:t>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239992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823362" cy="2185971"/>
          </a:xfrm>
        </p:spPr>
        <p:txBody>
          <a:bodyPr/>
          <a:lstStyle/>
          <a:p>
            <a:pPr marL="269875" indent="-41275"/>
            <a:r>
              <a:rPr lang="fr-FR" sz="4800" dirty="0"/>
              <a:t>Le plan de croissance démographique de la région du Sussex</a:t>
            </a:r>
            <a:endParaRPr lang="en-CA" sz="4800" dirty="0"/>
          </a:p>
        </p:txBody>
      </p:sp>
    </p:spTree>
    <p:extLst>
      <p:ext uri="{BB962C8B-B14F-4D97-AF65-F5344CB8AC3E}">
        <p14:creationId xmlns:p14="http://schemas.microsoft.com/office/powerpoint/2010/main" val="178672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fr-FR" sz="2800" b="1" dirty="0"/>
              <a:t>Les communautés / régions locales doivent s'engager</a:t>
            </a:r>
            <a:r>
              <a:rPr lang="en-CA" sz="2800" b="1" dirty="0" smtClean="0"/>
              <a:t>.</a:t>
            </a:r>
            <a:endParaRPr lang="en-CA" sz="2800" b="1" dirty="0"/>
          </a:p>
          <a:p>
            <a:pPr marL="269875" indent="-41275">
              <a:lnSpc>
                <a:spcPct val="100000"/>
              </a:lnSpc>
              <a:tabLst>
                <a:tab pos="182563" algn="l"/>
              </a:tabLst>
            </a:pPr>
            <a:endParaRPr lang="en-CA" sz="2800" b="1" dirty="0"/>
          </a:p>
          <a:p>
            <a:r>
              <a:rPr lang="fr-FR" dirty="0"/>
              <a:t>Ce n'est pas seulement une question de gouvernement provincial.</a:t>
            </a:r>
          </a:p>
          <a:p>
            <a:r>
              <a:rPr lang="fr-FR" dirty="0"/>
              <a:t>Les gens et les entreprises déménagent dans les communautés locales.</a:t>
            </a:r>
          </a:p>
          <a:p>
            <a:r>
              <a:rPr lang="fr-FR" dirty="0"/>
              <a:t>Des opportunités économiques se présentent dans les communautés locales</a:t>
            </a:r>
            <a:r>
              <a:rPr lang="en-CA" dirty="0" smtClean="0"/>
              <a:t>.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fontScale="85000" lnSpcReduction="10000"/>
          </a:bodyPr>
          <a:lstStyle/>
          <a:p>
            <a:pPr marL="0" lvl="0" indent="0">
              <a:spcBef>
                <a:spcPts val="0"/>
              </a:spcBef>
            </a:pPr>
            <a:r>
              <a:rPr lang="fr-FR" b="1" dirty="0"/>
              <a:t>Les demandes changeantes du gouvernement local / régional</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latin typeface="Inter" panose="020B0604020202020204" charset="0"/>
                <a:ea typeface="Inter" panose="020B0604020202020204" charset="0"/>
              </a:rPr>
              <a:t>Gouvernement local / régional - vers 2000</a:t>
            </a: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rPr>
              <a:t>Gouvernement local / régional - vers 2020</a:t>
            </a: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fontScale="92500" lnSpcReduction="10000"/>
          </a:bodyPr>
          <a:lstStyle/>
          <a:p>
            <a:pPr>
              <a:lnSpc>
                <a:spcPct val="100000"/>
              </a:lnSpc>
            </a:pPr>
            <a:r>
              <a:rPr lang="fr-FR" sz="3200" b="1" dirty="0"/>
              <a:t>Pas seulement un plan de croissance démographique, les communautés ont besoin d’un </a:t>
            </a:r>
            <a:r>
              <a:rPr lang="fr-FR" sz="3200" b="1" dirty="0" smtClean="0"/>
              <a:t>«plan d’affaires» </a:t>
            </a:r>
            <a:r>
              <a:rPr lang="fr-FR" sz="3200" b="1" dirty="0"/>
              <a:t>plus complet</a:t>
            </a:r>
            <a:endParaRPr lang="en-US" sz="3200" b="1" dirty="0"/>
          </a:p>
          <a:p>
            <a:pPr>
              <a:lnSpc>
                <a:spcPct val="100000"/>
              </a:lnSpc>
              <a:spcBef>
                <a:spcPts val="600"/>
              </a:spcBef>
              <a:spcAft>
                <a:spcPts val="2400"/>
              </a:spcAft>
            </a:pPr>
            <a:r>
              <a:rPr lang="en-US" sz="2000" b="1" dirty="0" err="1"/>
              <a:t>Éléments</a:t>
            </a:r>
            <a:r>
              <a:rPr lang="en-US" sz="2000" b="1" dirty="0"/>
              <a:t> du </a:t>
            </a:r>
            <a:r>
              <a:rPr lang="en-US" sz="2000" b="1" dirty="0" smtClean="0"/>
              <a:t>plan </a:t>
            </a:r>
            <a:r>
              <a:rPr lang="en-US" sz="2000" b="1" dirty="0" err="1" smtClean="0"/>
              <a:t>d’affaires</a:t>
            </a:r>
            <a:r>
              <a:rPr lang="en-US" sz="2000" b="1" dirty="0" smtClean="0"/>
              <a:t>:</a:t>
            </a:r>
            <a:endParaRPr lang="en-US" sz="2000" b="1" dirty="0"/>
          </a:p>
          <a:p>
            <a:pPr marL="571500" indent="-342900">
              <a:lnSpc>
                <a:spcPct val="100000"/>
              </a:lnSpc>
              <a:spcBef>
                <a:spcPts val="600"/>
              </a:spcBef>
              <a:spcAft>
                <a:spcPts val="2400"/>
              </a:spcAft>
              <a:buFont typeface="Arial" panose="020B0604020202020204" pitchFamily="34" charset="0"/>
              <a:buChar char="•"/>
            </a:pPr>
            <a:r>
              <a:rPr lang="fr-FR" sz="2000" dirty="0"/>
              <a:t>Une compréhension claire des besoins du marché du travail pour soutenir les départs de main-d'œuvre et s'adapter à une nouvelle croissance.</a:t>
            </a:r>
          </a:p>
          <a:p>
            <a:pPr marL="571500" indent="-342900">
              <a:lnSpc>
                <a:spcPct val="100000"/>
              </a:lnSpc>
              <a:spcBef>
                <a:spcPts val="600"/>
              </a:spcBef>
              <a:spcAft>
                <a:spcPts val="2400"/>
              </a:spcAft>
              <a:buFont typeface="Arial" panose="020B0604020202020204" pitchFamily="34" charset="0"/>
              <a:buChar char="•"/>
            </a:pPr>
            <a:r>
              <a:rPr lang="fr-FR" sz="2000" dirty="0"/>
              <a:t>Quelles industries ont le potentiel de se développer à l'avenir dans la région?</a:t>
            </a:r>
          </a:p>
          <a:p>
            <a:pPr marL="571500" indent="-342900">
              <a:lnSpc>
                <a:spcPct val="100000"/>
              </a:lnSpc>
              <a:spcBef>
                <a:spcPts val="600"/>
              </a:spcBef>
              <a:spcAft>
                <a:spcPts val="2400"/>
              </a:spcAft>
              <a:buFont typeface="Arial" panose="020B0604020202020204" pitchFamily="34" charset="0"/>
              <a:buChar char="•"/>
            </a:pPr>
            <a:r>
              <a:rPr lang="fr-FR" sz="2000" dirty="0"/>
              <a:t>De quel niveau d'immigration de population avons-nous besoin?</a:t>
            </a:r>
          </a:p>
          <a:p>
            <a:pPr marL="571500" indent="-342900">
              <a:lnSpc>
                <a:spcPct val="100000"/>
              </a:lnSpc>
              <a:spcBef>
                <a:spcPts val="600"/>
              </a:spcBef>
              <a:spcAft>
                <a:spcPts val="2400"/>
              </a:spcAft>
              <a:buFont typeface="Arial" panose="020B0604020202020204" pitchFamily="34" charset="0"/>
              <a:buChar char="•"/>
            </a:pPr>
            <a:r>
              <a:rPr lang="fr-FR" sz="2000" dirty="0"/>
              <a:t>Quels sont les obstacles à l'attraction d'une nouvelle population? (par exemple, logement, infrastructure de soutien locale, formation linguistique, etc.</a:t>
            </a:r>
            <a:r>
              <a:rPr lang="en-US" sz="2000" dirty="0" smtClean="0"/>
              <a:t>.)</a:t>
            </a:r>
            <a:endParaRPr lang="en-US" sz="2000" dirty="0"/>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err="1" smtClean="0"/>
              <a:t>Prochaines</a:t>
            </a:r>
            <a:r>
              <a:rPr lang="en-CA" sz="4800" dirty="0" smtClean="0"/>
              <a:t> </a:t>
            </a:r>
            <a:r>
              <a:rPr lang="en-CA" sz="4800" dirty="0" err="1" smtClean="0"/>
              <a:t>étapes</a:t>
            </a:r>
            <a:endParaRPr lang="en-CA" sz="4800" dirty="0"/>
          </a:p>
        </p:txBody>
      </p:sp>
    </p:spTree>
    <p:extLst>
      <p:ext uri="{BB962C8B-B14F-4D97-AF65-F5344CB8AC3E}">
        <p14:creationId xmlns:p14="http://schemas.microsoft.com/office/powerpoint/2010/main" val="1096422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411485-177F-435B-863F-E688C76764B6}"/>
              </a:ext>
            </a:extLst>
          </p:cNvPr>
          <p:cNvSpPr>
            <a:spLocks noGrp="1"/>
          </p:cNvSpPr>
          <p:nvPr>
            <p:ph type="body" idx="1"/>
          </p:nvPr>
        </p:nvSpPr>
        <p:spPr>
          <a:xfrm>
            <a:off x="1384934" y="670561"/>
            <a:ext cx="10059503" cy="4991330"/>
          </a:xfrm>
        </p:spPr>
        <p:txBody>
          <a:bodyPr>
            <a:normAutofit/>
          </a:bodyPr>
          <a:lstStyle/>
          <a:p>
            <a:r>
              <a:rPr lang="fr-FR" dirty="0">
                <a:latin typeface="Century Gothic" panose="020B0502020202020204" pitchFamily="34" charset="0"/>
                <a:ea typeface="Times New Roman" panose="02020603050405020304" pitchFamily="18" charset="0"/>
                <a:cs typeface="Times New Roman" panose="02020603050405020304" pitchFamily="18" charset="0"/>
              </a:rPr>
              <a:t>Aux fins des prévisions démographiques plus loin dans ce rapport, la région comprend toutes les personnes vivant dans le comté de Kings, à l'exclusion des collectivités de la RMR de Saint John. Cela comprend la ville de Sussex, les villages de Norton et de Sussex Corner ainsi qu'un certain nombre de paroisses environnantes.</a:t>
            </a:r>
            <a:endParaRPr lang="en-CA" sz="3200" dirty="0"/>
          </a:p>
        </p:txBody>
      </p:sp>
    </p:spTree>
    <p:extLst>
      <p:ext uri="{BB962C8B-B14F-4D97-AF65-F5344CB8AC3E}">
        <p14:creationId xmlns:p14="http://schemas.microsoft.com/office/powerpoint/2010/main" val="2285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fr-FR" sz="3200" dirty="0"/>
              <a:t>Le Nouveau-Brunswick est beaucoup plus âgé et vieillit plus vite que le Canada</a:t>
            </a:r>
            <a:endParaRPr lang="en-CA" sz="3200" dirty="0">
              <a:solidFill>
                <a:srgbClr val="C00000"/>
              </a:solidFill>
            </a:endParaRP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extLst>
              <p:ext uri="{D42A27DB-BD31-4B8C-83A1-F6EECF244321}">
                <p14:modId xmlns:p14="http://schemas.microsoft.com/office/powerpoint/2010/main" val="3802654858"/>
              </p:ext>
            </p:extLst>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189D34B-7B9E-4CD1-B58F-FF26A541888A}"/>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 CANSIM 17-10-0005-01</a:t>
            </a:r>
            <a:r>
              <a:rPr lang="en-CA" dirty="0" smtClean="0"/>
              <a:t>.</a:t>
            </a:r>
            <a:endParaRPr lang="en-CA" dirty="0"/>
          </a:p>
        </p:txBody>
      </p:sp>
    </p:spTree>
    <p:extLst>
      <p:ext uri="{BB962C8B-B14F-4D97-AF65-F5344CB8AC3E}">
        <p14:creationId xmlns:p14="http://schemas.microsoft.com/office/powerpoint/2010/main" val="243414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79E62-D5F7-4C5A-B406-85E0FFD407E8}"/>
              </a:ext>
            </a:extLst>
          </p:cNvPr>
          <p:cNvSpPr>
            <a:spLocks noGrp="1"/>
          </p:cNvSpPr>
          <p:nvPr>
            <p:ph type="body" idx="2"/>
          </p:nvPr>
        </p:nvSpPr>
        <p:spPr>
          <a:xfrm>
            <a:off x="1573934" y="473826"/>
            <a:ext cx="8882289" cy="1416061"/>
          </a:xfrm>
        </p:spPr>
        <p:txBody>
          <a:bodyPr/>
          <a:lstStyle/>
          <a:p>
            <a:r>
              <a:rPr lang="fr-FR" sz="2400" dirty="0"/>
              <a:t>Dans l'ensemble, le comté de Kings (à l'exclusion de la RMR de Saint John) ne vieillit pas beaucoup plus vite que le Nouveau-Brunswick</a:t>
            </a:r>
            <a:endParaRPr lang="en-CA" sz="2400" dirty="0"/>
          </a:p>
        </p:txBody>
      </p:sp>
      <p:sp>
        <p:nvSpPr>
          <p:cNvPr id="4" name="TextBox 3">
            <a:extLst>
              <a:ext uri="{FF2B5EF4-FFF2-40B4-BE49-F238E27FC236}">
                <a16:creationId xmlns:a16="http://schemas.microsoft.com/office/drawing/2014/main" id="{C0211047-9083-45F4-80BA-88F4E547EBFB}"/>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tableaux CANSIM 17-10-0135-01 et 17-10-0139-01</a:t>
            </a:r>
            <a:r>
              <a:rPr lang="en-CA" dirty="0" smtClean="0"/>
              <a:t>.</a:t>
            </a:r>
            <a:endParaRPr lang="en-CA" dirty="0"/>
          </a:p>
        </p:txBody>
      </p:sp>
      <p:graphicFrame>
        <p:nvGraphicFramePr>
          <p:cNvPr id="9" name="Chart 8">
            <a:extLst>
              <a:ext uri="{FF2B5EF4-FFF2-40B4-BE49-F238E27FC236}">
                <a16:creationId xmlns:a16="http://schemas.microsoft.com/office/drawing/2014/main" id="{4B501FAF-2F9A-4CB9-A037-B1DE4AAD38BE}"/>
              </a:ext>
            </a:extLst>
          </p:cNvPr>
          <p:cNvGraphicFramePr>
            <a:graphicFrameLocks/>
          </p:cNvGraphicFramePr>
          <p:nvPr>
            <p:extLst>
              <p:ext uri="{D42A27DB-BD31-4B8C-83A1-F6EECF244321}">
                <p14:modId xmlns:p14="http://schemas.microsoft.com/office/powerpoint/2010/main" val="462941172"/>
              </p:ext>
            </p:extLst>
          </p:nvPr>
        </p:nvGraphicFramePr>
        <p:xfrm>
          <a:off x="1753985" y="2057399"/>
          <a:ext cx="8033481" cy="38523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35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fontScale="77500" lnSpcReduction="20000"/>
          </a:bodyPr>
          <a:lstStyle/>
          <a:p>
            <a:r>
              <a:rPr lang="fr-FR" b="1" dirty="0"/>
              <a:t>Un vieillissement plus rapide signifie une croissance plus lente!</a:t>
            </a:r>
            <a:endParaRPr lang="en-CA" b="1" dirty="0"/>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1745" y="1977195"/>
            <a:ext cx="4656137" cy="3962400"/>
          </a:xfrm>
        </p:spPr>
        <p:txBody>
          <a:bodyPr/>
          <a:lstStyle/>
          <a:p>
            <a:pPr marL="514350" indent="-285750">
              <a:buFont typeface="Wingdings" panose="05000000000000000000" pitchFamily="2" charset="2"/>
              <a:buChar char="Ø"/>
            </a:pPr>
            <a:r>
              <a:rPr lang="fr-FR" dirty="0"/>
              <a:t>Le Nouveau-Brunswick a perdu des travailleurs au cours de la dernière décennie</a:t>
            </a:r>
          </a:p>
          <a:p>
            <a:pPr marL="514350" indent="-285750">
              <a:buFont typeface="Wingdings" panose="05000000000000000000" pitchFamily="2" charset="2"/>
              <a:buChar char="Ø"/>
            </a:pPr>
            <a:r>
              <a:rPr lang="fr-FR" dirty="0"/>
              <a:t>Par conséquent, son économie est loin derrière celle du Canada</a:t>
            </a:r>
            <a:endParaRPr lang="en-CA" dirty="0"/>
          </a:p>
        </p:txBody>
      </p:sp>
      <p:sp>
        <p:nvSpPr>
          <p:cNvPr id="6" name="TextBox 5">
            <a:extLst>
              <a:ext uri="{FF2B5EF4-FFF2-40B4-BE49-F238E27FC236}">
                <a16:creationId xmlns:a16="http://schemas.microsoft.com/office/drawing/2014/main" id="{34818145-6039-400A-9623-D296F2C3DC9F}"/>
              </a:ext>
            </a:extLst>
          </p:cNvPr>
          <p:cNvSpPr txBox="1"/>
          <p:nvPr/>
        </p:nvSpPr>
        <p:spPr>
          <a:xfrm>
            <a:off x="1814945" y="6067352"/>
            <a:ext cx="8562110" cy="307777"/>
          </a:xfrm>
          <a:prstGeom prst="rect">
            <a:avLst/>
          </a:prstGeom>
          <a:noFill/>
        </p:spPr>
        <p:txBody>
          <a:bodyPr wrap="square" rtlCol="0">
            <a:spAutoFit/>
          </a:bodyPr>
          <a:lstStyle/>
          <a:p>
            <a:r>
              <a:rPr lang="fr-FR" dirty="0"/>
              <a:t>Source: Statistique Canada, tableaux CANSIM 14-10-0023-01 et 36-10-0402-02</a:t>
            </a:r>
            <a:r>
              <a:rPr lang="en-CA" dirty="0" smtClean="0"/>
              <a:t>.</a:t>
            </a:r>
            <a:endParaRPr lang="en-CA" dirty="0"/>
          </a:p>
        </p:txBody>
      </p:sp>
      <p:graphicFrame>
        <p:nvGraphicFramePr>
          <p:cNvPr id="8" name="Chart 7">
            <a:extLst>
              <a:ext uri="{FF2B5EF4-FFF2-40B4-BE49-F238E27FC236}">
                <a16:creationId xmlns:a16="http://schemas.microsoft.com/office/drawing/2014/main" id="{A0403299-7467-4123-9D88-CBFFB695E82A}"/>
              </a:ext>
            </a:extLst>
          </p:cNvPr>
          <p:cNvGraphicFramePr>
            <a:graphicFrameLocks/>
          </p:cNvGraphicFramePr>
          <p:nvPr>
            <p:extLst>
              <p:ext uri="{D42A27DB-BD31-4B8C-83A1-F6EECF244321}">
                <p14:modId xmlns:p14="http://schemas.microsoft.com/office/powerpoint/2010/main" val="1875518578"/>
              </p:ext>
            </p:extLst>
          </p:nvPr>
        </p:nvGraphicFramePr>
        <p:xfrm>
          <a:off x="1524000" y="1230284"/>
          <a:ext cx="4572000" cy="4256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99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0000" lnSpcReduction="20000"/>
          </a:bodyPr>
          <a:lstStyle/>
          <a:p>
            <a:r>
              <a:rPr lang="fr-FR" b="1" dirty="0"/>
              <a:t>Le défi du travail: combler le vide laissé par les baby-boomers à la retraite</a:t>
            </a:r>
            <a:endParaRPr lang="en-CA" b="1" dirty="0"/>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2022763"/>
            <a:ext cx="4656137" cy="3962400"/>
          </a:xfrm>
        </p:spPr>
        <p:txBody>
          <a:bodyPr>
            <a:normAutofit fontScale="85000" lnSpcReduction="20000"/>
          </a:bodyPr>
          <a:lstStyle/>
          <a:p>
            <a:pPr marL="514350" indent="-285750">
              <a:buFont typeface="Wingdings" panose="05000000000000000000" pitchFamily="2" charset="2"/>
              <a:buChar char="Ø"/>
            </a:pPr>
            <a:r>
              <a:rPr lang="fr-FR" dirty="0"/>
              <a:t>Jusqu'en 2011, le nombre de jeunes atteignant l'âge officiel de travail de 15 ans était bien supérieur à celui des personnes atteignant l'âge officiel de la retraite de 65 ans.</a:t>
            </a:r>
          </a:p>
          <a:p>
            <a:pPr marL="514350" indent="-285750">
              <a:buFont typeface="Wingdings" panose="05000000000000000000" pitchFamily="2" charset="2"/>
              <a:buChar char="Ø"/>
            </a:pPr>
            <a:r>
              <a:rPr lang="fr-FR" dirty="0"/>
              <a:t>Tout cela a changé en 2011, lorsque les premiers baby-boomers du comté ont eu 65 ans.</a:t>
            </a:r>
          </a:p>
          <a:p>
            <a:pPr marL="514350" indent="-285750">
              <a:buFont typeface="Wingdings" panose="05000000000000000000" pitchFamily="2" charset="2"/>
              <a:buChar char="Ø"/>
            </a:pPr>
            <a:r>
              <a:rPr lang="fr-FR" dirty="0"/>
              <a:t>Sans nouveaux arrivants, la main-d’œuvre du comté de Kings continuera de baisser pendant au moins 10 ans.</a:t>
            </a:r>
            <a:endParaRPr lang="en-CA" dirty="0"/>
          </a:p>
        </p:txBody>
      </p:sp>
      <p:sp>
        <p:nvSpPr>
          <p:cNvPr id="6" name="TextBox 5">
            <a:extLst>
              <a:ext uri="{FF2B5EF4-FFF2-40B4-BE49-F238E27FC236}">
                <a16:creationId xmlns:a16="http://schemas.microsoft.com/office/drawing/2014/main" id="{4C7E3823-A320-4BDF-906D-902A803933EE}"/>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tableaux CANSIM 17-10-0135-01 et 17-10-0139-01.</a:t>
            </a:r>
            <a:endParaRPr lang="en-CA" dirty="0"/>
          </a:p>
        </p:txBody>
      </p:sp>
      <p:graphicFrame>
        <p:nvGraphicFramePr>
          <p:cNvPr id="9" name="Chart 8">
            <a:extLst>
              <a:ext uri="{FF2B5EF4-FFF2-40B4-BE49-F238E27FC236}">
                <a16:creationId xmlns:a16="http://schemas.microsoft.com/office/drawing/2014/main" id="{9639983B-5D69-4D33-A13E-2A12421A23B8}"/>
              </a:ext>
            </a:extLst>
          </p:cNvPr>
          <p:cNvGraphicFramePr>
            <a:graphicFrameLocks/>
          </p:cNvGraphicFramePr>
          <p:nvPr>
            <p:extLst>
              <p:ext uri="{D42A27DB-BD31-4B8C-83A1-F6EECF244321}">
                <p14:modId xmlns:p14="http://schemas.microsoft.com/office/powerpoint/2010/main" val="3383474206"/>
              </p:ext>
            </p:extLst>
          </p:nvPr>
        </p:nvGraphicFramePr>
        <p:xfrm>
          <a:off x="1180407" y="1230283"/>
          <a:ext cx="5336771" cy="4754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427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81284" y="658814"/>
            <a:ext cx="4657060" cy="993342"/>
          </a:xfrm>
        </p:spPr>
        <p:txBody>
          <a:bodyPr>
            <a:normAutofit fontScale="77500" lnSpcReduction="20000"/>
          </a:bodyPr>
          <a:lstStyle/>
          <a:p>
            <a:r>
              <a:rPr lang="fr-FR" b="1"/>
              <a:t>La bonne nouvelle: les écoles ne se vident plus</a:t>
            </a:r>
            <a:endParaRPr lang="en-CA" b="1" dirty="0"/>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7081838" y="1787237"/>
            <a:ext cx="4815753" cy="4367502"/>
          </a:xfrm>
        </p:spPr>
        <p:txBody>
          <a:bodyPr>
            <a:normAutofit/>
          </a:bodyPr>
          <a:lstStyle/>
          <a:p>
            <a:pPr marL="514350" indent="-285750">
              <a:buFont typeface="Wingdings" panose="05000000000000000000" pitchFamily="2" charset="2"/>
              <a:buChar char="Ø"/>
            </a:pPr>
            <a:r>
              <a:rPr lang="fr-FR" dirty="0"/>
              <a:t>Les nouveaux arrivants au Nouveau-Brunswick sont généralement en âge d'élever des enfants</a:t>
            </a:r>
          </a:p>
          <a:p>
            <a:pPr marL="514350" indent="-285750">
              <a:buFont typeface="Wingdings" panose="05000000000000000000" pitchFamily="2" charset="2"/>
              <a:buChar char="Ø"/>
            </a:pPr>
            <a:r>
              <a:rPr lang="fr-FR" dirty="0"/>
              <a:t>La migration vers le comté de Kings semble avoir contribué à stabiliser la population d'âge scolaire</a:t>
            </a:r>
          </a:p>
          <a:p>
            <a:pPr marL="514350" indent="-285750">
              <a:buFont typeface="Wingdings" panose="05000000000000000000" pitchFamily="2" charset="2"/>
              <a:buChar char="Ø"/>
            </a:pPr>
            <a:r>
              <a:rPr lang="fr-FR" dirty="0"/>
              <a:t>L'expérience de Moncton illustre le potentiel de l'immigration pour accroître la population d'âge scolaire</a:t>
            </a:r>
            <a:endParaRPr lang="en-CA" dirty="0"/>
          </a:p>
        </p:txBody>
      </p:sp>
      <p:sp>
        <p:nvSpPr>
          <p:cNvPr id="5" name="TextBox 4">
            <a:extLst>
              <a:ext uri="{FF2B5EF4-FFF2-40B4-BE49-F238E27FC236}">
                <a16:creationId xmlns:a16="http://schemas.microsoft.com/office/drawing/2014/main" id="{D612F801-63B0-495A-A69C-D62FA770255A}"/>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tableaux CANSIM 17-10-0135-01 et 17-10-0139-01.</a:t>
            </a:r>
            <a:endParaRPr lang="en-CA" dirty="0"/>
          </a:p>
        </p:txBody>
      </p:sp>
      <p:graphicFrame>
        <p:nvGraphicFramePr>
          <p:cNvPr id="11" name="Chart 10">
            <a:extLst>
              <a:ext uri="{FF2B5EF4-FFF2-40B4-BE49-F238E27FC236}">
                <a16:creationId xmlns:a16="http://schemas.microsoft.com/office/drawing/2014/main" id="{C0489243-169E-4097-A52B-4B51AF82BDE0}"/>
              </a:ext>
            </a:extLst>
          </p:cNvPr>
          <p:cNvGraphicFramePr>
            <a:graphicFrameLocks/>
          </p:cNvGraphicFramePr>
          <p:nvPr>
            <p:extLst>
              <p:ext uri="{D42A27DB-BD31-4B8C-83A1-F6EECF244321}">
                <p14:modId xmlns:p14="http://schemas.microsoft.com/office/powerpoint/2010/main" val="2710806952"/>
              </p:ext>
            </p:extLst>
          </p:nvPr>
        </p:nvGraphicFramePr>
        <p:xfrm>
          <a:off x="1523999" y="1197032"/>
          <a:ext cx="5076305" cy="43675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8262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a:bodyPr>
          <a:lstStyle/>
          <a:p>
            <a:r>
              <a:rPr lang="en-CA" sz="2400" b="1" dirty="0"/>
              <a:t>De </a:t>
            </a:r>
            <a:r>
              <a:rPr lang="en-CA" sz="2400" b="1" dirty="0" err="1"/>
              <a:t>sérieux</a:t>
            </a:r>
            <a:r>
              <a:rPr lang="en-CA" sz="2400" b="1" dirty="0"/>
              <a:t> </a:t>
            </a:r>
            <a:r>
              <a:rPr lang="en-CA" sz="2400" b="1" dirty="0" err="1"/>
              <a:t>défis</a:t>
            </a:r>
            <a:r>
              <a:rPr lang="en-CA" sz="2400" b="1" dirty="0"/>
              <a:t> </a:t>
            </a:r>
            <a:r>
              <a:rPr lang="en-CA" sz="2400" b="1" dirty="0" err="1"/>
              <a:t>demeurent</a:t>
            </a:r>
            <a:endParaRPr lang="en-CA" sz="2400" b="1" dirty="0"/>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normAutofit fontScale="92500" lnSpcReduction="20000"/>
          </a:bodyPr>
          <a:lstStyle/>
          <a:p>
            <a:pPr marL="514350" indent="-285750">
              <a:buFont typeface="Wingdings" panose="05000000000000000000" pitchFamily="2" charset="2"/>
              <a:buChar char="Ø"/>
            </a:pPr>
            <a:r>
              <a:rPr lang="fr-FR" dirty="0"/>
              <a:t>Le vieillissement de la population signifie une demande accrue de services publics</a:t>
            </a:r>
          </a:p>
          <a:p>
            <a:pPr marL="514350" indent="-285750">
              <a:buFont typeface="Wingdings" panose="05000000000000000000" pitchFamily="2" charset="2"/>
              <a:buChar char="Ø"/>
            </a:pPr>
            <a:r>
              <a:rPr lang="fr-FR" dirty="0"/>
              <a:t>En conséquence, la main-d'œuvre passe du secteur privé au secteur public</a:t>
            </a:r>
          </a:p>
          <a:p>
            <a:pPr marL="514350" indent="-285750">
              <a:buFont typeface="Wingdings" panose="05000000000000000000" pitchFamily="2" charset="2"/>
              <a:buChar char="Ø"/>
            </a:pPr>
            <a:r>
              <a:rPr lang="fr-FR" dirty="0"/>
              <a:t>Il faudra plus de travailleurs pour répondre aux services publics en croissance et développer le secteur privé</a:t>
            </a:r>
            <a:endParaRPr lang="en-CA" dirty="0"/>
          </a:p>
        </p:txBody>
      </p:sp>
      <p:sp>
        <p:nvSpPr>
          <p:cNvPr id="6" name="TextBox 5">
            <a:extLst>
              <a:ext uri="{FF2B5EF4-FFF2-40B4-BE49-F238E27FC236}">
                <a16:creationId xmlns:a16="http://schemas.microsoft.com/office/drawing/2014/main" id="{9E43EDD2-663B-4003-BDE9-580C67FD4F23}"/>
              </a:ext>
            </a:extLst>
          </p:cNvPr>
          <p:cNvSpPr txBox="1"/>
          <p:nvPr/>
        </p:nvSpPr>
        <p:spPr>
          <a:xfrm>
            <a:off x="1402773" y="6307282"/>
            <a:ext cx="8198427" cy="311727"/>
          </a:xfrm>
          <a:prstGeom prst="rect">
            <a:avLst/>
          </a:prstGeom>
          <a:noFill/>
        </p:spPr>
        <p:txBody>
          <a:bodyPr wrap="square" rtlCol="0">
            <a:spAutoFit/>
          </a:bodyPr>
          <a:lstStyle/>
          <a:p>
            <a:r>
              <a:rPr lang="fr-FR"/>
              <a:t>Source: Statistique Canada, tableau CANSIM 14-10-0092-01</a:t>
            </a:r>
            <a:endParaRPr lang="en-CA" dirty="0"/>
          </a:p>
        </p:txBody>
      </p:sp>
      <p:graphicFrame>
        <p:nvGraphicFramePr>
          <p:cNvPr id="11" name="Picture Placeholder 10">
            <a:extLst>
              <a:ext uri="{FF2B5EF4-FFF2-40B4-BE49-F238E27FC236}">
                <a16:creationId xmlns:a16="http://schemas.microsoft.com/office/drawing/2014/main" id="{D83135E2-11E2-4416-84B7-E417D6B04776}"/>
              </a:ext>
            </a:extLst>
          </p:cNvPr>
          <p:cNvGraphicFramePr>
            <a:graphicFrameLocks noGrp="1"/>
          </p:cNvGraphicFramePr>
          <p:nvPr>
            <p:ph type="pic" idx="2"/>
            <p:extLst>
              <p:ext uri="{D42A27DB-BD31-4B8C-83A1-F6EECF244321}">
                <p14:modId xmlns:p14="http://schemas.microsoft.com/office/powerpoint/2010/main" val="841686034"/>
              </p:ext>
            </p:extLst>
          </p:nvPr>
        </p:nvGraphicFramePr>
        <p:xfrm>
          <a:off x="954088" y="1014153"/>
          <a:ext cx="5610225" cy="5005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37718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3751</TotalTime>
  <Words>1651</Words>
  <Application>Microsoft Office PowerPoint</Application>
  <PresentationFormat>Widescreen</PresentationFormat>
  <Paragraphs>151</Paragraphs>
  <Slides>29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Times New Roman</vt:lpstr>
      <vt:lpstr>Inter</vt:lpstr>
      <vt:lpstr>Arial</vt:lpstr>
      <vt:lpstr>Century Gothic</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Nicole Nader</cp:lastModifiedBy>
  <cp:revision>62</cp:revision>
  <dcterms:created xsi:type="dcterms:W3CDTF">2021-01-19T19:30:51Z</dcterms:created>
  <dcterms:modified xsi:type="dcterms:W3CDTF">2021-03-22T17:47:57Z</dcterms:modified>
</cp:coreProperties>
</file>