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16" r:id="rId4"/>
    <p:sldId id="317" r:id="rId5"/>
    <p:sldId id="318" r:id="rId6"/>
    <p:sldId id="319" r:id="rId7"/>
    <p:sldId id="320" r:id="rId8"/>
    <p:sldId id="279" r:id="rId9"/>
    <p:sldId id="32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Century Gothic" panose="020B0502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Inter"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a:t>
            </a:r>
            <a:r>
              <a:rPr lang="en-CA" sz="1800" b="1" baseline="0" dirty="0" smtClean="0">
                <a:solidFill>
                  <a:schemeClr val="tx1">
                    <a:lumMod val="65000"/>
                    <a:lumOff val="35000"/>
                  </a:schemeClr>
                </a:solidFill>
                <a:latin typeface="Arial" panose="020B0604020202020204" pitchFamily="34" charset="0"/>
                <a:cs typeface="Arial" panose="020B0604020202020204" pitchFamily="34" charset="0"/>
              </a:rPr>
              <a:t>Brunswick</a:t>
            </a:r>
            <a:endParaRPr lang="en-CA" sz="1800" b="1" baseline="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CA" sz="1600" b="1" baseline="0" dirty="0">
                <a:solidFill>
                  <a:schemeClr val="tx1">
                    <a:lumMod val="65000"/>
                    <a:lumOff val="35000"/>
                  </a:schemeClr>
                </a:solidFill>
                <a:latin typeface="Arial" panose="020B0604020202020204" pitchFamily="34" charset="0"/>
                <a:cs typeface="Arial" panose="020B0604020202020204" pitchFamily="34" charset="0"/>
              </a:rPr>
              <a:t>2020</a:t>
            </a:r>
            <a:endParaRPr lang="en-CA" sz="1600" b="1" dirty="0">
              <a:solidFill>
                <a:schemeClr val="tx1">
                  <a:lumMod val="65000"/>
                  <a:lumOff val="35000"/>
                </a:scheme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solidFill>
                <a:schemeClr val="tx2">
                  <a:lumMod val="75000"/>
                </a:schemeClr>
              </a:solid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600" b="1">
                <a:solidFill>
                  <a:schemeClr val="tx1">
                    <a:lumMod val="65000"/>
                    <a:lumOff val="35000"/>
                  </a:schemeClr>
                </a:solidFill>
                <a:latin typeface="Arial" panose="020B0604020202020204" pitchFamily="34" charset="0"/>
                <a:cs typeface="Arial" panose="020B0604020202020204" pitchFamily="34" charset="0"/>
              </a:rPr>
              <a:t>2020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smtClean="0"/>
              <a:t>Croissance démographique par groupe d'âge</a:t>
            </a:r>
          </a:p>
          <a:p>
            <a:pPr>
              <a:defRPr/>
            </a:pPr>
            <a:r>
              <a:rPr lang="fr-FR" sz="2000" b="1" dirty="0" smtClean="0"/>
              <a:t>2010 à 2020</a:t>
            </a:r>
            <a:endParaRPr lang="fr-CA"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Sheet1!$C$37</c:f>
              <c:strCache>
                <c:ptCount val="1"/>
                <c:pt idx="0">
                  <c:v>Nouveau-Brunswick</c:v>
                </c:pt>
              </c:strCache>
            </c:strRef>
          </c:tx>
          <c:spPr>
            <a:solidFill>
              <a:schemeClr val="tx2">
                <a:lumMod val="75000"/>
              </a:schemeClr>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Sheet1!$C$38:$C$46</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9C7D-4F05-9D5C-4475020AC5FB}"/>
            </c:ext>
          </c:extLst>
        </c:ser>
        <c:ser>
          <c:idx val="1"/>
          <c:order val="1"/>
          <c:tx>
            <c:strRef>
              <c:f>Sheet1!$D$37</c:f>
              <c:strCache>
                <c:ptCount val="1"/>
                <c:pt idx="0">
                  <c:v>Restigouche</c:v>
                </c:pt>
              </c:strCache>
            </c:strRef>
          </c:tx>
          <c:spPr>
            <a:solidFill>
              <a:srgbClr val="FF0000"/>
            </a:solidFill>
            <a:ln>
              <a:noFill/>
            </a:ln>
            <a:effectLst/>
          </c:spPr>
          <c:invertIfNegative val="0"/>
          <c:cat>
            <c:strRef>
              <c:f>Sheet1!$B$38:$B$46</c:f>
              <c:strCache>
                <c:ptCount val="9"/>
                <c:pt idx="0">
                  <c:v>0-14</c:v>
                </c:pt>
                <c:pt idx="1">
                  <c:v>15-24</c:v>
                </c:pt>
                <c:pt idx="2">
                  <c:v>25-34</c:v>
                </c:pt>
                <c:pt idx="3">
                  <c:v>35-44</c:v>
                </c:pt>
                <c:pt idx="4">
                  <c:v>45-54</c:v>
                </c:pt>
                <c:pt idx="5">
                  <c:v>55-64</c:v>
                </c:pt>
                <c:pt idx="6">
                  <c:v>65-74</c:v>
                </c:pt>
                <c:pt idx="7">
                  <c:v>75+</c:v>
                </c:pt>
                <c:pt idx="8">
                  <c:v>Total</c:v>
                </c:pt>
              </c:strCache>
            </c:strRef>
          </c:cat>
          <c:val>
            <c:numRef>
              <c:f>Sheet1!$D$38:$D$46</c:f>
              <c:numCache>
                <c:formatCode>0%</c:formatCode>
                <c:ptCount val="9"/>
                <c:pt idx="0">
                  <c:v>-0.11891632701989929</c:v>
                </c:pt>
                <c:pt idx="1">
                  <c:v>-0.22591991341991347</c:v>
                </c:pt>
                <c:pt idx="2">
                  <c:v>-6.8823124569850069E-4</c:v>
                </c:pt>
                <c:pt idx="3">
                  <c:v>-0.27753303964757714</c:v>
                </c:pt>
                <c:pt idx="4">
                  <c:v>-0.33823769821808081</c:v>
                </c:pt>
                <c:pt idx="5">
                  <c:v>0.12697828487302165</c:v>
                </c:pt>
                <c:pt idx="6">
                  <c:v>0.44309063893016343</c:v>
                </c:pt>
                <c:pt idx="7">
                  <c:v>0.13150867823765022</c:v>
                </c:pt>
                <c:pt idx="8">
                  <c:v>-5.9839492233987324E-2</c:v>
                </c:pt>
              </c:numCache>
            </c:numRef>
          </c:val>
          <c:extLst>
            <c:ext xmlns:c16="http://schemas.microsoft.com/office/drawing/2014/chart" uri="{C3380CC4-5D6E-409C-BE32-E72D297353CC}">
              <c16:uniqueId val="{00000001-9C7D-4F05-9D5C-4475020AC5FB}"/>
            </c:ext>
          </c:extLst>
        </c:ser>
        <c:dLbls>
          <c:showLegendKey val="0"/>
          <c:showVal val="0"/>
          <c:showCatName val="0"/>
          <c:showSerName val="0"/>
          <c:showPercent val="0"/>
          <c:showBubbleSize val="0"/>
        </c:dLbls>
        <c:gapWidth val="219"/>
        <c:overlap val="-27"/>
        <c:axId val="1650557088"/>
        <c:axId val="1650554176"/>
      </c:barChart>
      <c:catAx>
        <c:axId val="1650557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4176"/>
        <c:crosses val="autoZero"/>
        <c:auto val="1"/>
        <c:lblAlgn val="ctr"/>
        <c:lblOffset val="100"/>
        <c:noMultiLvlLbl val="0"/>
      </c:catAx>
      <c:valAx>
        <c:axId val="165055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557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dirty="0"/>
              <a:t> </a:t>
            </a:r>
            <a:r>
              <a:rPr lang="fr-FR" sz="1600" b="1" dirty="0" smtClean="0"/>
              <a:t>Changement du PIB réel et</a:t>
            </a:r>
          </a:p>
          <a:p>
            <a:pPr>
              <a:defRPr/>
            </a:pPr>
            <a:r>
              <a:rPr lang="fr-FR" sz="1600" b="1" dirty="0" smtClean="0"/>
              <a:t>Population active, 2009-2019</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937246682103164E-2"/>
          <c:y val="0.18129891570853301"/>
          <c:w val="0.88199334210443825"/>
          <c:h val="0.68470002246990391"/>
        </c:manualLayout>
      </c:layout>
      <c:barChart>
        <c:barDir val="col"/>
        <c:grouping val="clustered"/>
        <c:varyColors val="0"/>
        <c:ser>
          <c:idx val="0"/>
          <c:order val="0"/>
          <c:tx>
            <c:strRef>
              <c:f>Sheet2!$C$5</c:f>
              <c:strCache>
                <c:ptCount val="1"/>
                <c:pt idx="0">
                  <c:v>Canada</c:v>
                </c:pt>
              </c:strCache>
            </c:strRef>
          </c:tx>
          <c:spPr>
            <a:solidFill>
              <a:srgbClr val="FF0000"/>
            </a:solidFill>
            <a:ln>
              <a:noFill/>
            </a:ln>
            <a:effectLst/>
          </c:spPr>
          <c:invertIfNegative val="0"/>
          <c:cat>
            <c:strRef>
              <c:f>Sheet2!$B$6:$B$7</c:f>
              <c:strCache>
                <c:ptCount val="2"/>
                <c:pt idx="0">
                  <c:v>PIB réel</c:v>
                </c:pt>
                <c:pt idx="1">
                  <c:v>Main-d'œuvre</c:v>
                </c:pt>
              </c:strCache>
            </c:strRef>
          </c:cat>
          <c:val>
            <c:numRef>
              <c:f>Sheet2!$C$6:$C$7</c:f>
              <c:numCache>
                <c:formatCode>0%</c:formatCode>
                <c:ptCount val="2"/>
                <c:pt idx="0">
                  <c:v>0.24497168128596103</c:v>
                </c:pt>
                <c:pt idx="1">
                  <c:v>0.10680313856134638</c:v>
                </c:pt>
              </c:numCache>
            </c:numRef>
          </c:val>
          <c:extLst>
            <c:ext xmlns:c16="http://schemas.microsoft.com/office/drawing/2014/chart" uri="{C3380CC4-5D6E-409C-BE32-E72D297353CC}">
              <c16:uniqueId val="{00000000-D8DD-49AC-B2C2-BD9F7D804670}"/>
            </c:ext>
          </c:extLst>
        </c:ser>
        <c:ser>
          <c:idx val="1"/>
          <c:order val="1"/>
          <c:tx>
            <c:strRef>
              <c:f>Sheet2!$D$5</c:f>
              <c:strCache>
                <c:ptCount val="1"/>
                <c:pt idx="0">
                  <c:v>Nouveau-Brunswick</c:v>
                </c:pt>
              </c:strCache>
            </c:strRef>
          </c:tx>
          <c:spPr>
            <a:solidFill>
              <a:srgbClr val="0070C0"/>
            </a:solidFill>
            <a:ln>
              <a:noFill/>
            </a:ln>
            <a:effectLst/>
          </c:spPr>
          <c:invertIfNegative val="0"/>
          <c:cat>
            <c:strRef>
              <c:f>Sheet2!$B$6:$B$7</c:f>
              <c:strCache>
                <c:ptCount val="2"/>
                <c:pt idx="0">
                  <c:v>PIB réel</c:v>
                </c:pt>
                <c:pt idx="1">
                  <c:v>Main-d'œuvre</c:v>
                </c:pt>
              </c:strCache>
            </c:strRef>
          </c:cat>
          <c:val>
            <c:numRef>
              <c:f>Sheet2!$D$6:$D$7</c:f>
              <c:numCache>
                <c:formatCode>0%</c:formatCode>
                <c:ptCount val="2"/>
                <c:pt idx="0">
                  <c:v>6.8194112967382647E-2</c:v>
                </c:pt>
                <c:pt idx="1">
                  <c:v>-1.6493275818320274E-2</c:v>
                </c:pt>
              </c:numCache>
            </c:numRef>
          </c:val>
          <c:extLst>
            <c:ext xmlns:c16="http://schemas.microsoft.com/office/drawing/2014/chart" uri="{C3380CC4-5D6E-409C-BE32-E72D297353CC}">
              <c16:uniqueId val="{00000001-D8DD-49AC-B2C2-BD9F7D804670}"/>
            </c:ext>
          </c:extLst>
        </c:ser>
        <c:ser>
          <c:idx val="2"/>
          <c:order val="2"/>
          <c:tx>
            <c:strRef>
              <c:f>Sheet2!$E$5</c:f>
              <c:strCache>
                <c:ptCount val="1"/>
                <c:pt idx="0">
                  <c:v>Campbellton-Miramichi</c:v>
                </c:pt>
              </c:strCache>
            </c:strRef>
          </c:tx>
          <c:spPr>
            <a:solidFill>
              <a:schemeClr val="accent3"/>
            </a:solidFill>
            <a:ln>
              <a:noFill/>
            </a:ln>
            <a:effectLst/>
          </c:spPr>
          <c:invertIfNegative val="0"/>
          <c:cat>
            <c:strRef>
              <c:f>Sheet2!$B$6:$B$7</c:f>
              <c:strCache>
                <c:ptCount val="2"/>
                <c:pt idx="0">
                  <c:v>PIB réel</c:v>
                </c:pt>
                <c:pt idx="1">
                  <c:v>Main-d'œuvre</c:v>
                </c:pt>
              </c:strCache>
            </c:strRef>
          </c:cat>
          <c:val>
            <c:numRef>
              <c:f>Sheet2!$E$6:$E$7</c:f>
              <c:numCache>
                <c:formatCode>0%</c:formatCode>
                <c:ptCount val="2"/>
                <c:pt idx="1">
                  <c:v>-9.8515519568151078E-2</c:v>
                </c:pt>
              </c:numCache>
            </c:numRef>
          </c:val>
          <c:extLst>
            <c:ext xmlns:c16="http://schemas.microsoft.com/office/drawing/2014/chart" uri="{C3380CC4-5D6E-409C-BE32-E72D297353CC}">
              <c16:uniqueId val="{00000002-D8DD-49AC-B2C2-BD9F7D804670}"/>
            </c:ext>
          </c:extLst>
        </c:ser>
        <c:dLbls>
          <c:showLegendKey val="0"/>
          <c:showVal val="0"/>
          <c:showCatName val="0"/>
          <c:showSerName val="0"/>
          <c:showPercent val="0"/>
          <c:showBubbleSize val="0"/>
        </c:dLbls>
        <c:gapWidth val="219"/>
        <c:overlap val="-27"/>
        <c:axId val="1650629888"/>
        <c:axId val="1650617824"/>
      </c:barChart>
      <c:catAx>
        <c:axId val="1650629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7824"/>
        <c:crosses val="autoZero"/>
        <c:auto val="1"/>
        <c:lblAlgn val="ctr"/>
        <c:lblOffset val="100"/>
        <c:noMultiLvlLbl val="0"/>
      </c:catAx>
      <c:valAx>
        <c:axId val="165061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29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15 et 65 ans</a:t>
            </a:r>
          </a:p>
          <a:p>
            <a:pPr>
              <a:defRPr/>
            </a:pPr>
            <a:r>
              <a:rPr lang="fr-FR" sz="1600" b="1" dirty="0" smtClean="0"/>
              <a:t>Comté de Restigouche</a:t>
            </a:r>
            <a:endParaRPr lang="fr-CA" sz="1600" b="1" dirty="0"/>
          </a:p>
        </c:rich>
      </c:tx>
      <c:layout>
        <c:manualLayout>
          <c:xMode val="edge"/>
          <c:yMode val="edge"/>
          <c:x val="0.274654636957478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Sheet3!$B$5</c:f>
              <c:strCache>
                <c:ptCount val="1"/>
                <c:pt idx="0">
                  <c:v>15 ans</c:v>
                </c:pt>
              </c:strCache>
            </c:strRef>
          </c:tx>
          <c:spPr>
            <a:ln w="28575" cap="rnd">
              <a:solidFill>
                <a:schemeClr val="tx2">
                  <a:lumMod val="75000"/>
                </a:schemeClr>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Sheet3!$C$5:$V$5</c:f>
              <c:numCache>
                <c:formatCode>General</c:formatCode>
                <c:ptCount val="20"/>
                <c:pt idx="0">
                  <c:v>526</c:v>
                </c:pt>
                <c:pt idx="1">
                  <c:v>483</c:v>
                </c:pt>
                <c:pt idx="2">
                  <c:v>492</c:v>
                </c:pt>
                <c:pt idx="3">
                  <c:v>510</c:v>
                </c:pt>
                <c:pt idx="4">
                  <c:v>477</c:v>
                </c:pt>
                <c:pt idx="5">
                  <c:v>494</c:v>
                </c:pt>
                <c:pt idx="6">
                  <c:v>463</c:v>
                </c:pt>
                <c:pt idx="7">
                  <c:v>434</c:v>
                </c:pt>
                <c:pt idx="8">
                  <c:v>374</c:v>
                </c:pt>
                <c:pt idx="9">
                  <c:v>394</c:v>
                </c:pt>
                <c:pt idx="10">
                  <c:v>342</c:v>
                </c:pt>
                <c:pt idx="11">
                  <c:v>327</c:v>
                </c:pt>
                <c:pt idx="12">
                  <c:v>342</c:v>
                </c:pt>
                <c:pt idx="13">
                  <c:v>292</c:v>
                </c:pt>
                <c:pt idx="14">
                  <c:v>310</c:v>
                </c:pt>
                <c:pt idx="15">
                  <c:v>279</c:v>
                </c:pt>
                <c:pt idx="16">
                  <c:v>307</c:v>
                </c:pt>
                <c:pt idx="17">
                  <c:v>282</c:v>
                </c:pt>
                <c:pt idx="18">
                  <c:v>278</c:v>
                </c:pt>
                <c:pt idx="19">
                  <c:v>249</c:v>
                </c:pt>
              </c:numCache>
            </c:numRef>
          </c:val>
          <c:smooth val="1"/>
          <c:extLst>
            <c:ext xmlns:c16="http://schemas.microsoft.com/office/drawing/2014/chart" uri="{C3380CC4-5D6E-409C-BE32-E72D297353CC}">
              <c16:uniqueId val="{00000000-542B-420C-A3BF-7E7F5E5B53F3}"/>
            </c:ext>
          </c:extLst>
        </c:ser>
        <c:ser>
          <c:idx val="1"/>
          <c:order val="1"/>
          <c:tx>
            <c:strRef>
              <c:f>Sheet3!$B$6</c:f>
              <c:strCache>
                <c:ptCount val="1"/>
                <c:pt idx="0">
                  <c:v>65 ans</c:v>
                </c:pt>
              </c:strCache>
            </c:strRef>
          </c:tx>
          <c:spPr>
            <a:ln w="28575" cap="rnd">
              <a:solidFill>
                <a:srgbClr val="FF0000"/>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Sheet3!$C$6:$V$6</c:f>
              <c:numCache>
                <c:formatCode>General</c:formatCode>
                <c:ptCount val="20"/>
                <c:pt idx="0">
                  <c:v>357</c:v>
                </c:pt>
                <c:pt idx="1">
                  <c:v>320</c:v>
                </c:pt>
                <c:pt idx="2">
                  <c:v>347</c:v>
                </c:pt>
                <c:pt idx="3">
                  <c:v>331</c:v>
                </c:pt>
                <c:pt idx="4">
                  <c:v>329</c:v>
                </c:pt>
                <c:pt idx="5">
                  <c:v>379</c:v>
                </c:pt>
                <c:pt idx="6">
                  <c:v>374</c:v>
                </c:pt>
                <c:pt idx="7">
                  <c:v>388</c:v>
                </c:pt>
                <c:pt idx="8">
                  <c:v>414</c:v>
                </c:pt>
                <c:pt idx="9">
                  <c:v>382</c:v>
                </c:pt>
                <c:pt idx="10">
                  <c:v>479</c:v>
                </c:pt>
                <c:pt idx="11">
                  <c:v>509</c:v>
                </c:pt>
                <c:pt idx="12">
                  <c:v>548</c:v>
                </c:pt>
                <c:pt idx="13">
                  <c:v>545</c:v>
                </c:pt>
                <c:pt idx="14">
                  <c:v>506</c:v>
                </c:pt>
                <c:pt idx="15">
                  <c:v>506</c:v>
                </c:pt>
                <c:pt idx="16">
                  <c:v>529</c:v>
                </c:pt>
                <c:pt idx="17">
                  <c:v>545</c:v>
                </c:pt>
                <c:pt idx="18">
                  <c:v>558</c:v>
                </c:pt>
                <c:pt idx="19">
                  <c:v>562</c:v>
                </c:pt>
              </c:numCache>
            </c:numRef>
          </c:val>
          <c:smooth val="1"/>
          <c:extLst>
            <c:ext xmlns:c16="http://schemas.microsoft.com/office/drawing/2014/chart" uri="{C3380CC4-5D6E-409C-BE32-E72D297353CC}">
              <c16:uniqueId val="{00000001-542B-420C-A3BF-7E7F5E5B53F3}"/>
            </c:ext>
          </c:extLst>
        </c:ser>
        <c:dLbls>
          <c:showLegendKey val="0"/>
          <c:showVal val="0"/>
          <c:showCatName val="0"/>
          <c:showSerName val="0"/>
          <c:showPercent val="0"/>
          <c:showBubbleSize val="0"/>
        </c:dLbls>
        <c:smooth val="0"/>
        <c:axId val="1732596880"/>
        <c:axId val="1732615600"/>
      </c:lineChart>
      <c:catAx>
        <c:axId val="17325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32615600"/>
        <c:crosses val="autoZero"/>
        <c:auto val="1"/>
        <c:lblAlgn val="ctr"/>
        <c:lblOffset val="100"/>
        <c:noMultiLvlLbl val="0"/>
      </c:catAx>
      <c:valAx>
        <c:axId val="1732615600"/>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5 to 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11154855643044"/>
          <c:y val="0.11829584610224277"/>
          <c:w val="0.78881846019247592"/>
          <c:h val="0.73799421557601064"/>
        </c:manualLayout>
      </c:layout>
      <c:lineChart>
        <c:grouping val="standard"/>
        <c:varyColors val="0"/>
        <c:ser>
          <c:idx val="0"/>
          <c:order val="0"/>
          <c:tx>
            <c:strRef>
              <c:f>Sheet4!$B$15</c:f>
              <c:strCache>
                <c:ptCount val="1"/>
                <c:pt idx="0">
                  <c:v>Comté de Restigouche (axe gauche)</c:v>
                </c:pt>
              </c:strCache>
            </c:strRef>
          </c:tx>
          <c:spPr>
            <a:ln w="28575" cap="rnd">
              <a:solidFill>
                <a:srgbClr val="FF0000"/>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Sheet4!$C$15:$M$15</c:f>
              <c:numCache>
                <c:formatCode>#,##0</c:formatCode>
                <c:ptCount val="11"/>
                <c:pt idx="0">
                  <c:v>4591</c:v>
                </c:pt>
                <c:pt idx="1">
                  <c:v>4396</c:v>
                </c:pt>
                <c:pt idx="2">
                  <c:v>4231</c:v>
                </c:pt>
                <c:pt idx="3">
                  <c:v>4083</c:v>
                </c:pt>
                <c:pt idx="4">
                  <c:v>3964</c:v>
                </c:pt>
                <c:pt idx="5">
                  <c:v>3863</c:v>
                </c:pt>
                <c:pt idx="6">
                  <c:v>3819</c:v>
                </c:pt>
                <c:pt idx="7">
                  <c:v>3718</c:v>
                </c:pt>
                <c:pt idx="8">
                  <c:v>3655</c:v>
                </c:pt>
                <c:pt idx="9">
                  <c:v>3602</c:v>
                </c:pt>
                <c:pt idx="10">
                  <c:v>3626</c:v>
                </c:pt>
              </c:numCache>
            </c:numRef>
          </c:val>
          <c:smooth val="0"/>
          <c:extLst>
            <c:ext xmlns:c16="http://schemas.microsoft.com/office/drawing/2014/chart" uri="{C3380CC4-5D6E-409C-BE32-E72D297353CC}">
              <c16:uniqueId val="{00000000-AFE7-4251-91C2-3C6E3B6EF9AB}"/>
            </c:ext>
          </c:extLst>
        </c:ser>
        <c:dLbls>
          <c:showLegendKey val="0"/>
          <c:showVal val="0"/>
          <c:showCatName val="0"/>
          <c:showSerName val="0"/>
          <c:showPercent val="0"/>
          <c:showBubbleSize val="0"/>
        </c:dLbls>
        <c:marker val="1"/>
        <c:smooth val="0"/>
        <c:axId val="1244765200"/>
        <c:axId val="1244760624"/>
      </c:lineChart>
      <c:lineChart>
        <c:grouping val="standard"/>
        <c:varyColors val="0"/>
        <c:ser>
          <c:idx val="1"/>
          <c:order val="1"/>
          <c:tx>
            <c:strRef>
              <c:f>Sheet4!$B$16</c:f>
              <c:strCache>
                <c:ptCount val="1"/>
                <c:pt idx="0">
                  <c:v>RMR de Moncton (axe droit)</c:v>
                </c:pt>
              </c:strCache>
            </c:strRef>
          </c:tx>
          <c:spPr>
            <a:ln w="28575" cap="rnd">
              <a:solidFill>
                <a:schemeClr val="bg2">
                  <a:lumMod val="75000"/>
                </a:schemeClr>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Sheet4!$C$16:$M$16</c:f>
              <c:numCache>
                <c:formatCode>General</c:formatCode>
                <c:ptCount val="11"/>
                <c:pt idx="0">
                  <c:v>20394</c:v>
                </c:pt>
                <c:pt idx="1">
                  <c:v>20420</c:v>
                </c:pt>
                <c:pt idx="2">
                  <c:v>20579</c:v>
                </c:pt>
                <c:pt idx="3">
                  <c:v>20724</c:v>
                </c:pt>
                <c:pt idx="4">
                  <c:v>21001</c:v>
                </c:pt>
                <c:pt idx="5">
                  <c:v>21187</c:v>
                </c:pt>
                <c:pt idx="6">
                  <c:v>21803</c:v>
                </c:pt>
                <c:pt idx="7">
                  <c:v>22125</c:v>
                </c:pt>
                <c:pt idx="8">
                  <c:v>22567</c:v>
                </c:pt>
                <c:pt idx="9">
                  <c:v>23049</c:v>
                </c:pt>
                <c:pt idx="10">
                  <c:v>23563</c:v>
                </c:pt>
              </c:numCache>
            </c:numRef>
          </c:val>
          <c:smooth val="0"/>
          <c:extLst>
            <c:ext xmlns:c16="http://schemas.microsoft.com/office/drawing/2014/chart" uri="{C3380CC4-5D6E-409C-BE32-E72D297353CC}">
              <c16:uniqueId val="{00000001-AFE7-4251-91C2-3C6E3B6EF9AB}"/>
            </c:ext>
          </c:extLst>
        </c:ser>
        <c:dLbls>
          <c:showLegendKey val="0"/>
          <c:showVal val="0"/>
          <c:showCatName val="0"/>
          <c:showSerName val="0"/>
          <c:showPercent val="0"/>
          <c:showBubbleSize val="0"/>
        </c:dLbls>
        <c:marker val="1"/>
        <c:smooth val="0"/>
        <c:axId val="1732596048"/>
        <c:axId val="1732617680"/>
      </c:lineChart>
      <c:catAx>
        <c:axId val="124476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0624"/>
        <c:crosses val="autoZero"/>
        <c:auto val="1"/>
        <c:lblAlgn val="ctr"/>
        <c:lblOffset val="100"/>
        <c:noMultiLvlLbl val="0"/>
      </c:catAx>
      <c:valAx>
        <c:axId val="1244760624"/>
        <c:scaling>
          <c:orientation val="minMax"/>
          <c:min val="3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5200"/>
        <c:crosses val="autoZero"/>
        <c:crossBetween val="between"/>
      </c:valAx>
      <c:valAx>
        <c:axId val="1732617680"/>
        <c:scaling>
          <c:orientation val="minMax"/>
          <c:min val="2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596048"/>
        <c:crosses val="max"/>
        <c:crossBetween val="between"/>
      </c:valAx>
      <c:catAx>
        <c:axId val="1732596048"/>
        <c:scaling>
          <c:orientation val="minMax"/>
        </c:scaling>
        <c:delete val="1"/>
        <c:axPos val="b"/>
        <c:numFmt formatCode="General" sourceLinked="1"/>
        <c:majorTickMark val="out"/>
        <c:minorTickMark val="none"/>
        <c:tickLblPos val="nextTo"/>
        <c:crossAx val="17326176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Emploi, région</a:t>
            </a:r>
            <a:r>
              <a:rPr lang="fr-FR" sz="1600" b="1" baseline="0" dirty="0" smtClean="0"/>
              <a:t> économique </a:t>
            </a:r>
            <a:r>
              <a:rPr lang="fr-FR" sz="1600" b="1" dirty="0" smtClean="0"/>
              <a:t>de Campbellton-Miramichi</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05352333177474"/>
          <c:y val="0.13595151638261832"/>
          <c:w val="0.76189295333645046"/>
          <c:h val="0.68601096788037341"/>
        </c:manualLayout>
      </c:layout>
      <c:lineChart>
        <c:grouping val="standard"/>
        <c:varyColors val="0"/>
        <c:ser>
          <c:idx val="0"/>
          <c:order val="0"/>
          <c:tx>
            <c:strRef>
              <c:f>Sheet4!$B$11</c:f>
              <c:strCache>
                <c:ptCount val="1"/>
                <c:pt idx="0">
                  <c:v>Secteur privé (axe gauche</c:v>
                </c:pt>
              </c:strCache>
            </c:strRef>
          </c:tx>
          <c:spPr>
            <a:ln w="28575" cap="rnd">
              <a:solidFill>
                <a:schemeClr val="tx2">
                  <a:lumMod val="75000"/>
                </a:schemeClr>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Sheet4!$C$11:$U$11</c:f>
              <c:numCache>
                <c:formatCode>General</c:formatCode>
                <c:ptCount val="19"/>
                <c:pt idx="0">
                  <c:v>47600.000000000007</c:v>
                </c:pt>
                <c:pt idx="1">
                  <c:v>46099.999999999993</c:v>
                </c:pt>
                <c:pt idx="2">
                  <c:v>45700</c:v>
                </c:pt>
                <c:pt idx="3">
                  <c:v>48100</c:v>
                </c:pt>
                <c:pt idx="4">
                  <c:v>47500</c:v>
                </c:pt>
                <c:pt idx="5">
                  <c:v>46800.000000000007</c:v>
                </c:pt>
                <c:pt idx="6">
                  <c:v>47500</c:v>
                </c:pt>
                <c:pt idx="7">
                  <c:v>46000</c:v>
                </c:pt>
                <c:pt idx="8">
                  <c:v>44299.999999999993</c:v>
                </c:pt>
                <c:pt idx="9">
                  <c:v>40300.000000000007</c:v>
                </c:pt>
                <c:pt idx="10">
                  <c:v>42600.000000000007</c:v>
                </c:pt>
                <c:pt idx="11">
                  <c:v>42199.999999999993</c:v>
                </c:pt>
                <c:pt idx="12">
                  <c:v>42899.999999999993</c:v>
                </c:pt>
                <c:pt idx="13">
                  <c:v>41600</c:v>
                </c:pt>
                <c:pt idx="14">
                  <c:v>40600.000000000007</c:v>
                </c:pt>
                <c:pt idx="15">
                  <c:v>39000</c:v>
                </c:pt>
                <c:pt idx="16">
                  <c:v>39800</c:v>
                </c:pt>
                <c:pt idx="17">
                  <c:v>39900.000000000007</c:v>
                </c:pt>
                <c:pt idx="18">
                  <c:v>36000</c:v>
                </c:pt>
              </c:numCache>
            </c:numRef>
          </c:val>
          <c:smooth val="1"/>
          <c:extLst>
            <c:ext xmlns:c16="http://schemas.microsoft.com/office/drawing/2014/chart" uri="{C3380CC4-5D6E-409C-BE32-E72D297353CC}">
              <c16:uniqueId val="{00000000-E9B8-413F-85F0-F4E3C8D7844A}"/>
            </c:ext>
          </c:extLst>
        </c:ser>
        <c:dLbls>
          <c:showLegendKey val="0"/>
          <c:showVal val="0"/>
          <c:showCatName val="0"/>
          <c:showSerName val="0"/>
          <c:showPercent val="0"/>
          <c:showBubbleSize val="0"/>
        </c:dLbls>
        <c:marker val="1"/>
        <c:smooth val="0"/>
        <c:axId val="858737055"/>
        <c:axId val="858742047"/>
      </c:lineChart>
      <c:lineChart>
        <c:grouping val="standard"/>
        <c:varyColors val="0"/>
        <c:ser>
          <c:idx val="1"/>
          <c:order val="1"/>
          <c:tx>
            <c:strRef>
              <c:f>Sheet4!$B$12</c:f>
              <c:strCache>
                <c:ptCount val="1"/>
                <c:pt idx="0">
                  <c:v>Secteur public (axe droit)</c:v>
                </c:pt>
              </c:strCache>
            </c:strRef>
          </c:tx>
          <c:spPr>
            <a:ln w="28575" cap="rnd">
              <a:solidFill>
                <a:srgbClr val="C00000"/>
              </a:solidFill>
              <a:round/>
            </a:ln>
            <a:effectLst/>
          </c:spPr>
          <c:marker>
            <c:symbol val="none"/>
          </c:marker>
          <c:cat>
            <c:numRef>
              <c:f>Sheet4!$C$10:$U$10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Sheet4!$C$12:$U$12</c:f>
              <c:numCache>
                <c:formatCode>General</c:formatCode>
                <c:ptCount val="19"/>
                <c:pt idx="0">
                  <c:v>19100</c:v>
                </c:pt>
                <c:pt idx="1">
                  <c:v>19500</c:v>
                </c:pt>
                <c:pt idx="2">
                  <c:v>17500</c:v>
                </c:pt>
                <c:pt idx="3">
                  <c:v>18700</c:v>
                </c:pt>
                <c:pt idx="4">
                  <c:v>19800</c:v>
                </c:pt>
                <c:pt idx="5">
                  <c:v>21100</c:v>
                </c:pt>
                <c:pt idx="6">
                  <c:v>21500</c:v>
                </c:pt>
                <c:pt idx="7">
                  <c:v>21500</c:v>
                </c:pt>
                <c:pt idx="8">
                  <c:v>19100</c:v>
                </c:pt>
                <c:pt idx="9">
                  <c:v>21300</c:v>
                </c:pt>
                <c:pt idx="10">
                  <c:v>21100</c:v>
                </c:pt>
                <c:pt idx="11">
                  <c:v>19200</c:v>
                </c:pt>
                <c:pt idx="12">
                  <c:v>20400.000000000004</c:v>
                </c:pt>
                <c:pt idx="13">
                  <c:v>19600</c:v>
                </c:pt>
                <c:pt idx="14">
                  <c:v>20400.000000000004</c:v>
                </c:pt>
                <c:pt idx="15">
                  <c:v>19500</c:v>
                </c:pt>
                <c:pt idx="16">
                  <c:v>21000</c:v>
                </c:pt>
                <c:pt idx="17">
                  <c:v>22500</c:v>
                </c:pt>
                <c:pt idx="18">
                  <c:v>22200</c:v>
                </c:pt>
              </c:numCache>
            </c:numRef>
          </c:val>
          <c:smooth val="1"/>
          <c:extLst>
            <c:ext xmlns:c16="http://schemas.microsoft.com/office/drawing/2014/chart" uri="{C3380CC4-5D6E-409C-BE32-E72D297353CC}">
              <c16:uniqueId val="{00000001-E9B8-413F-85F0-F4E3C8D7844A}"/>
            </c:ext>
          </c:extLst>
        </c:ser>
        <c:dLbls>
          <c:showLegendKey val="0"/>
          <c:showVal val="0"/>
          <c:showCatName val="0"/>
          <c:showSerName val="0"/>
          <c:showPercent val="0"/>
          <c:showBubbleSize val="0"/>
        </c:dLbls>
        <c:marker val="1"/>
        <c:smooth val="0"/>
        <c:axId val="783851391"/>
        <c:axId val="783853471"/>
      </c:lineChart>
      <c:catAx>
        <c:axId val="85873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742047"/>
        <c:crosses val="autoZero"/>
        <c:auto val="1"/>
        <c:lblAlgn val="ctr"/>
        <c:lblOffset val="100"/>
        <c:noMultiLvlLbl val="0"/>
      </c:catAx>
      <c:valAx>
        <c:axId val="858742047"/>
        <c:scaling>
          <c:orientation val="minMax"/>
          <c:max val="50000"/>
          <c:min val="3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8737055"/>
        <c:crosses val="autoZero"/>
        <c:crossBetween val="between"/>
        <c:majorUnit val="5000"/>
      </c:valAx>
      <c:valAx>
        <c:axId val="783853471"/>
        <c:scaling>
          <c:orientation val="minMax"/>
          <c:max val="25000"/>
          <c:min val="15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851391"/>
        <c:crosses val="max"/>
        <c:crossBetween val="between"/>
        <c:majorUnit val="2000"/>
      </c:valAx>
      <c:catAx>
        <c:axId val="783851391"/>
        <c:scaling>
          <c:orientation val="minMax"/>
        </c:scaling>
        <c:delete val="1"/>
        <c:axPos val="b"/>
        <c:numFmt formatCode="General" sourceLinked="1"/>
        <c:majorTickMark val="out"/>
        <c:minorTickMark val="none"/>
        <c:tickLblPos val="nextTo"/>
        <c:crossAx val="783853471"/>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de santé supplémentaires annuelles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77500" lnSpcReduction="20000"/>
          </a:bodyPr>
          <a:lstStyle/>
          <a:p>
            <a:pPr marL="0" lvl="0" indent="0">
              <a:spcBef>
                <a:spcPts val="0"/>
              </a:spcBef>
            </a:pPr>
            <a:r>
              <a:rPr lang="fr-FR" sz="2800" b="1" dirty="0"/>
              <a:t>La bonne nouvelle: les immigrants s'installent également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Restigouche a attiré 63 immigrants en 2019/2020.</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r>
              <a:rPr lang="en-CA" b="1" dirty="0" smtClean="0"/>
              <a:t>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Projections de la croissance démographique du comté de Restigouche</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la région a-t-elle besoin d'augmenter sa population?</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normAutofit lnSpcReduction="10000"/>
          </a:bodyPr>
          <a:lstStyle/>
          <a:p>
            <a:r>
              <a:rPr lang="fr-FR" dirty="0"/>
              <a:t>De nombreuses industries d'importance stratégique</a:t>
            </a:r>
          </a:p>
          <a:p>
            <a:r>
              <a:rPr lang="fr-FR" dirty="0"/>
              <a:t>De nouvelles opportunités de croissance</a:t>
            </a:r>
          </a:p>
          <a:p>
            <a:r>
              <a:rPr lang="fr-FR" dirty="0"/>
              <a:t>1100 entreprises</a:t>
            </a:r>
          </a:p>
          <a:p>
            <a:r>
              <a:rPr lang="fr-FR" dirty="0"/>
              <a:t>Risque que beaucoup quitteraient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du comté de Restigouche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a:t>Trois</a:t>
            </a:r>
            <a:r>
              <a:rPr lang="en-CA" sz="2400" b="1" dirty="0"/>
              <a:t> </a:t>
            </a:r>
            <a:r>
              <a:rPr lang="en-CA" sz="2400" b="1" dirty="0" err="1"/>
              <a:t>scénarios</a:t>
            </a:r>
            <a:r>
              <a:rPr lang="en-CA" sz="2400" b="1" dirty="0"/>
              <a:t> :</a:t>
            </a:r>
            <a:endParaRPr lang="en-CA" sz="2400" b="1" dirty="0"/>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au comté</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550223"/>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du comté de Restigouche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lnSpcReduction="1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Pour afficher la trajectoire actuelle de la population si rien ne change</a:t>
            </a:r>
            <a:r>
              <a:rPr lang="en-CA" dirty="0" smtClean="0"/>
              <a:t>. </a:t>
            </a:r>
            <a:endParaRPr lang="en-CA" dirty="0"/>
          </a:p>
          <a:p>
            <a:pPr marL="269875" indent="-41275" algn="just">
              <a:lnSpc>
                <a:spcPct val="100000"/>
              </a:lnSpc>
              <a:spcBef>
                <a:spcPts val="24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endParaRPr lang="en-CA" b="1" dirty="0"/>
          </a:p>
          <a:p>
            <a:pPr marL="514350" indent="-285750">
              <a:lnSpc>
                <a:spcPct val="100000"/>
              </a:lnSpc>
              <a:spcBef>
                <a:spcPts val="600"/>
              </a:spcBef>
              <a:buFont typeface="Arial" panose="020B0604020202020204" pitchFamily="34" charset="0"/>
              <a:buChar char="•"/>
            </a:pPr>
            <a:r>
              <a:rPr lang="fr-FR" dirty="0"/>
              <a:t>Pour montrer quel niveau de croissance démographique est nécessaire si le comté veut augmenter sa main-d'œuvre de manière modérée</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550223"/>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fr-FR" sz="3200" b="1" dirty="0"/>
              <a:t>Scénarios de croissance démographique du comté de Restigouche</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883460108"/>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p>
                    <a:p>
                      <a:pPr algn="l" fontAlgn="b"/>
                      <a:r>
                        <a:rPr lang="en-CA" sz="2200" b="1" u="none" strike="noStrike" dirty="0" err="1" smtClean="0">
                          <a:effectLst/>
                          <a:latin typeface="Inter" panose="020B0604020202020204" charset="0"/>
                          <a:ea typeface="Inter" panose="020B0604020202020204" charset="0"/>
                        </a:rPr>
                        <a:t>ctory</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diminue de 6% (-1 900).</a:t>
                      </a:r>
                    </a:p>
                    <a:p>
                      <a:pPr algn="l" fontAlgn="b"/>
                      <a:r>
                        <a:rPr lang="fr-FR" sz="2200" u="none" strike="noStrike" dirty="0" smtClean="0">
                          <a:effectLst/>
                          <a:latin typeface="Inter" panose="020B0604020202020204" charset="0"/>
                          <a:ea typeface="Inter" panose="020B0604020202020204" charset="0"/>
                        </a:rPr>
                        <a:t>L'effectif diminue de 32% (-4 500).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err="1" smtClean="0">
                          <a:effectLst/>
                          <a:latin typeface="Inter" panose="020B0604020202020204" charset="0"/>
                          <a:ea typeface="Inter" panose="020B0604020202020204" charset="0"/>
                        </a:rPr>
                        <a:t>Perte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potentielle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d'industries</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Certaines entreprises pourraient déménager dans d'autres grands centres urbains pour trouver des travailleurs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défi démographique du comté de Restigouche</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001071056"/>
              </p:ext>
            </p:extLst>
          </p:nvPr>
        </p:nvGraphicFramePr>
        <p:xfrm>
          <a:off x="1194199" y="303423"/>
          <a:ext cx="10375368" cy="6453512"/>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la main-d'œuvre (estimation 59 400</a:t>
                      </a:r>
                      <a:r>
                        <a:rPr lang="en-CA" sz="2400" b="1" i="0" u="none" strike="noStrike" dirty="0" smtClean="0">
                          <a:solidFill>
                            <a:srgbClr val="FF0000"/>
                          </a:solidFill>
                          <a:effectLst/>
                          <a:latin typeface="Inter" panose="020B0604020202020204" charset="0"/>
                          <a:ea typeface="Inter" panose="020B0604020202020204" charset="0"/>
                        </a:rPr>
                        <a:t>)</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doit augmenter de 18% (+5 500).</a:t>
                      </a:r>
                    </a:p>
                    <a:p>
                      <a:pPr algn="l" fontAlgn="b"/>
                      <a:r>
                        <a:rPr lang="fr-FR" sz="2200" u="none" strike="noStrike" dirty="0" smtClean="0">
                          <a:effectLst/>
                          <a:latin typeface="Inter" panose="020B0604020202020204" charset="0"/>
                          <a:ea typeface="Inter" panose="020B0604020202020204" charset="0"/>
                        </a:rPr>
                        <a:t>L'effectif reste à 13 900.</a:t>
                      </a:r>
                    </a:p>
                    <a:p>
                      <a:pPr algn="l" fontAlgn="b"/>
                      <a:r>
                        <a:rPr lang="fr-FR" sz="2200" u="none" strike="noStrike" dirty="0" smtClean="0">
                          <a:effectLst/>
                          <a:latin typeface="Inter" panose="020B0604020202020204" charset="0"/>
                          <a:ea typeface="Inter" panose="020B0604020202020204" charset="0"/>
                        </a:rPr>
                        <a:t>La population du comté a augmenté à ce rythme dans les années 1970</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906931596"/>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augmente de 30% (+9 200).</a:t>
                      </a:r>
                    </a:p>
                    <a:p>
                      <a:pPr algn="l" fontAlgn="b"/>
                      <a:r>
                        <a:rPr lang="fr-FR" sz="2200" u="none" strike="noStrike" dirty="0" smtClean="0">
                          <a:effectLst/>
                          <a:latin typeface="Inter" panose="020B0604020202020204" charset="0"/>
                          <a:ea typeface="Inter" panose="020B0604020202020204" charset="0"/>
                        </a:rPr>
                        <a:t>Les effectifs augmentent de +1 400.</a:t>
                      </a:r>
                    </a:p>
                    <a:p>
                      <a:pPr algn="l" fontAlgn="b"/>
                      <a:r>
                        <a:rPr lang="fr-FR" sz="2200" u="none" strike="noStrike" dirty="0" smtClean="0">
                          <a:effectLst/>
                          <a:latin typeface="Inter" panose="020B0604020202020204" charset="0"/>
                          <a:ea typeface="Inter" panose="020B0604020202020204" charset="0"/>
                        </a:rPr>
                        <a:t>Nécessiterait un taux de croissance démographique inégalé depuis des décennies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nécessaire pour répondre à la demande attendue de services locaux.</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b="0" i="0" u="none" strike="noStrike" dirty="0" smtClean="0">
                          <a:solidFill>
                            <a:srgbClr val="000000"/>
                          </a:solidFill>
                          <a:effectLst/>
                          <a:latin typeface="Inter" panose="020B0604020202020204" charset="0"/>
                          <a:ea typeface="Inter" panose="020B0604020202020204" charset="0"/>
                        </a:rPr>
                        <a:t>… Et la main-d'œuvre pour développer de nouvelles industries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92500"/>
          </a:bodyPr>
          <a:lstStyle/>
          <a:p>
            <a:pPr marL="269875" indent="-41275"/>
            <a:r>
              <a:rPr lang="fr-FR" sz="3200" b="1" dirty="0"/>
              <a:t>Prévisions de croissance démographique du comté de Restigouche de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92500" lnSpcReduction="20000"/>
          </a:bodyPr>
          <a:lstStyle/>
          <a:p>
            <a:pPr marL="269875" indent="-41275">
              <a:lnSpc>
                <a:spcPct val="100000"/>
              </a:lnSpc>
              <a:spcBef>
                <a:spcPts val="2400"/>
              </a:spcBef>
              <a:spcAft>
                <a:spcPts val="1200"/>
              </a:spcAft>
            </a:pPr>
            <a:r>
              <a:rPr lang="fr-FR" sz="2400" dirty="0"/>
              <a:t>Si le comté souhaite maintenir l'effectif actuel ou l'élargir au cours des 20 prochaines années, une croissance démographique significative est nécessaire.</a:t>
            </a:r>
          </a:p>
          <a:p>
            <a:pPr marL="269875" indent="-41275">
              <a:lnSpc>
                <a:spcPct val="100000"/>
              </a:lnSpc>
              <a:spcBef>
                <a:spcPts val="2400"/>
              </a:spcBef>
              <a:spcAft>
                <a:spcPts val="1200"/>
              </a:spcAft>
            </a:pPr>
            <a:r>
              <a:rPr lang="fr-FR" sz="2400" dirty="0"/>
              <a:t>En supposant que les autres composantes de la croissance démographique restent constantes, il faudra une augmentation de l'immigration annuelle de 63 en 2019/2020 à </a:t>
            </a:r>
            <a:r>
              <a:rPr lang="fr-FR" sz="2400" b="1" dirty="0"/>
              <a:t>400 / an ou plus.</a:t>
            </a:r>
          </a:p>
          <a:p>
            <a:pPr marL="269875" indent="-41275">
              <a:lnSpc>
                <a:spcPct val="100000"/>
              </a:lnSpc>
              <a:spcBef>
                <a:spcPts val="2400"/>
              </a:spcBef>
              <a:spcAft>
                <a:spcPts val="1200"/>
              </a:spcAft>
            </a:pPr>
            <a:r>
              <a:rPr lang="fr-FR" sz="2400" dirty="0"/>
              <a:t>Cela n'arrivera pas tout seul.</a:t>
            </a:r>
          </a:p>
          <a:p>
            <a:pPr marL="269875" indent="-41275">
              <a:lnSpc>
                <a:spcPct val="100000"/>
              </a:lnSpc>
              <a:spcBef>
                <a:spcPts val="2400"/>
              </a:spcBef>
              <a:spcAft>
                <a:spcPts val="1200"/>
              </a:spcAft>
            </a:pPr>
            <a:r>
              <a:rPr lang="fr-FR" sz="2400" dirty="0"/>
              <a:t>Il faudra un plan délibéré de croissance démographique pour la région</a:t>
            </a:r>
            <a:r>
              <a:rPr lang="en-CA" sz="2400" dirty="0" smtClean="0"/>
              <a:t>.</a:t>
            </a:r>
            <a:endParaRPr lang="en-CA" sz="24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397220"/>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Plan de croissance démographique du comté de Restigouche</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r>
              <a:rPr lang="en-CA" sz="2800" b="1" dirty="0" smtClean="0"/>
              <a:t>.</a:t>
            </a:r>
            <a:endParaRPr lang="en-CA" sz="2800" b="1" dirty="0"/>
          </a:p>
          <a:p>
            <a:pPr marL="269875" indent="-41275">
              <a:lnSpc>
                <a:spcPct val="100000"/>
              </a:lnSpc>
              <a:tabLst>
                <a:tab pos="182563" algn="l"/>
              </a:tabLst>
            </a:pP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r>
              <a:rPr lang="en-CA" dirty="0" smtClean="0"/>
              <a:t>.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du </a:t>
            </a:r>
            <a:r>
              <a:rPr lang="en-US" sz="2000" b="1" dirty="0" smtClean="0"/>
              <a:t>plan </a:t>
            </a:r>
            <a:r>
              <a:rPr lang="en-US" sz="2000" b="1" dirty="0" err="1" smtClean="0"/>
              <a:t>d’affaires</a:t>
            </a:r>
            <a:r>
              <a:rPr lang="en-US" sz="2000" b="1" dirty="0" smtClean="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smtClean="0"/>
          </a:p>
          <a:p>
            <a:pPr marL="269875" indent="-41275"/>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1863041876"/>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926546-24C8-4528-A94B-6AC3F8B11F6F}"/>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17-10-0005-01</a:t>
            </a:r>
            <a:r>
              <a:rPr lang="en-CA" dirty="0" smtClean="0"/>
              <a:t>.</a:t>
            </a:r>
            <a:endParaRPr lang="en-CA" dirty="0"/>
          </a:p>
        </p:txBody>
      </p:sp>
    </p:spTree>
    <p:extLst>
      <p:ext uri="{BB962C8B-B14F-4D97-AF65-F5344CB8AC3E}">
        <p14:creationId xmlns:p14="http://schemas.microsoft.com/office/powerpoint/2010/main" val="121153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fr-FR" sz="3200" dirty="0"/>
              <a:t>Et le comté de Restigouche vieillit beaucoup plus vite que le Nouveau-Brunswick</a:t>
            </a:r>
            <a:endParaRPr lang="en-CA" sz="3200" dirty="0"/>
          </a:p>
        </p:txBody>
      </p:sp>
      <p:sp>
        <p:nvSpPr>
          <p:cNvPr id="8" name="TextBox 7">
            <a:extLst>
              <a:ext uri="{FF2B5EF4-FFF2-40B4-BE49-F238E27FC236}">
                <a16:creationId xmlns:a16="http://schemas.microsoft.com/office/drawing/2014/main" id="{8CFF157C-339F-4464-9067-2062FF02E4D7}"/>
              </a:ext>
            </a:extLst>
          </p:cNvPr>
          <p:cNvSpPr txBox="1"/>
          <p:nvPr/>
        </p:nvSpPr>
        <p:spPr>
          <a:xfrm>
            <a:off x="1753985" y="6292735"/>
            <a:ext cx="8562110" cy="307777"/>
          </a:xfrm>
          <a:prstGeom prst="rect">
            <a:avLst/>
          </a:prstGeom>
          <a:noFill/>
        </p:spPr>
        <p:txBody>
          <a:bodyPr wrap="square" rtlCol="0">
            <a:spAutoFit/>
          </a:bodyPr>
          <a:lstStyle/>
          <a:p>
            <a:r>
              <a:rPr lang="fr-FR"/>
              <a:t>Source: Statistique Canada, tableau CANSIM 17-10-0139-01</a:t>
            </a:r>
            <a:endParaRPr lang="en-CA" dirty="0"/>
          </a:p>
        </p:txBody>
      </p:sp>
      <p:graphicFrame>
        <p:nvGraphicFramePr>
          <p:cNvPr id="5" name="Chart 4">
            <a:extLst>
              <a:ext uri="{FF2B5EF4-FFF2-40B4-BE49-F238E27FC236}">
                <a16:creationId xmlns:a16="http://schemas.microsoft.com/office/drawing/2014/main" id="{038D040A-6993-480C-BB41-D94E7EF78E35}"/>
              </a:ext>
            </a:extLst>
          </p:cNvPr>
          <p:cNvGraphicFramePr>
            <a:graphicFrameLocks/>
          </p:cNvGraphicFramePr>
          <p:nvPr>
            <p:extLst>
              <p:ext uri="{D42A27DB-BD31-4B8C-83A1-F6EECF244321}">
                <p14:modId xmlns:p14="http://schemas.microsoft.com/office/powerpoint/2010/main" val="1008101252"/>
              </p:ext>
            </p:extLst>
          </p:nvPr>
        </p:nvGraphicFramePr>
        <p:xfrm>
          <a:off x="2184400" y="2150534"/>
          <a:ext cx="7620000" cy="3945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r>
              <a:rPr lang="en-CA" b="1" dirty="0" smtClean="0"/>
              <a:t>!</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2207" y="1981199"/>
            <a:ext cx="4656137" cy="3962400"/>
          </a:xfrm>
        </p:spPr>
        <p:txBody>
          <a:bodyPr>
            <a:normAutofit fontScale="85000" lnSpcReduction="20000"/>
          </a:bodyPr>
          <a:lstStyle/>
          <a:p>
            <a:pPr marL="514350" indent="-285750">
              <a:buFont typeface="Wingdings" panose="05000000000000000000" pitchFamily="2" charset="2"/>
              <a:buChar char="Ø"/>
            </a:pPr>
            <a:r>
              <a:rPr lang="fr-FR" dirty="0"/>
              <a:t>Le Nouveau-Brunswick a perdu des travailleurs au cours de la dernière décennie, tandis que la population active du Canada a continué de croître à un rythme soutenu</a:t>
            </a:r>
          </a:p>
          <a:p>
            <a:pPr marL="514350" indent="-285750">
              <a:buFont typeface="Wingdings" panose="05000000000000000000" pitchFamily="2" charset="2"/>
              <a:buChar char="Ø"/>
            </a:pPr>
            <a:r>
              <a:rPr lang="fr-FR" dirty="0"/>
              <a:t>Par conséquent, l’économie du Nouveau-Brunswick est loin derrière celle du Canada</a:t>
            </a:r>
          </a:p>
          <a:p>
            <a:pPr marL="514350" indent="-285750">
              <a:buFont typeface="Wingdings" panose="05000000000000000000" pitchFamily="2" charset="2"/>
              <a:buChar char="Ø"/>
            </a:pPr>
            <a:r>
              <a:rPr lang="fr-FR" dirty="0"/>
              <a:t>Le Campbellton-Miramichi a perdu 10% de ses travailleurs au cours de la dernière décennie, ce qui suggère que son économie a probablement diminué</a:t>
            </a:r>
            <a:endParaRPr lang="en-CA" dirty="0"/>
          </a:p>
        </p:txBody>
      </p:sp>
      <p:sp>
        <p:nvSpPr>
          <p:cNvPr id="7" name="TextBox 6">
            <a:extLst>
              <a:ext uri="{FF2B5EF4-FFF2-40B4-BE49-F238E27FC236}">
                <a16:creationId xmlns:a16="http://schemas.microsoft.com/office/drawing/2014/main" id="{C93FEEA8-F0DC-4800-BD7E-36D163EC59C4}"/>
              </a:ext>
            </a:extLst>
          </p:cNvPr>
          <p:cNvSpPr txBox="1"/>
          <p:nvPr/>
        </p:nvSpPr>
        <p:spPr>
          <a:xfrm>
            <a:off x="1745672" y="6119336"/>
            <a:ext cx="8562110" cy="523220"/>
          </a:xfrm>
          <a:prstGeom prst="rect">
            <a:avLst/>
          </a:prstGeom>
          <a:noFill/>
        </p:spPr>
        <p:txBody>
          <a:bodyPr wrap="square" rtlCol="0">
            <a:spAutoFit/>
          </a:bodyPr>
          <a:lstStyle/>
          <a:p>
            <a:r>
              <a:rPr lang="fr-FR" dirty="0"/>
              <a:t>Source: Statistique Canada, tableaux CANSIM 14-10-0023-01, 14-10-0102-01 et 36-10-0402-02.</a:t>
            </a:r>
          </a:p>
          <a:p>
            <a:r>
              <a:rPr lang="fr-FR" dirty="0"/>
              <a:t>Remarque: les données sur le PIB réel ne sont pas disponibles pour le comté de Restigouche.</a:t>
            </a:r>
            <a:endParaRPr lang="en-CA" sz="1200" dirty="0"/>
          </a:p>
        </p:txBody>
      </p:sp>
      <p:graphicFrame>
        <p:nvGraphicFramePr>
          <p:cNvPr id="6" name="Chart 5">
            <a:extLst>
              <a:ext uri="{FF2B5EF4-FFF2-40B4-BE49-F238E27FC236}">
                <a16:creationId xmlns:a16="http://schemas.microsoft.com/office/drawing/2014/main" id="{31A1ED0A-C843-4449-ABE9-9CBE4D61F853}"/>
              </a:ext>
            </a:extLst>
          </p:cNvPr>
          <p:cNvGraphicFramePr>
            <a:graphicFrameLocks/>
          </p:cNvGraphicFramePr>
          <p:nvPr>
            <p:extLst>
              <p:ext uri="{D42A27DB-BD31-4B8C-83A1-F6EECF244321}">
                <p14:modId xmlns:p14="http://schemas.microsoft.com/office/powerpoint/2010/main" val="3623489001"/>
              </p:ext>
            </p:extLst>
          </p:nvPr>
        </p:nvGraphicFramePr>
        <p:xfrm>
          <a:off x="1476103" y="1005840"/>
          <a:ext cx="4976948" cy="4637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marché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77500" lnSpcReduction="20000"/>
          </a:bodyPr>
          <a:lstStyle/>
          <a:p>
            <a:pPr marL="514350" indent="-285750">
              <a:buFont typeface="Wingdings" panose="05000000000000000000" pitchFamily="2" charset="2"/>
              <a:buChar char="Ø"/>
            </a:pPr>
            <a:r>
              <a:rPr lang="fr-FR" dirty="0"/>
              <a:t>Jusqu'au tournant de la dernière décennie, le nombre de jeunes atteignant l'âge officiel de travail de 15 ans était bien supérieur à celui des personnes atteignant l'âge officiel de la retraite de 65 ans.</a:t>
            </a:r>
          </a:p>
          <a:p>
            <a:pPr marL="514350" indent="-285750">
              <a:buFont typeface="Wingdings" panose="05000000000000000000" pitchFamily="2" charset="2"/>
              <a:buChar char="Ø"/>
            </a:pPr>
            <a:r>
              <a:rPr lang="fr-FR" dirty="0"/>
              <a:t>En 2011, les premiers baby-boomers ont eu 65 ans et l'écart entre les 15 et 65 ans a commencé à se creuser considérablement</a:t>
            </a:r>
          </a:p>
          <a:p>
            <a:pPr marL="514350" indent="-285750">
              <a:buFont typeface="Wingdings" panose="05000000000000000000" pitchFamily="2" charset="2"/>
              <a:buChar char="Ø"/>
            </a:pPr>
            <a:r>
              <a:rPr lang="fr-FR" dirty="0"/>
              <a:t>Sans beaucoup plus de nouveaux arrivants, la main-d'œuvre du comté de Restigouche continuera de diminuer pendant au moins 10 ans.</a:t>
            </a:r>
            <a:endParaRPr lang="en-CA" dirty="0"/>
          </a:p>
        </p:txBody>
      </p:sp>
      <p:sp>
        <p:nvSpPr>
          <p:cNvPr id="9" name="TextBox 8">
            <a:extLst>
              <a:ext uri="{FF2B5EF4-FFF2-40B4-BE49-F238E27FC236}">
                <a16:creationId xmlns:a16="http://schemas.microsoft.com/office/drawing/2014/main" id="{7E3678AB-CE45-45E2-AE90-F525D894A1FB}"/>
              </a:ext>
            </a:extLst>
          </p:cNvPr>
          <p:cNvSpPr txBox="1"/>
          <p:nvPr/>
        </p:nvSpPr>
        <p:spPr>
          <a:xfrm>
            <a:off x="1753985" y="6292735"/>
            <a:ext cx="8562110" cy="307777"/>
          </a:xfrm>
          <a:prstGeom prst="rect">
            <a:avLst/>
          </a:prstGeom>
          <a:noFill/>
        </p:spPr>
        <p:txBody>
          <a:bodyPr wrap="square" rtlCol="0">
            <a:spAutoFit/>
          </a:bodyPr>
          <a:lstStyle/>
          <a:p>
            <a:r>
              <a:rPr lang="fr-FR"/>
              <a:t>Source: Statistique Canada, tableau CANSIM 17-10-0139-01</a:t>
            </a:r>
            <a:endParaRPr lang="en-CA" dirty="0"/>
          </a:p>
        </p:txBody>
      </p:sp>
      <p:graphicFrame>
        <p:nvGraphicFramePr>
          <p:cNvPr id="6" name="Chart 5">
            <a:extLst>
              <a:ext uri="{FF2B5EF4-FFF2-40B4-BE49-F238E27FC236}">
                <a16:creationId xmlns:a16="http://schemas.microsoft.com/office/drawing/2014/main" id="{1F7DF866-52AC-4D31-8261-93540E21352A}"/>
              </a:ext>
            </a:extLst>
          </p:cNvPr>
          <p:cNvGraphicFramePr>
            <a:graphicFrameLocks/>
          </p:cNvGraphicFramePr>
          <p:nvPr>
            <p:extLst>
              <p:ext uri="{D42A27DB-BD31-4B8C-83A1-F6EECF244321}">
                <p14:modId xmlns:p14="http://schemas.microsoft.com/office/powerpoint/2010/main" val="4015447005"/>
              </p:ext>
            </p:extLst>
          </p:nvPr>
        </p:nvGraphicFramePr>
        <p:xfrm>
          <a:off x="1214846" y="1100667"/>
          <a:ext cx="5199017" cy="467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9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78057" y="399678"/>
            <a:ext cx="4657060" cy="879041"/>
          </a:xfrm>
        </p:spPr>
        <p:txBody>
          <a:bodyPr>
            <a:noAutofit/>
          </a:bodyPr>
          <a:lstStyle/>
          <a:p>
            <a:r>
              <a:rPr lang="fr-FR" sz="2400" b="1" dirty="0"/>
              <a:t>La migration a le potentiel d'empêcher le vidage des écoles du comté de Restigouche</a:t>
            </a:r>
            <a:endParaRPr lang="en-CA" sz="2400"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6915584" y="1957043"/>
            <a:ext cx="4982007" cy="4197696"/>
          </a:xfrm>
        </p:spPr>
        <p:txBody>
          <a:bodyPr>
            <a:normAutofit fontScale="92500"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r>
              <a:rPr lang="fr-FR" dirty="0"/>
              <a:t>La migration vers le comté de Restigouche semble avoir contribué à stabiliser la population d'âge scolaire</a:t>
            </a:r>
          </a:p>
          <a:p>
            <a:pPr marL="514350" indent="-285750">
              <a:buFont typeface="Wingdings" panose="05000000000000000000" pitchFamily="2" charset="2"/>
              <a:buChar char="Ø"/>
            </a:pPr>
            <a:r>
              <a:rPr lang="fr-FR" dirty="0"/>
              <a:t>L'exemple de Moncton montre que la migration peut apporter une contribution importante à l'augmentation de la population d'âge scolaire</a:t>
            </a:r>
            <a:endParaRPr lang="en-CA" dirty="0"/>
          </a:p>
        </p:txBody>
      </p:sp>
      <p:sp>
        <p:nvSpPr>
          <p:cNvPr id="10" name="TextBox 9">
            <a:extLst>
              <a:ext uri="{FF2B5EF4-FFF2-40B4-BE49-F238E27FC236}">
                <a16:creationId xmlns:a16="http://schemas.microsoft.com/office/drawing/2014/main" id="{A3B18DA1-FB28-401D-A048-822E1F71AA61}"/>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17-10-0139-01.</a:t>
            </a:r>
            <a:endParaRPr lang="en-CA" dirty="0"/>
          </a:p>
        </p:txBody>
      </p:sp>
      <p:graphicFrame>
        <p:nvGraphicFramePr>
          <p:cNvPr id="6" name="Chart 5">
            <a:extLst>
              <a:ext uri="{FF2B5EF4-FFF2-40B4-BE49-F238E27FC236}">
                <a16:creationId xmlns:a16="http://schemas.microsoft.com/office/drawing/2014/main" id="{686E6D09-2E99-43CB-B3EE-E7934FA62825}"/>
              </a:ext>
            </a:extLst>
          </p:cNvPr>
          <p:cNvGraphicFramePr>
            <a:graphicFrameLocks/>
          </p:cNvGraphicFramePr>
          <p:nvPr>
            <p:extLst>
              <p:ext uri="{D42A27DB-BD31-4B8C-83A1-F6EECF244321}">
                <p14:modId xmlns:p14="http://schemas.microsoft.com/office/powerpoint/2010/main" val="3758387605"/>
              </p:ext>
            </p:extLst>
          </p:nvPr>
        </p:nvGraphicFramePr>
        <p:xfrm>
          <a:off x="1082350" y="1101012"/>
          <a:ext cx="5443955" cy="4815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58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fr-FR" sz="2400" b="1" dirty="0"/>
              <a:t>De sérieux défis demeurent sur le marché du travail</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beaucoup plus de travailleurs pour répondre à la demande croissante de services publics et développer le secteur privé</a:t>
            </a:r>
            <a:endParaRPr lang="en-CA" dirty="0"/>
          </a:p>
        </p:txBody>
      </p:sp>
      <p:graphicFrame>
        <p:nvGraphicFramePr>
          <p:cNvPr id="8" name="Picture Placeholder 7">
            <a:extLst>
              <a:ext uri="{FF2B5EF4-FFF2-40B4-BE49-F238E27FC236}">
                <a16:creationId xmlns:a16="http://schemas.microsoft.com/office/drawing/2014/main" id="{C603C75D-3278-4A8D-8A99-71FCFD34ACED}"/>
              </a:ext>
            </a:extLst>
          </p:cNvPr>
          <p:cNvGraphicFramePr>
            <a:graphicFrameLocks noGrp="1"/>
          </p:cNvGraphicFramePr>
          <p:nvPr>
            <p:ph type="pic" idx="2"/>
            <p:extLst>
              <p:ext uri="{D42A27DB-BD31-4B8C-83A1-F6EECF244321}">
                <p14:modId xmlns:p14="http://schemas.microsoft.com/office/powerpoint/2010/main" val="1958214437"/>
              </p:ext>
            </p:extLst>
          </p:nvPr>
        </p:nvGraphicFramePr>
        <p:xfrm>
          <a:off x="954089" y="987136"/>
          <a:ext cx="5355272" cy="4889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F578558-CE87-428C-B4A9-2D67EE64422F}"/>
              </a:ext>
            </a:extLst>
          </p:cNvPr>
          <p:cNvSpPr txBox="1"/>
          <p:nvPr/>
        </p:nvSpPr>
        <p:spPr>
          <a:xfrm>
            <a:off x="1402773" y="6307282"/>
            <a:ext cx="8198427" cy="311727"/>
          </a:xfrm>
          <a:prstGeom prst="rect">
            <a:avLst/>
          </a:prstGeom>
          <a:noFill/>
        </p:spPr>
        <p:txBody>
          <a:bodyPr wrap="square" rtlCol="0">
            <a:spAutoFit/>
          </a:bodyPr>
          <a:lstStyle/>
          <a:p>
            <a:r>
              <a:rPr lang="fr-FR" dirty="0"/>
              <a:t>Source: Statistique Canada, tableau CANSIM 14-10-0092-01.</a:t>
            </a:r>
            <a:endParaRPr lang="en-CA" dirty="0"/>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3244965773"/>
              </p:ext>
            </p:extLst>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229769916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3737</TotalTime>
  <Words>1589</Words>
  <Application>Microsoft Office PowerPoint</Application>
  <PresentationFormat>Widescreen</PresentationFormat>
  <Paragraphs>149</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Times New Roman</vt:lpstr>
      <vt:lpstr>Arial</vt:lpstr>
      <vt:lpstr>Century Gothic</vt:lpstr>
      <vt:lpstr>Calibri</vt:lpstr>
      <vt:lpstr>Inter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61</cp:revision>
  <dcterms:created xsi:type="dcterms:W3CDTF">2021-01-19T19:30:51Z</dcterms:created>
  <dcterms:modified xsi:type="dcterms:W3CDTF">2021-03-21T17:34:28Z</dcterms:modified>
</cp:coreProperties>
</file>