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70" r:id="rId2"/>
    <p:sldId id="290" r:id="rId3"/>
    <p:sldId id="301" r:id="rId4"/>
    <p:sldId id="302" r:id="rId5"/>
    <p:sldId id="303" r:id="rId6"/>
    <p:sldId id="304" r:id="rId7"/>
    <p:sldId id="305" r:id="rId8"/>
    <p:sldId id="279" r:id="rId9"/>
    <p:sldId id="280" r:id="rId10"/>
    <p:sldId id="293" r:id="rId11"/>
    <p:sldId id="291" r:id="rId12"/>
    <p:sldId id="273" r:id="rId13"/>
    <p:sldId id="274" r:id="rId14"/>
    <p:sldId id="292" r:id="rId15"/>
    <p:sldId id="266" r:id="rId16"/>
    <p:sldId id="297" r:id="rId17"/>
    <p:sldId id="298" r:id="rId18"/>
    <p:sldId id="276" r:id="rId19"/>
    <p:sldId id="278" r:id="rId20"/>
    <p:sldId id="296" r:id="rId21"/>
    <p:sldId id="295" r:id="rId22"/>
    <p:sldId id="299" r:id="rId23"/>
    <p:sldId id="294" r:id="rId24"/>
    <p:sldId id="265" r:id="rId25"/>
    <p:sldId id="275" r:id="rId26"/>
    <p:sldId id="277" r:id="rId27"/>
    <p:sldId id="300" r:id="rId28"/>
    <p:sldId id="263" r:id="rId29"/>
  </p:sldIdLst>
  <p:sldSz cx="12192000" cy="6858000"/>
  <p:notesSz cx="6858000" cy="9144000"/>
  <p:embeddedFontLst>
    <p:embeddedFont>
      <p:font typeface="Inter" panose="020B0604020202020204" charset="0"/>
      <p:regular r:id="rId31"/>
      <p:bold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tLuGnBFOIqZT/fbgUDQrZVFuT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3"/>
    <p:restoredTop sz="94275" autoAdjust="0"/>
  </p:normalViewPr>
  <p:slideViewPr>
    <p:cSldViewPr snapToGrid="0">
      <p:cViewPr varScale="1">
        <p:scale>
          <a:sx n="43" d="100"/>
          <a:sy n="43" d="100"/>
        </p:scale>
        <p:origin x="77" y="8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BMC\studentprojections_v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BMC\NBMC_slides_Feb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Nouveau-</a:t>
            </a:r>
            <a:r>
              <a:rPr lang="en-CA"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Brunswick</a:t>
            </a:r>
          </a:p>
          <a:p>
            <a:pPr>
              <a:defRPr/>
            </a:pPr>
            <a:r>
              <a:rPr lang="en-CA"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CA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Sheet3!$M$28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Sheet3!$M$29:$M$49</c:f>
              <c:numCache>
                <c:formatCode>#,##0</c:formatCode>
                <c:ptCount val="21"/>
                <c:pt idx="0">
                  <c:v>-17120</c:v>
                </c:pt>
                <c:pt idx="1">
                  <c:v>-19534</c:v>
                </c:pt>
                <c:pt idx="2">
                  <c:v>-20624</c:v>
                </c:pt>
                <c:pt idx="3">
                  <c:v>-20519</c:v>
                </c:pt>
                <c:pt idx="4">
                  <c:v>-22892</c:v>
                </c:pt>
                <c:pt idx="5">
                  <c:v>-22626</c:v>
                </c:pt>
                <c:pt idx="6">
                  <c:v>-22510</c:v>
                </c:pt>
                <c:pt idx="7">
                  <c:v>-23070</c:v>
                </c:pt>
                <c:pt idx="8">
                  <c:v>-23978</c:v>
                </c:pt>
                <c:pt idx="9">
                  <c:v>-25685</c:v>
                </c:pt>
                <c:pt idx="10">
                  <c:v>-27141</c:v>
                </c:pt>
                <c:pt idx="11">
                  <c:v>-31372</c:v>
                </c:pt>
                <c:pt idx="12">
                  <c:v>-30402</c:v>
                </c:pt>
                <c:pt idx="13">
                  <c:v>-26941</c:v>
                </c:pt>
                <c:pt idx="14">
                  <c:v>-22665</c:v>
                </c:pt>
                <c:pt idx="15">
                  <c:v>-14511</c:v>
                </c:pt>
                <c:pt idx="16">
                  <c:v>-8709</c:v>
                </c:pt>
                <c:pt idx="17">
                  <c:v>-4536</c:v>
                </c:pt>
                <c:pt idx="18">
                  <c:v>-1594</c:v>
                </c:pt>
                <c:pt idx="19">
                  <c:v>-376</c:v>
                </c:pt>
                <c:pt idx="20">
                  <c:v>-42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0-4B95-9B2F-84C889B447EB}"/>
            </c:ext>
          </c:extLst>
        </c:ser>
        <c:ser>
          <c:idx val="1"/>
          <c:order val="1"/>
          <c:tx>
            <c:strRef>
              <c:f>Sheet3!$N$28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Sheet3!$N$29:$N$49</c:f>
              <c:numCache>
                <c:formatCode>#,##0</c:formatCode>
                <c:ptCount val="21"/>
                <c:pt idx="0">
                  <c:v>16462</c:v>
                </c:pt>
                <c:pt idx="1">
                  <c:v>18665</c:v>
                </c:pt>
                <c:pt idx="2">
                  <c:v>19730</c:v>
                </c:pt>
                <c:pt idx="3">
                  <c:v>20143</c:v>
                </c:pt>
                <c:pt idx="4">
                  <c:v>20598</c:v>
                </c:pt>
                <c:pt idx="5">
                  <c:v>21355</c:v>
                </c:pt>
                <c:pt idx="6">
                  <c:v>22193</c:v>
                </c:pt>
                <c:pt idx="7">
                  <c:v>23585</c:v>
                </c:pt>
                <c:pt idx="8">
                  <c:v>24201</c:v>
                </c:pt>
                <c:pt idx="9">
                  <c:v>25866</c:v>
                </c:pt>
                <c:pt idx="10">
                  <c:v>26903</c:v>
                </c:pt>
                <c:pt idx="11">
                  <c:v>31928</c:v>
                </c:pt>
                <c:pt idx="12">
                  <c:v>31112</c:v>
                </c:pt>
                <c:pt idx="13">
                  <c:v>28536</c:v>
                </c:pt>
                <c:pt idx="14">
                  <c:v>24297</c:v>
                </c:pt>
                <c:pt idx="15">
                  <c:v>15951</c:v>
                </c:pt>
                <c:pt idx="16">
                  <c:v>10766</c:v>
                </c:pt>
                <c:pt idx="17">
                  <c:v>7169</c:v>
                </c:pt>
                <c:pt idx="18">
                  <c:v>3619</c:v>
                </c:pt>
                <c:pt idx="19">
                  <c:v>1328</c:v>
                </c:pt>
                <c:pt idx="20" formatCode="General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0-4B95-9B2F-84C889B44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45240928"/>
        <c:axId val="1402376704"/>
      </c:barChart>
      <c:catAx>
        <c:axId val="104524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376704"/>
        <c:crosses val="autoZero"/>
        <c:auto val="1"/>
        <c:lblAlgn val="ctr"/>
        <c:lblOffset val="100"/>
        <c:noMultiLvlLbl val="0"/>
      </c:catAx>
      <c:valAx>
        <c:axId val="140237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24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76684929243987E-2"/>
          <c:y val="9.8266465450507851E-2"/>
          <c:w val="0.93618485353229453"/>
          <c:h val="0.65741697878629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Modified!$B$184</c:f>
              <c:strCache>
                <c:ptCount val="1"/>
                <c:pt idx="0">
                  <c:v>Projected (less immigrants and intl. students)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90,500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4E-4F84-8762-66E7E51819F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87,900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4E-4F84-8762-66E7E51819FA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/>
                      <a:t>83,900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D4E-4F84-8762-66E7E5181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Modified!$A$185:$A$196</c:f>
              <c:strCache>
                <c:ptCount val="12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 </c:v>
                </c:pt>
              </c:strCache>
            </c:strRef>
          </c:cat>
          <c:val>
            <c:numRef>
              <c:f>Modified!$B$185:$B$196</c:f>
              <c:numCache>
                <c:formatCode>_-* #,##0_-;\-* #,##0_-;_-* "-"??_-;_-@_-</c:formatCode>
                <c:ptCount val="12"/>
                <c:pt idx="0">
                  <c:v>90533.045085989157</c:v>
                </c:pt>
                <c:pt idx="1">
                  <c:v>89924.087149314495</c:v>
                </c:pt>
                <c:pt idx="2">
                  <c:v>89252.459805774721</c:v>
                </c:pt>
                <c:pt idx="3">
                  <c:v>88355.794991948569</c:v>
                </c:pt>
                <c:pt idx="4">
                  <c:v>88349.005061577118</c:v>
                </c:pt>
                <c:pt idx="5">
                  <c:v>87872.477140911869</c:v>
                </c:pt>
                <c:pt idx="6">
                  <c:v>87090.02461788799</c:v>
                </c:pt>
                <c:pt idx="7">
                  <c:v>86280.258835540037</c:v>
                </c:pt>
                <c:pt idx="8">
                  <c:v>85214.108045815112</c:v>
                </c:pt>
                <c:pt idx="9">
                  <c:v>84300.828559650574</c:v>
                </c:pt>
                <c:pt idx="10">
                  <c:v>83905.235952229152</c:v>
                </c:pt>
                <c:pt idx="11">
                  <c:v>83460.972591631464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4E-4F84-8762-66E7E51819FA}"/>
            </c:ext>
          </c:extLst>
        </c:ser>
        <c:ser>
          <c:idx val="1"/>
          <c:order val="1"/>
          <c:tx>
            <c:strRef>
              <c:f>Modified!$C$184</c:f>
              <c:strCache>
                <c:ptCount val="1"/>
                <c:pt idx="0">
                  <c:v>Immigrant K-12 students*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6,700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D4E-4F84-8762-66E7E51819F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13,840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D4E-4F84-8762-66E7E51819FA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/>
                      <a:t>19,800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D4E-4F84-8762-66E7E5181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Modified!$A$185:$A$196</c:f>
              <c:strCache>
                <c:ptCount val="12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 </c:v>
                </c:pt>
              </c:strCache>
            </c:strRef>
          </c:cat>
          <c:val>
            <c:numRef>
              <c:f>Modified!$C$185:$C$196</c:f>
              <c:numCache>
                <c:formatCode>_-* #,##0_-;\-* #,##0_-;_-* "-"??_-;_-@_-</c:formatCode>
                <c:ptCount val="12"/>
                <c:pt idx="0">
                  <c:v>6734.9999999999982</c:v>
                </c:pt>
                <c:pt idx="1">
                  <c:v>7977.5317152103544</c:v>
                </c:pt>
                <c:pt idx="2">
                  <c:v>9430.9336569579282</c:v>
                </c:pt>
                <c:pt idx="3">
                  <c:v>10968.116909385113</c:v>
                </c:pt>
                <c:pt idx="4">
                  <c:v>12413.040038343688</c:v>
                </c:pt>
                <c:pt idx="5">
                  <c:v>13841.317938725049</c:v>
                </c:pt>
                <c:pt idx="6">
                  <c:v>15228.902998280581</c:v>
                </c:pt>
                <c:pt idx="7">
                  <c:v>16461.497033353331</c:v>
                </c:pt>
                <c:pt idx="8">
                  <c:v>17536.896163279867</c:v>
                </c:pt>
                <c:pt idx="9">
                  <c:v>18679.653268982234</c:v>
                </c:pt>
                <c:pt idx="10">
                  <c:v>19840.718822968993</c:v>
                </c:pt>
                <c:pt idx="11">
                  <c:v>20507.155865426408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4E-4F84-8762-66E7E5181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78505672"/>
        <c:axId val="578504072"/>
      </c:barChart>
      <c:catAx>
        <c:axId val="57850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en-US"/>
          </a:p>
        </c:txPr>
        <c:crossAx val="578504072"/>
        <c:crosses val="autoZero"/>
        <c:auto val="1"/>
        <c:lblAlgn val="ctr"/>
        <c:lblOffset val="100"/>
        <c:noMultiLvlLbl val="0"/>
      </c:catAx>
      <c:valAx>
        <c:axId val="578504072"/>
        <c:scaling>
          <c:orientation val="minMax"/>
          <c:min val="6000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57850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Inter" panose="020B0604020202020204" charset="0"/>
              <a:ea typeface="Inter" panose="020B060402020202020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Inter" panose="020B0604020202020204" charset="0"/>
          <a:ea typeface="Inter" panose="020B060402020202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>
              <a:defRPr>
                <a:latin typeface="Arial Black" panose="020B0A04020102020204" pitchFamily="34" charset="0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Sheet3!$I$28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Sheet3!$I$29:$I$49</c:f>
              <c:numCache>
                <c:formatCode>#,##0</c:formatCode>
                <c:ptCount val="21"/>
                <c:pt idx="0">
                  <c:v>-985452</c:v>
                </c:pt>
                <c:pt idx="1">
                  <c:v>-1045953</c:v>
                </c:pt>
                <c:pt idx="2">
                  <c:v>-1055313</c:v>
                </c:pt>
                <c:pt idx="3">
                  <c:v>-1074091</c:v>
                </c:pt>
                <c:pt idx="4">
                  <c:v>-1295347</c:v>
                </c:pt>
                <c:pt idx="5">
                  <c:v>-1365844</c:v>
                </c:pt>
                <c:pt idx="6">
                  <c:v>-1350274</c:v>
                </c:pt>
                <c:pt idx="7">
                  <c:v>-1317432</c:v>
                </c:pt>
                <c:pt idx="8">
                  <c:v>-1220034</c:v>
                </c:pt>
                <c:pt idx="9">
                  <c:v>-1185148</c:v>
                </c:pt>
                <c:pt idx="10">
                  <c:v>-1217865</c:v>
                </c:pt>
                <c:pt idx="11">
                  <c:v>-1364677</c:v>
                </c:pt>
                <c:pt idx="12">
                  <c:v>-1260206</c:v>
                </c:pt>
                <c:pt idx="13">
                  <c:v>-1050581</c:v>
                </c:pt>
                <c:pt idx="14">
                  <c:v>-854293</c:v>
                </c:pt>
                <c:pt idx="15">
                  <c:v>-569696</c:v>
                </c:pt>
                <c:pt idx="16">
                  <c:v>-359314</c:v>
                </c:pt>
                <c:pt idx="17">
                  <c:v>-208810</c:v>
                </c:pt>
                <c:pt idx="18">
                  <c:v>-84178</c:v>
                </c:pt>
                <c:pt idx="19">
                  <c:v>-18597</c:v>
                </c:pt>
                <c:pt idx="20">
                  <c:v>-2156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C-49F7-809E-4DA0DA8A79DE}"/>
            </c:ext>
          </c:extLst>
        </c:ser>
        <c:ser>
          <c:idx val="1"/>
          <c:order val="1"/>
          <c:tx>
            <c:strRef>
              <c:f>Sheet3!$J$28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Sheet3!$J$29:$J$49</c:f>
              <c:numCache>
                <c:formatCode>#,##0</c:formatCode>
                <c:ptCount val="21"/>
                <c:pt idx="0">
                  <c:v>936492</c:v>
                </c:pt>
                <c:pt idx="1">
                  <c:v>998650</c:v>
                </c:pt>
                <c:pt idx="2">
                  <c:v>1016787</c:v>
                </c:pt>
                <c:pt idx="3">
                  <c:v>1026774</c:v>
                </c:pt>
                <c:pt idx="4">
                  <c:v>1187455</c:v>
                </c:pt>
                <c:pt idx="5">
                  <c:v>1279396</c:v>
                </c:pt>
                <c:pt idx="6">
                  <c:v>1311449</c:v>
                </c:pt>
                <c:pt idx="7">
                  <c:v>1313248</c:v>
                </c:pt>
                <c:pt idx="8">
                  <c:v>1244213</c:v>
                </c:pt>
                <c:pt idx="9">
                  <c:v>1204968</c:v>
                </c:pt>
                <c:pt idx="10">
                  <c:v>1232050</c:v>
                </c:pt>
                <c:pt idx="11">
                  <c:v>1380219</c:v>
                </c:pt>
                <c:pt idx="12">
                  <c:v>1300035</c:v>
                </c:pt>
                <c:pt idx="13">
                  <c:v>1116694</c:v>
                </c:pt>
                <c:pt idx="14">
                  <c:v>932329</c:v>
                </c:pt>
                <c:pt idx="15">
                  <c:v>648607</c:v>
                </c:pt>
                <c:pt idx="16">
                  <c:v>452056</c:v>
                </c:pt>
                <c:pt idx="17">
                  <c:v>308900</c:v>
                </c:pt>
                <c:pt idx="18">
                  <c:v>164415</c:v>
                </c:pt>
                <c:pt idx="19">
                  <c:v>55879</c:v>
                </c:pt>
                <c:pt idx="20">
                  <c:v>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3C-49F7-809E-4DA0DA8A7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13910688"/>
        <c:axId val="1213917344"/>
      </c:barChart>
      <c:catAx>
        <c:axId val="121391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17344"/>
        <c:crosses val="autoZero"/>
        <c:auto val="1"/>
        <c:lblAlgn val="ctr"/>
        <c:lblOffset val="100"/>
        <c:noMultiLvlLbl val="0"/>
      </c:catAx>
      <c:valAx>
        <c:axId val="121391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800" b="1"/>
              <a:t>Croissance démographique</a:t>
            </a:r>
            <a:r>
              <a:rPr lang="fr-CA" sz="1800" b="1" baseline="0"/>
              <a:t> selon le goupe d'âge</a:t>
            </a:r>
          </a:p>
          <a:p>
            <a:pPr>
              <a:defRPr/>
            </a:pPr>
            <a:r>
              <a:rPr lang="fr-CA" sz="1800" b="1" baseline="0"/>
              <a:t> 2010 à 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Sheet1!$C$53</c:f>
              <c:strCache>
                <c:ptCount val="1"/>
                <c:pt idx="0">
                  <c:v>Nouveau-Brunswick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Sheet1!$B$54:$B$62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  <c:pt idx="8">
                  <c:v>Total</c:v>
                </c:pt>
              </c:strCache>
            </c:strRef>
          </c:cat>
          <c:val>
            <c:numRef>
              <c:f>Sheet1!$C$54:$C$62</c:f>
              <c:numCache>
                <c:formatCode>0%</c:formatCode>
                <c:ptCount val="9"/>
                <c:pt idx="0">
                  <c:v>-1.324357620556138E-2</c:v>
                </c:pt>
                <c:pt idx="1">
                  <c:v>-0.10931414055884847</c:v>
                </c:pt>
                <c:pt idx="2">
                  <c:v>-2.4603776905225416E-2</c:v>
                </c:pt>
                <c:pt idx="3">
                  <c:v>-7.4718026772821244E-2</c:v>
                </c:pt>
                <c:pt idx="4">
                  <c:v>-0.14659673169864385</c:v>
                </c:pt>
                <c:pt idx="5">
                  <c:v>0.14680804145687087</c:v>
                </c:pt>
                <c:pt idx="6">
                  <c:v>0.57695504926108376</c:v>
                </c:pt>
                <c:pt idx="7">
                  <c:v>0.27516119469354483</c:v>
                </c:pt>
                <c:pt idx="8">
                  <c:v>3.7768496816217079E-2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7-4C2E-ADD4-B6B5D6C36493}"/>
            </c:ext>
          </c:extLst>
        </c:ser>
        <c:ser>
          <c:idx val="1"/>
          <c:order val="1"/>
          <c:tx>
            <c:strRef>
              <c:f>Sheet1!$D$53</c:f>
              <c:strCache>
                <c:ptCount val="1"/>
                <c:pt idx="0">
                  <c:v>Madawaska-Victoria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Sheet1!$B$54:$B$62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  <c:pt idx="8">
                  <c:v>Total</c:v>
                </c:pt>
              </c:strCache>
            </c:strRef>
          </c:cat>
          <c:val>
            <c:numRef>
              <c:f>Sheet1!$D$54:$D$62</c:f>
              <c:numCache>
                <c:formatCode>0%</c:formatCode>
                <c:ptCount val="9"/>
                <c:pt idx="0">
                  <c:v>-0.127381106647661</c:v>
                </c:pt>
                <c:pt idx="1">
                  <c:v>-0.17308629936616282</c:v>
                </c:pt>
                <c:pt idx="2">
                  <c:v>-0.22588315217391308</c:v>
                </c:pt>
                <c:pt idx="3">
                  <c:v>-0.15204592287312335</c:v>
                </c:pt>
                <c:pt idx="4">
                  <c:v>-0.30937629078893014</c:v>
                </c:pt>
                <c:pt idx="5">
                  <c:v>0.11816701558501985</c:v>
                </c:pt>
                <c:pt idx="6">
                  <c:v>0.65779702970297027</c:v>
                </c:pt>
                <c:pt idx="7">
                  <c:v>0.24336283185840712</c:v>
                </c:pt>
                <c:pt idx="8">
                  <c:v>-4.1153488372092983E-2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D7-4C2E-ADD4-B6B5D6C36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1651360"/>
        <c:axId val="1561670496"/>
      </c:barChart>
      <c:catAx>
        <c:axId val="156165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670496"/>
        <c:crosses val="autoZero"/>
        <c:auto val="1"/>
        <c:lblAlgn val="ctr"/>
        <c:lblOffset val="100"/>
        <c:noMultiLvlLbl val="0"/>
      </c:catAx>
      <c:valAx>
        <c:axId val="156167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65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b="1"/>
              <a:t>Croissance du PIB réel et de la population</a:t>
            </a:r>
            <a:r>
              <a:rPr lang="fr-CA" b="1" baseline="0"/>
              <a:t> active, 2009 à 2019</a:t>
            </a:r>
            <a:endParaRPr lang="fr-CA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Sheet2!$C$4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Sheet2!$B$5:$B$6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Sheet2!$C$5:$C$6</c:f>
              <c:numCache>
                <c:formatCode>0%</c:formatCode>
                <c:ptCount val="2"/>
                <c:pt idx="0">
                  <c:v>0.24497168128596103</c:v>
                </c:pt>
                <c:pt idx="1">
                  <c:v>0.10680313856134638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C-4670-83C3-4DE13DAEC556}"/>
            </c:ext>
          </c:extLst>
        </c:ser>
        <c:ser>
          <c:idx val="1"/>
          <c:order val="1"/>
          <c:tx>
            <c:strRef>
              <c:f>Sheet2!$D$4</c:f>
              <c:strCache>
                <c:ptCount val="1"/>
                <c:pt idx="0">
                  <c:v>Nouveau-Brunswick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Sheet2!$B$5:$B$6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Sheet2!$D$5:$D$6</c:f>
              <c:numCache>
                <c:formatCode>0%</c:formatCode>
                <c:ptCount val="2"/>
                <c:pt idx="0">
                  <c:v>6.8194112967382647E-2</c:v>
                </c:pt>
                <c:pt idx="1">
                  <c:v>-1.6493275818320274E-2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6C-4670-83C3-4DE13DAEC556}"/>
            </c:ext>
          </c:extLst>
        </c:ser>
        <c:ser>
          <c:idx val="2"/>
          <c:order val="2"/>
          <c:tx>
            <c:strRef>
              <c:f>Sheet2!$E$4</c:f>
              <c:strCache>
                <c:ptCount val="1"/>
                <c:pt idx="0">
                  <c:v>Edmunston-Woodstock RÉ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Sheet2!$B$5:$B$6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Sheet2!$E$5:$E$6</c:f>
              <c:numCache>
                <c:formatCode>0%</c:formatCode>
                <c:ptCount val="2"/>
                <c:pt idx="1">
                  <c:v>-0.10328638497652576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6C-4670-83C3-4DE13DAEC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760240"/>
        <c:axId val="1449768144"/>
      </c:barChart>
      <c:catAx>
        <c:axId val="144976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768144"/>
        <c:crosses val="autoZero"/>
        <c:auto val="1"/>
        <c:lblAlgn val="ctr"/>
        <c:lblOffset val="100"/>
        <c:noMultiLvlLbl val="0"/>
      </c:catAx>
      <c:valAx>
        <c:axId val="144976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7602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800" b="1"/>
              <a:t>Population âgée</a:t>
            </a:r>
            <a:r>
              <a:rPr lang="fr-CA" sz="1800" b="1" baseline="0"/>
              <a:t> de 15 et 65 ans</a:t>
            </a:r>
          </a:p>
          <a:p>
            <a:pPr>
              <a:defRPr/>
            </a:pPr>
            <a:r>
              <a:rPr lang="fr-CA" sz="1800" b="1" baseline="0"/>
              <a:t>Madawaska-Victoria</a:t>
            </a:r>
            <a:endParaRPr lang="fr-CA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Sheet3!$C$13</c:f>
              <c:strCache>
                <c:ptCount val="1"/>
                <c:pt idx="0">
                  <c:v>15 ans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Sheet3!$D$12:$W$12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Sheet3!$D$13:$W$13</c:f>
              <c:numCache>
                <c:formatCode>General</c:formatCode>
                <c:ptCount val="20"/>
                <c:pt idx="0">
                  <c:v>817</c:v>
                </c:pt>
                <c:pt idx="1">
                  <c:v>758</c:v>
                </c:pt>
                <c:pt idx="2">
                  <c:v>781</c:v>
                </c:pt>
                <c:pt idx="3">
                  <c:v>752</c:v>
                </c:pt>
                <c:pt idx="4">
                  <c:v>788</c:v>
                </c:pt>
                <c:pt idx="5">
                  <c:v>722</c:v>
                </c:pt>
                <c:pt idx="6">
                  <c:v>718</c:v>
                </c:pt>
                <c:pt idx="7">
                  <c:v>666</c:v>
                </c:pt>
                <c:pt idx="8">
                  <c:v>597</c:v>
                </c:pt>
                <c:pt idx="9">
                  <c:v>601</c:v>
                </c:pt>
                <c:pt idx="10">
                  <c:v>561</c:v>
                </c:pt>
                <c:pt idx="11">
                  <c:v>522</c:v>
                </c:pt>
                <c:pt idx="12">
                  <c:v>590</c:v>
                </c:pt>
                <c:pt idx="13">
                  <c:v>504</c:v>
                </c:pt>
                <c:pt idx="14">
                  <c:v>555</c:v>
                </c:pt>
                <c:pt idx="15">
                  <c:v>535</c:v>
                </c:pt>
                <c:pt idx="16">
                  <c:v>505</c:v>
                </c:pt>
                <c:pt idx="17">
                  <c:v>518</c:v>
                </c:pt>
                <c:pt idx="18">
                  <c:v>523</c:v>
                </c:pt>
                <c:pt idx="19">
                  <c:v>518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C78-40F3-A571-FA6C26278E43}"/>
            </c:ext>
          </c:extLst>
        </c:ser>
        <c:ser>
          <c:idx val="1"/>
          <c:order val="1"/>
          <c:tx>
            <c:strRef>
              <c:f>Sheet3!$C$14</c:f>
              <c:strCache>
                <c:ptCount val="1"/>
                <c:pt idx="0">
                  <c:v>65 ans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Sheet3!$D$12:$W$12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Sheet3!$D$14:$W$14</c:f>
              <c:numCache>
                <c:formatCode>General</c:formatCode>
                <c:ptCount val="20"/>
                <c:pt idx="0">
                  <c:v>472</c:v>
                </c:pt>
                <c:pt idx="1">
                  <c:v>433</c:v>
                </c:pt>
                <c:pt idx="2">
                  <c:v>500</c:v>
                </c:pt>
                <c:pt idx="3">
                  <c:v>475</c:v>
                </c:pt>
                <c:pt idx="4">
                  <c:v>493</c:v>
                </c:pt>
                <c:pt idx="5">
                  <c:v>539</c:v>
                </c:pt>
                <c:pt idx="6">
                  <c:v>536</c:v>
                </c:pt>
                <c:pt idx="7">
                  <c:v>559</c:v>
                </c:pt>
                <c:pt idx="8">
                  <c:v>601</c:v>
                </c:pt>
                <c:pt idx="9">
                  <c:v>630</c:v>
                </c:pt>
                <c:pt idx="10">
                  <c:v>695</c:v>
                </c:pt>
                <c:pt idx="11">
                  <c:v>790</c:v>
                </c:pt>
                <c:pt idx="12">
                  <c:v>842</c:v>
                </c:pt>
                <c:pt idx="13">
                  <c:v>871</c:v>
                </c:pt>
                <c:pt idx="14">
                  <c:v>872</c:v>
                </c:pt>
                <c:pt idx="15">
                  <c:v>816</c:v>
                </c:pt>
                <c:pt idx="16">
                  <c:v>805</c:v>
                </c:pt>
                <c:pt idx="17">
                  <c:v>871</c:v>
                </c:pt>
                <c:pt idx="18">
                  <c:v>922</c:v>
                </c:pt>
                <c:pt idx="19">
                  <c:v>977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C78-40F3-A571-FA6C26278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9762736"/>
        <c:axId val="1449761072"/>
      </c:lineChart>
      <c:catAx>
        <c:axId val="144976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761072"/>
        <c:crosses val="autoZero"/>
        <c:auto val="1"/>
        <c:lblAlgn val="ctr"/>
        <c:lblOffset val="100"/>
        <c:noMultiLvlLbl val="0"/>
      </c:catAx>
      <c:valAx>
        <c:axId val="1449761072"/>
        <c:scaling>
          <c:orientation val="minMax"/>
          <c:max val="100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76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800" b="1"/>
              <a:t>Population</a:t>
            </a:r>
            <a:r>
              <a:rPr lang="fr-CA" sz="1800" b="1" baseline="0"/>
              <a:t> âgée de 5 à 18 ans</a:t>
            </a:r>
            <a:endParaRPr lang="fr-CA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Sheet4!$B$23</c:f>
              <c:strCache>
                <c:ptCount val="1"/>
                <c:pt idx="0">
                  <c:v>Madawaska-Victoria (axe gauche)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Sheet4!$C$22:$M$22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Sheet4!$C$23:$M$23</c:f>
              <c:numCache>
                <c:formatCode>#,##0</c:formatCode>
                <c:ptCount val="11"/>
                <c:pt idx="0">
                  <c:v>7871</c:v>
                </c:pt>
                <c:pt idx="1">
                  <c:v>7612</c:v>
                </c:pt>
                <c:pt idx="2">
                  <c:v>7403</c:v>
                </c:pt>
                <c:pt idx="3">
                  <c:v>7234</c:v>
                </c:pt>
                <c:pt idx="4">
                  <c:v>7189</c:v>
                </c:pt>
                <c:pt idx="5">
                  <c:v>7170</c:v>
                </c:pt>
                <c:pt idx="6">
                  <c:v>7171</c:v>
                </c:pt>
                <c:pt idx="7">
                  <c:v>7112</c:v>
                </c:pt>
                <c:pt idx="8">
                  <c:v>7062</c:v>
                </c:pt>
                <c:pt idx="9">
                  <c:v>7010</c:v>
                </c:pt>
                <c:pt idx="10">
                  <c:v>6945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80D-40DF-9DA1-104E64C1C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001376"/>
        <c:axId val="1248012192"/>
      </c:lineChart>
      <c:lineChart>
        <c:grouping val="standard"/>
        <c:varyColors val="0"/>
        <c:ser>
          <c:idx val="1"/>
          <c:order val="1"/>
          <c:tx>
            <c:strRef>
              <c:f>Sheet4!$B$24</c:f>
              <c:strCache>
                <c:ptCount val="1"/>
                <c:pt idx="0">
                  <c:v>RMR de Moncton (axe droit)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Sheet4!$C$22:$M$22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Sheet4!$C$24:$M$24</c:f>
              <c:numCache>
                <c:formatCode>General</c:formatCode>
                <c:ptCount val="11"/>
                <c:pt idx="0">
                  <c:v>20394</c:v>
                </c:pt>
                <c:pt idx="1">
                  <c:v>20420</c:v>
                </c:pt>
                <c:pt idx="2">
                  <c:v>20579</c:v>
                </c:pt>
                <c:pt idx="3">
                  <c:v>20724</c:v>
                </c:pt>
                <c:pt idx="4">
                  <c:v>21001</c:v>
                </c:pt>
                <c:pt idx="5">
                  <c:v>21187</c:v>
                </c:pt>
                <c:pt idx="6">
                  <c:v>21803</c:v>
                </c:pt>
                <c:pt idx="7">
                  <c:v>22125</c:v>
                </c:pt>
                <c:pt idx="8">
                  <c:v>22567</c:v>
                </c:pt>
                <c:pt idx="9">
                  <c:v>23049</c:v>
                </c:pt>
                <c:pt idx="10">
                  <c:v>23563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80D-40DF-9DA1-104E64C1C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003456"/>
        <c:axId val="1248005952"/>
      </c:lineChart>
      <c:catAx>
        <c:axId val="124800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012192"/>
        <c:crosses val="autoZero"/>
        <c:auto val="1"/>
        <c:lblAlgn val="ctr"/>
        <c:lblOffset val="100"/>
        <c:noMultiLvlLbl val="0"/>
      </c:catAx>
      <c:valAx>
        <c:axId val="1248012192"/>
        <c:scaling>
          <c:orientation val="minMax"/>
          <c:min val="6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001376"/>
        <c:crosses val="autoZero"/>
        <c:crossBetween val="between"/>
        <c:majorUnit val="200"/>
      </c:valAx>
      <c:valAx>
        <c:axId val="1248005952"/>
        <c:scaling>
          <c:orientation val="minMax"/>
          <c:min val="2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003456"/>
        <c:crosses val="max"/>
        <c:crossBetween val="between"/>
      </c:valAx>
      <c:catAx>
        <c:axId val="1248003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8005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800" b="1"/>
              <a:t>Emploi, région économique d'Edmundston-Woodstock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64321395309457"/>
          <c:y val="0.14486369482174188"/>
          <c:w val="0.77271357209381086"/>
          <c:h val="0.66610191573079369"/>
        </c:manualLayout>
      </c:layout>
      <c:lineChart>
        <c:grouping val="standard"/>
        <c:varyColors val="0"/>
        <c:ser>
          <c:idx val="0"/>
          <c:order val="0"/>
          <c:tx>
            <c:strRef>
              <c:f>Sheet5!$B$15</c:f>
              <c:strCache>
                <c:ptCount val="1"/>
                <c:pt idx="0">
                  <c:v>Secteur privé (axe gauche)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Sheet5!$C$14:$U$14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Sheet5!$C$15:$U$15</c:f>
              <c:numCache>
                <c:formatCode>General</c:formatCode>
                <c:ptCount val="19"/>
                <c:pt idx="0">
                  <c:v>29300.000000000004</c:v>
                </c:pt>
                <c:pt idx="1">
                  <c:v>31000.000000000004</c:v>
                </c:pt>
                <c:pt idx="2">
                  <c:v>30600</c:v>
                </c:pt>
                <c:pt idx="3">
                  <c:v>30599.999999999996</c:v>
                </c:pt>
                <c:pt idx="4">
                  <c:v>29599.999999999993</c:v>
                </c:pt>
                <c:pt idx="5">
                  <c:v>30400</c:v>
                </c:pt>
                <c:pt idx="6">
                  <c:v>29300</c:v>
                </c:pt>
                <c:pt idx="7">
                  <c:v>27999.999999999996</c:v>
                </c:pt>
                <c:pt idx="8">
                  <c:v>27600</c:v>
                </c:pt>
                <c:pt idx="9">
                  <c:v>27199.999999999996</c:v>
                </c:pt>
                <c:pt idx="10">
                  <c:v>26300</c:v>
                </c:pt>
                <c:pt idx="11">
                  <c:v>26700.000000000004</c:v>
                </c:pt>
                <c:pt idx="12">
                  <c:v>26900</c:v>
                </c:pt>
                <c:pt idx="13">
                  <c:v>26500.000000000004</c:v>
                </c:pt>
                <c:pt idx="14">
                  <c:v>27600</c:v>
                </c:pt>
                <c:pt idx="15">
                  <c:v>26900</c:v>
                </c:pt>
                <c:pt idx="16">
                  <c:v>27400</c:v>
                </c:pt>
                <c:pt idx="17">
                  <c:v>26400</c:v>
                </c:pt>
                <c:pt idx="18">
                  <c:v>24300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916-4698-8CCC-5F6F85B9E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332144"/>
        <c:axId val="1199338800"/>
      </c:lineChart>
      <c:lineChart>
        <c:grouping val="standard"/>
        <c:varyColors val="0"/>
        <c:ser>
          <c:idx val="1"/>
          <c:order val="1"/>
          <c:tx>
            <c:strRef>
              <c:f>Sheet5!$B$16</c:f>
              <c:strCache>
                <c:ptCount val="1"/>
                <c:pt idx="0">
                  <c:v>Secteur public (axe droit)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Sheet5!$C$14:$U$14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Sheet5!$C$16:$U$16</c:f>
              <c:numCache>
                <c:formatCode>General</c:formatCode>
                <c:ptCount val="19"/>
                <c:pt idx="0">
                  <c:v>8100</c:v>
                </c:pt>
                <c:pt idx="1">
                  <c:v>8200</c:v>
                </c:pt>
                <c:pt idx="2">
                  <c:v>8600</c:v>
                </c:pt>
                <c:pt idx="3">
                  <c:v>8200</c:v>
                </c:pt>
                <c:pt idx="4">
                  <c:v>8700</c:v>
                </c:pt>
                <c:pt idx="5">
                  <c:v>9900</c:v>
                </c:pt>
                <c:pt idx="6">
                  <c:v>8800</c:v>
                </c:pt>
                <c:pt idx="7">
                  <c:v>9799.9999999999982</c:v>
                </c:pt>
                <c:pt idx="8">
                  <c:v>10600</c:v>
                </c:pt>
                <c:pt idx="9">
                  <c:v>11200</c:v>
                </c:pt>
                <c:pt idx="10">
                  <c:v>9900</c:v>
                </c:pt>
                <c:pt idx="11">
                  <c:v>9899.9999999999982</c:v>
                </c:pt>
                <c:pt idx="12">
                  <c:v>9899.9999999999982</c:v>
                </c:pt>
                <c:pt idx="13">
                  <c:v>9700</c:v>
                </c:pt>
                <c:pt idx="14">
                  <c:v>8900</c:v>
                </c:pt>
                <c:pt idx="15">
                  <c:v>10200</c:v>
                </c:pt>
                <c:pt idx="16">
                  <c:v>9100</c:v>
                </c:pt>
                <c:pt idx="17">
                  <c:v>10100</c:v>
                </c:pt>
                <c:pt idx="18">
                  <c:v>11200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916-4698-8CCC-5F6F85B9E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793936"/>
        <c:axId val="1449800592"/>
      </c:lineChart>
      <c:catAx>
        <c:axId val="11993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338800"/>
        <c:crosses val="autoZero"/>
        <c:auto val="1"/>
        <c:lblAlgn val="ctr"/>
        <c:lblOffset val="100"/>
        <c:noMultiLvlLbl val="0"/>
      </c:catAx>
      <c:valAx>
        <c:axId val="1199338800"/>
        <c:scaling>
          <c:orientation val="minMax"/>
          <c:min val="2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332144"/>
        <c:crosses val="autoZero"/>
        <c:crossBetween val="between"/>
      </c:valAx>
      <c:valAx>
        <c:axId val="1449800592"/>
        <c:scaling>
          <c:orientation val="minMax"/>
          <c:min val="8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793936"/>
        <c:crosses val="max"/>
        <c:crossBetween val="between"/>
      </c:valAx>
      <c:catAx>
        <c:axId val="1449793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9800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b="1"/>
              <a:t>Dépenses de santé</a:t>
            </a:r>
            <a:r>
              <a:rPr lang="en-CA" sz="1600" b="1" baseline="0"/>
              <a:t> supplémentaires induites par le vieillissement par rapport à l’an 2020 </a:t>
            </a:r>
          </a:p>
          <a:p>
            <a:pPr>
              <a:defRPr/>
            </a:pPr>
            <a:r>
              <a:rPr lang="en-CA" sz="1600" b="1" baseline="0"/>
              <a:t>Nouveau-Brunswick (millions $ de 2017)</a:t>
            </a:r>
            <a:endParaRPr lang="en-CA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Sheet1!$B$172:$D$172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Sheet1!$B$173:$D$173</c:f>
              <c:numCache>
                <c:formatCode>0</c:formatCode>
                <c:ptCount val="3"/>
                <c:pt idx="0">
                  <c:v>343.59167343910315</c:v>
                </c:pt>
                <c:pt idx="1">
                  <c:v>712.81295863786647</c:v>
                </c:pt>
                <c:pt idx="2">
                  <c:v>1083.9887406541657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F-41C9-A4F4-89FE4BB93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728752"/>
        <c:axId val="605729584"/>
      </c:barChart>
      <c:catAx>
        <c:axId val="60572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29584"/>
        <c:crosses val="autoZero"/>
        <c:auto val="1"/>
        <c:lblAlgn val="ctr"/>
        <c:lblOffset val="100"/>
        <c:noMultiLvlLbl val="0"/>
      </c:catAx>
      <c:valAx>
        <c:axId val="6057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2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Sheet1!$B$422</c:f>
              <c:strCache>
                <c:ptCount val="1"/>
                <c:pt idx="0">
                  <c:v>Moncton/Fredericton/Saint John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Sheet1!$C$422:$E$422</c:f>
              <c:numCache>
                <c:formatCode>_-* #,##0_-;\-* #,##0_-;_-* "-"??_-;_-@_-</c:formatCode>
                <c:ptCount val="3"/>
                <c:pt idx="0">
                  <c:v>3120</c:v>
                </c:pt>
                <c:pt idx="1">
                  <c:v>3745</c:v>
                </c:pt>
                <c:pt idx="2">
                  <c:v>4525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AB-4512-A16D-5F2688E2E48F}"/>
            </c:ext>
          </c:extLst>
        </c:ser>
        <c:ser>
          <c:idx val="1"/>
          <c:order val="1"/>
          <c:tx>
            <c:strRef>
              <c:f>Sheet1!$B$423</c:f>
              <c:strCache>
                <c:ptCount val="1"/>
                <c:pt idx="0">
                  <c:v>Other urban centres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Sheet1!$C$423:$E$423</c:f>
              <c:numCache>
                <c:formatCode>_-* #,##0_-;\-* #,##0_-;_-* "-"??_-;_-@_-</c:formatCode>
                <c:ptCount val="3"/>
                <c:pt idx="0">
                  <c:v>165</c:v>
                </c:pt>
                <c:pt idx="1">
                  <c:v>205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AB-4512-A16D-5F2688E2E48F}"/>
            </c:ext>
          </c:extLst>
        </c:ser>
        <c:ser>
          <c:idx val="2"/>
          <c:order val="2"/>
          <c:tx>
            <c:strRef>
              <c:f>Sheet1!$B$424</c:f>
              <c:strCache>
                <c:ptCount val="1"/>
                <c:pt idx="0">
                  <c:v>Rest of New Brunswick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Sheet1!$C$424:$E$424</c:f>
              <c:numCache>
                <c:formatCode>_-* #,##0_-;\-* #,##0_-;_-* "-"??_-;_-@_-</c:formatCode>
                <c:ptCount val="3"/>
                <c:pt idx="0">
                  <c:v>360</c:v>
                </c:pt>
                <c:pt idx="1">
                  <c:v>660</c:v>
                </c:pt>
                <c:pt idx="2">
                  <c:v>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AB-4512-A16D-5F2688E2E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73768008"/>
        <c:axId val="673763848"/>
      </c:barChart>
      <c:catAx>
        <c:axId val="67376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763848"/>
        <c:crosses val="autoZero"/>
        <c:auto val="1"/>
        <c:lblAlgn val="ctr"/>
        <c:lblOffset val="100"/>
        <c:noMultiLvlLbl val="0"/>
      </c:catAx>
      <c:valAx>
        <c:axId val="673763848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76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851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803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26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86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-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67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-BODYTEXT">
  <p:cSld name="HEADLINE-BODY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1584325" y="1126671"/>
            <a:ext cx="3330576" cy="31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highlight>
                  <a:srgbClr val="E43D30"/>
                </a:highlight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2"/>
          </p:nvPr>
        </p:nvSpPr>
        <p:spPr>
          <a:xfrm>
            <a:off x="1584325" y="1714953"/>
            <a:ext cx="8882289" cy="119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4200"/>
              <a:buNone/>
              <a:defRPr sz="4200" b="1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3"/>
          </p:nvPr>
        </p:nvSpPr>
        <p:spPr>
          <a:xfrm>
            <a:off x="1584325" y="3608388"/>
            <a:ext cx="8882063" cy="241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1">
  <p:cSld name="PARAGRAPH-IMAGE-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>
            <a:spLocks noGrp="1"/>
          </p:cNvSpPr>
          <p:nvPr>
            <p:ph type="pic" idx="2"/>
          </p:nvPr>
        </p:nvSpPr>
        <p:spPr>
          <a:xfrm>
            <a:off x="954157" y="0"/>
            <a:ext cx="56101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7081284" y="658813"/>
            <a:ext cx="465706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3"/>
          </p:nvPr>
        </p:nvSpPr>
        <p:spPr>
          <a:xfrm>
            <a:off x="7081838" y="2192338"/>
            <a:ext cx="4656137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3" userDrawn="1">
  <p:cSld name="PARAGRAPH-IMAGE-3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5C89CC62-AB16-1943-A118-F9EFDB80F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1384935" y="670561"/>
            <a:ext cx="5229225" cy="551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15996B-8CD4-804E-941C-93E76F1A23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068" y="523208"/>
            <a:ext cx="4801790" cy="4572458"/>
          </a:xfrm>
          <a:custGeom>
            <a:avLst/>
            <a:gdLst>
              <a:gd name="connsiteX0" fmla="*/ 0 w 4840287"/>
              <a:gd name="connsiteY0" fmla="*/ 2394744 h 4789488"/>
              <a:gd name="connsiteX1" fmla="*/ 1197372 w 4840287"/>
              <a:gd name="connsiteY1" fmla="*/ 1 h 4789488"/>
              <a:gd name="connsiteX2" fmla="*/ 3642915 w 4840287"/>
              <a:gd name="connsiteY2" fmla="*/ 1 h 4789488"/>
              <a:gd name="connsiteX3" fmla="*/ 4840287 w 4840287"/>
              <a:gd name="connsiteY3" fmla="*/ 2394744 h 4789488"/>
              <a:gd name="connsiteX4" fmla="*/ 3642915 w 4840287"/>
              <a:gd name="connsiteY4" fmla="*/ 4789487 h 4789488"/>
              <a:gd name="connsiteX5" fmla="*/ 1197372 w 4840287"/>
              <a:gd name="connsiteY5" fmla="*/ 4789487 h 4789488"/>
              <a:gd name="connsiteX6" fmla="*/ 0 w 4840287"/>
              <a:gd name="connsiteY6" fmla="*/ 2394744 h 4789488"/>
              <a:gd name="connsiteX0" fmla="*/ 0 w 4840287"/>
              <a:gd name="connsiteY0" fmla="*/ 2394743 h 4789486"/>
              <a:gd name="connsiteX1" fmla="*/ 66404 w 4840287"/>
              <a:gd name="connsiteY1" fmla="*/ 360947 h 4789486"/>
              <a:gd name="connsiteX2" fmla="*/ 3642915 w 4840287"/>
              <a:gd name="connsiteY2" fmla="*/ 0 h 4789486"/>
              <a:gd name="connsiteX3" fmla="*/ 4840287 w 4840287"/>
              <a:gd name="connsiteY3" fmla="*/ 2394743 h 4789486"/>
              <a:gd name="connsiteX4" fmla="*/ 3642915 w 4840287"/>
              <a:gd name="connsiteY4" fmla="*/ 4789486 h 4789486"/>
              <a:gd name="connsiteX5" fmla="*/ 1197372 w 4840287"/>
              <a:gd name="connsiteY5" fmla="*/ 4789486 h 4789486"/>
              <a:gd name="connsiteX6" fmla="*/ 0 w 4840287"/>
              <a:gd name="connsiteY6" fmla="*/ 2394743 h 4789486"/>
              <a:gd name="connsiteX0" fmla="*/ 0 w 4840287"/>
              <a:gd name="connsiteY0" fmla="*/ 2382711 h 4777454"/>
              <a:gd name="connsiteX1" fmla="*/ 66404 w 4840287"/>
              <a:gd name="connsiteY1" fmla="*/ 348915 h 4777454"/>
              <a:gd name="connsiteX2" fmla="*/ 4822009 w 4840287"/>
              <a:gd name="connsiteY2" fmla="*/ 0 h 4777454"/>
              <a:gd name="connsiteX3" fmla="*/ 4840287 w 4840287"/>
              <a:gd name="connsiteY3" fmla="*/ 2382711 h 4777454"/>
              <a:gd name="connsiteX4" fmla="*/ 3642915 w 4840287"/>
              <a:gd name="connsiteY4" fmla="*/ 4777454 h 4777454"/>
              <a:gd name="connsiteX5" fmla="*/ 1197372 w 4840287"/>
              <a:gd name="connsiteY5" fmla="*/ 4777454 h 4777454"/>
              <a:gd name="connsiteX6" fmla="*/ 0 w 4840287"/>
              <a:gd name="connsiteY6" fmla="*/ 2382711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1130968 w 4773883"/>
              <a:gd name="connsiteY5" fmla="*/ 4777454 h 4777454"/>
              <a:gd name="connsiteX6" fmla="*/ 162196 w 4773883"/>
              <a:gd name="connsiteY6" fmla="*/ 2767722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974558 w 4773883"/>
              <a:gd name="connsiteY5" fmla="*/ 2695991 h 4777454"/>
              <a:gd name="connsiteX6" fmla="*/ 162196 w 4773883"/>
              <a:gd name="connsiteY6" fmla="*/ 2767722 h 4777454"/>
              <a:gd name="connsiteX0" fmla="*/ 162196 w 4773883"/>
              <a:gd name="connsiteY0" fmla="*/ 2767722 h 4380412"/>
              <a:gd name="connsiteX1" fmla="*/ 0 w 4773883"/>
              <a:gd name="connsiteY1" fmla="*/ 348915 h 4380412"/>
              <a:gd name="connsiteX2" fmla="*/ 4755605 w 4773883"/>
              <a:gd name="connsiteY2" fmla="*/ 0 h 4380412"/>
              <a:gd name="connsiteX3" fmla="*/ 4773883 w 4773883"/>
              <a:gd name="connsiteY3" fmla="*/ 2382711 h 4380412"/>
              <a:gd name="connsiteX4" fmla="*/ 857374 w 4773883"/>
              <a:gd name="connsiteY4" fmla="*/ 4380412 h 4380412"/>
              <a:gd name="connsiteX5" fmla="*/ 974558 w 4773883"/>
              <a:gd name="connsiteY5" fmla="*/ 2695991 h 4380412"/>
              <a:gd name="connsiteX6" fmla="*/ 162196 w 4773883"/>
              <a:gd name="connsiteY6" fmla="*/ 2767722 h 4380412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74558 w 4785915"/>
              <a:gd name="connsiteY5" fmla="*/ 2695991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876133 w 4785915"/>
              <a:gd name="connsiteY5" fmla="*/ 2794416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62196 w 4785915"/>
              <a:gd name="connsiteY6" fmla="*/ 2767722 h 4572458"/>
              <a:gd name="connsiteX0" fmla="*/ 108221 w 4785915"/>
              <a:gd name="connsiteY0" fmla="*/ 283757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08221 w 4785915"/>
              <a:gd name="connsiteY6" fmla="*/ 2837572 h 4572458"/>
              <a:gd name="connsiteX0" fmla="*/ 146321 w 4785915"/>
              <a:gd name="connsiteY0" fmla="*/ 2764547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46321 w 4785915"/>
              <a:gd name="connsiteY6" fmla="*/ 2764547 h 4572458"/>
              <a:gd name="connsiteX0" fmla="*/ 165371 w 4804965"/>
              <a:gd name="connsiteY0" fmla="*/ 2764547 h 4572458"/>
              <a:gd name="connsiteX1" fmla="*/ 0 w 4804965"/>
              <a:gd name="connsiteY1" fmla="*/ 352090 h 4572458"/>
              <a:gd name="connsiteX2" fmla="*/ 4774655 w 4804965"/>
              <a:gd name="connsiteY2" fmla="*/ 0 h 4572458"/>
              <a:gd name="connsiteX3" fmla="*/ 4804965 w 4804965"/>
              <a:gd name="connsiteY3" fmla="*/ 4572458 h 4572458"/>
              <a:gd name="connsiteX4" fmla="*/ 876424 w 4804965"/>
              <a:gd name="connsiteY4" fmla="*/ 4380412 h 4572458"/>
              <a:gd name="connsiteX5" fmla="*/ 980908 w 4804965"/>
              <a:gd name="connsiteY5" fmla="*/ 2692816 h 4572458"/>
              <a:gd name="connsiteX6" fmla="*/ 165371 w 4804965"/>
              <a:gd name="connsiteY6" fmla="*/ 2764547 h 4572458"/>
              <a:gd name="connsiteX0" fmla="*/ 165371 w 4804965"/>
              <a:gd name="connsiteY0" fmla="*/ 2758197 h 4566108"/>
              <a:gd name="connsiteX1" fmla="*/ 0 w 4804965"/>
              <a:gd name="connsiteY1" fmla="*/ 345740 h 4566108"/>
              <a:gd name="connsiteX2" fmla="*/ 4793705 w 4804965"/>
              <a:gd name="connsiteY2" fmla="*/ 0 h 4566108"/>
              <a:gd name="connsiteX3" fmla="*/ 4804965 w 4804965"/>
              <a:gd name="connsiteY3" fmla="*/ 4566108 h 4566108"/>
              <a:gd name="connsiteX4" fmla="*/ 876424 w 4804965"/>
              <a:gd name="connsiteY4" fmla="*/ 4374062 h 4566108"/>
              <a:gd name="connsiteX5" fmla="*/ 980908 w 4804965"/>
              <a:gd name="connsiteY5" fmla="*/ 2686466 h 4566108"/>
              <a:gd name="connsiteX6" fmla="*/ 165371 w 4804965"/>
              <a:gd name="connsiteY6" fmla="*/ 2758197 h 4566108"/>
              <a:gd name="connsiteX0" fmla="*/ 165371 w 4793783"/>
              <a:gd name="connsiteY0" fmla="*/ 2758197 h 4604208"/>
              <a:gd name="connsiteX1" fmla="*/ 0 w 4793783"/>
              <a:gd name="connsiteY1" fmla="*/ 345740 h 4604208"/>
              <a:gd name="connsiteX2" fmla="*/ 4793705 w 4793783"/>
              <a:gd name="connsiteY2" fmla="*/ 0 h 4604208"/>
              <a:gd name="connsiteX3" fmla="*/ 4668440 w 4793783"/>
              <a:gd name="connsiteY3" fmla="*/ 4604208 h 4604208"/>
              <a:gd name="connsiteX4" fmla="*/ 876424 w 4793783"/>
              <a:gd name="connsiteY4" fmla="*/ 4374062 h 4604208"/>
              <a:gd name="connsiteX5" fmla="*/ 980908 w 4793783"/>
              <a:gd name="connsiteY5" fmla="*/ 2686466 h 4604208"/>
              <a:gd name="connsiteX6" fmla="*/ 165371 w 4793783"/>
              <a:gd name="connsiteY6" fmla="*/ 2758197 h 460420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764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16099 w 4801790"/>
              <a:gd name="connsiteY4" fmla="*/ 44375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891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790" h="4572458">
                <a:moveTo>
                  <a:pt x="165371" y="2758197"/>
                </a:moveTo>
                <a:lnTo>
                  <a:pt x="0" y="345740"/>
                </a:lnTo>
                <a:lnTo>
                  <a:pt x="4793705" y="0"/>
                </a:lnTo>
                <a:cubicBezTo>
                  <a:pt x="4797458" y="1522036"/>
                  <a:pt x="4798037" y="3050422"/>
                  <a:pt x="4801790" y="4572458"/>
                </a:cubicBezTo>
                <a:lnTo>
                  <a:pt x="889124" y="4374062"/>
                </a:lnTo>
                <a:lnTo>
                  <a:pt x="980908" y="2686466"/>
                </a:lnTo>
                <a:lnTo>
                  <a:pt x="165371" y="2758197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TITLE-PARAGRAPH-IMAGE">
    <p:bg>
      <p:bgRef idx="1001">
        <a:schemeClr val="bg1"/>
      </p:bgRef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70313F-A889-494D-9989-994062DD5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570038" y="954088"/>
            <a:ext cx="4910137" cy="119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1550987" y="2524124"/>
            <a:ext cx="4910137" cy="337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3E2F1-A998-0543-A6F2-D2EAD82D12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090" y="274779"/>
            <a:ext cx="4608409" cy="6273659"/>
          </a:xfrm>
          <a:custGeom>
            <a:avLst/>
            <a:gdLst>
              <a:gd name="connsiteX0" fmla="*/ 0 w 4614862"/>
              <a:gd name="connsiteY0" fmla="*/ 3086100 h 6172200"/>
              <a:gd name="connsiteX1" fmla="*/ 440680 w 4614862"/>
              <a:gd name="connsiteY1" fmla="*/ 1178789 h 6172200"/>
              <a:gd name="connsiteX2" fmla="*/ 1594396 w 4614862"/>
              <a:gd name="connsiteY2" fmla="*/ 7 h 6172200"/>
              <a:gd name="connsiteX3" fmla="*/ 3020466 w 4614862"/>
              <a:gd name="connsiteY3" fmla="*/ 7 h 6172200"/>
              <a:gd name="connsiteX4" fmla="*/ 4174182 w 4614862"/>
              <a:gd name="connsiteY4" fmla="*/ 1178789 h 6172200"/>
              <a:gd name="connsiteX5" fmla="*/ 4614862 w 4614862"/>
              <a:gd name="connsiteY5" fmla="*/ 3086100 h 6172200"/>
              <a:gd name="connsiteX6" fmla="*/ 4174182 w 4614862"/>
              <a:gd name="connsiteY6" fmla="*/ 4993411 h 6172200"/>
              <a:gd name="connsiteX7" fmla="*/ 3020466 w 4614862"/>
              <a:gd name="connsiteY7" fmla="*/ 6172193 h 6172200"/>
              <a:gd name="connsiteX8" fmla="*/ 1594396 w 4614862"/>
              <a:gd name="connsiteY8" fmla="*/ 6172193 h 6172200"/>
              <a:gd name="connsiteX9" fmla="*/ 440680 w 4614862"/>
              <a:gd name="connsiteY9" fmla="*/ 4993411 h 6172200"/>
              <a:gd name="connsiteX10" fmla="*/ 0 w 4614862"/>
              <a:gd name="connsiteY10" fmla="*/ 3086100 h 6172200"/>
              <a:gd name="connsiteX0" fmla="*/ 0 w 4210260"/>
              <a:gd name="connsiteY0" fmla="*/ 3053725 h 6172186"/>
              <a:gd name="connsiteX1" fmla="*/ 36078 w 4210260"/>
              <a:gd name="connsiteY1" fmla="*/ 1178782 h 6172186"/>
              <a:gd name="connsiteX2" fmla="*/ 1189794 w 4210260"/>
              <a:gd name="connsiteY2" fmla="*/ 0 h 6172186"/>
              <a:gd name="connsiteX3" fmla="*/ 2615864 w 4210260"/>
              <a:gd name="connsiteY3" fmla="*/ 0 h 6172186"/>
              <a:gd name="connsiteX4" fmla="*/ 3769580 w 4210260"/>
              <a:gd name="connsiteY4" fmla="*/ 1178782 h 6172186"/>
              <a:gd name="connsiteX5" fmla="*/ 4210260 w 4210260"/>
              <a:gd name="connsiteY5" fmla="*/ 3086093 h 6172186"/>
              <a:gd name="connsiteX6" fmla="*/ 3769580 w 4210260"/>
              <a:gd name="connsiteY6" fmla="*/ 4993404 h 6172186"/>
              <a:gd name="connsiteX7" fmla="*/ 2615864 w 4210260"/>
              <a:gd name="connsiteY7" fmla="*/ 6172186 h 6172186"/>
              <a:gd name="connsiteX8" fmla="*/ 1189794 w 4210260"/>
              <a:gd name="connsiteY8" fmla="*/ 6172186 h 6172186"/>
              <a:gd name="connsiteX9" fmla="*/ 36078 w 4210260"/>
              <a:gd name="connsiteY9" fmla="*/ 4993404 h 6172186"/>
              <a:gd name="connsiteX10" fmla="*/ 0 w 4210260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404602 w 4578784"/>
              <a:gd name="connsiteY9" fmla="*/ 4993404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097644 w 4578784"/>
              <a:gd name="connsiteY6" fmla="*/ 5794516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542706 w 4578784"/>
              <a:gd name="connsiteY6" fmla="*/ 6166749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66749"/>
              <a:gd name="connsiteX1" fmla="*/ 0 w 4578784"/>
              <a:gd name="connsiteY1" fmla="*/ 895560 h 6166749"/>
              <a:gd name="connsiteX2" fmla="*/ 1558318 w 4578784"/>
              <a:gd name="connsiteY2" fmla="*/ 0 h 6166749"/>
              <a:gd name="connsiteX3" fmla="*/ 2984388 w 4578784"/>
              <a:gd name="connsiteY3" fmla="*/ 0 h 6166749"/>
              <a:gd name="connsiteX4" fmla="*/ 4138104 w 4578784"/>
              <a:gd name="connsiteY4" fmla="*/ 1178782 h 6166749"/>
              <a:gd name="connsiteX5" fmla="*/ 4578784 w 4578784"/>
              <a:gd name="connsiteY5" fmla="*/ 3086093 h 6166749"/>
              <a:gd name="connsiteX6" fmla="*/ 4542706 w 4578784"/>
              <a:gd name="connsiteY6" fmla="*/ 6166749 h 6166749"/>
              <a:gd name="connsiteX7" fmla="*/ 2998700 w 4578784"/>
              <a:gd name="connsiteY7" fmla="*/ 3307605 h 6166749"/>
              <a:gd name="connsiteX8" fmla="*/ 3002145 w 4578784"/>
              <a:gd name="connsiteY8" fmla="*/ 2670990 h 6166749"/>
              <a:gd name="connsiteX9" fmla="*/ 368524 w 4578784"/>
              <a:gd name="connsiteY9" fmla="*/ 3053725 h 6166749"/>
              <a:gd name="connsiteX0" fmla="*/ 368524 w 4578784"/>
              <a:gd name="connsiteY0" fmla="*/ 3053725 h 3307605"/>
              <a:gd name="connsiteX1" fmla="*/ 0 w 4578784"/>
              <a:gd name="connsiteY1" fmla="*/ 895560 h 3307605"/>
              <a:gd name="connsiteX2" fmla="*/ 1558318 w 4578784"/>
              <a:gd name="connsiteY2" fmla="*/ 0 h 3307605"/>
              <a:gd name="connsiteX3" fmla="*/ 2984388 w 4578784"/>
              <a:gd name="connsiteY3" fmla="*/ 0 h 3307605"/>
              <a:gd name="connsiteX4" fmla="*/ 4138104 w 4578784"/>
              <a:gd name="connsiteY4" fmla="*/ 1178782 h 3307605"/>
              <a:gd name="connsiteX5" fmla="*/ 4578784 w 4578784"/>
              <a:gd name="connsiteY5" fmla="*/ 3086093 h 3307605"/>
              <a:gd name="connsiteX6" fmla="*/ 1695003 w 4578784"/>
              <a:gd name="connsiteY6" fmla="*/ 3136166 h 3307605"/>
              <a:gd name="connsiteX7" fmla="*/ 2998700 w 4578784"/>
              <a:gd name="connsiteY7" fmla="*/ 3307605 h 3307605"/>
              <a:gd name="connsiteX8" fmla="*/ 3002145 w 4578784"/>
              <a:gd name="connsiteY8" fmla="*/ 2670990 h 3307605"/>
              <a:gd name="connsiteX9" fmla="*/ 368524 w 4578784"/>
              <a:gd name="connsiteY9" fmla="*/ 3053725 h 3307605"/>
              <a:gd name="connsiteX0" fmla="*/ 368524 w 4330590"/>
              <a:gd name="connsiteY0" fmla="*/ 3053725 h 6273431"/>
              <a:gd name="connsiteX1" fmla="*/ 0 w 4330590"/>
              <a:gd name="connsiteY1" fmla="*/ 895560 h 6273431"/>
              <a:gd name="connsiteX2" fmla="*/ 1558318 w 4330590"/>
              <a:gd name="connsiteY2" fmla="*/ 0 h 6273431"/>
              <a:gd name="connsiteX3" fmla="*/ 2984388 w 4330590"/>
              <a:gd name="connsiteY3" fmla="*/ 0 h 6273431"/>
              <a:gd name="connsiteX4" fmla="*/ 4138104 w 4330590"/>
              <a:gd name="connsiteY4" fmla="*/ 1178782 h 6273431"/>
              <a:gd name="connsiteX5" fmla="*/ 4330590 w 4330590"/>
              <a:gd name="connsiteY5" fmla="*/ 6273431 h 6273431"/>
              <a:gd name="connsiteX6" fmla="*/ 1695003 w 4330590"/>
              <a:gd name="connsiteY6" fmla="*/ 3136166 h 6273431"/>
              <a:gd name="connsiteX7" fmla="*/ 2998700 w 4330590"/>
              <a:gd name="connsiteY7" fmla="*/ 3307605 h 6273431"/>
              <a:gd name="connsiteX8" fmla="*/ 3002145 w 4330590"/>
              <a:gd name="connsiteY8" fmla="*/ 2670990 h 6273431"/>
              <a:gd name="connsiteX9" fmla="*/ 368524 w 4330590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2984388 w 4817372"/>
              <a:gd name="connsiteY3" fmla="*/ 0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3924914 w 4817372"/>
              <a:gd name="connsiteY3" fmla="*/ 130628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5672539"/>
              <a:gd name="connsiteX1" fmla="*/ 0 w 4817372"/>
              <a:gd name="connsiteY1" fmla="*/ 895560 h 5672539"/>
              <a:gd name="connsiteX2" fmla="*/ 1558318 w 4817372"/>
              <a:gd name="connsiteY2" fmla="*/ 0 h 5672539"/>
              <a:gd name="connsiteX3" fmla="*/ 3924914 w 4817372"/>
              <a:gd name="connsiteY3" fmla="*/ 130628 h 5672539"/>
              <a:gd name="connsiteX4" fmla="*/ 4817372 w 4817372"/>
              <a:gd name="connsiteY4" fmla="*/ 3843605 h 5672539"/>
              <a:gd name="connsiteX5" fmla="*/ 1260818 w 4817372"/>
              <a:gd name="connsiteY5" fmla="*/ 5672539 h 5672539"/>
              <a:gd name="connsiteX6" fmla="*/ 1695003 w 4817372"/>
              <a:gd name="connsiteY6" fmla="*/ 3136166 h 5672539"/>
              <a:gd name="connsiteX7" fmla="*/ 2998700 w 4817372"/>
              <a:gd name="connsiteY7" fmla="*/ 3307605 h 5672539"/>
              <a:gd name="connsiteX8" fmla="*/ 3002145 w 4817372"/>
              <a:gd name="connsiteY8" fmla="*/ 2670990 h 5672539"/>
              <a:gd name="connsiteX9" fmla="*/ 368524 w 4817372"/>
              <a:gd name="connsiteY9" fmla="*/ 3053725 h 5672539"/>
              <a:gd name="connsiteX0" fmla="*/ 368524 w 4569178"/>
              <a:gd name="connsiteY0" fmla="*/ 3053725 h 6234108"/>
              <a:gd name="connsiteX1" fmla="*/ 0 w 4569178"/>
              <a:gd name="connsiteY1" fmla="*/ 895560 h 6234108"/>
              <a:gd name="connsiteX2" fmla="*/ 1558318 w 4569178"/>
              <a:gd name="connsiteY2" fmla="*/ 0 h 6234108"/>
              <a:gd name="connsiteX3" fmla="*/ 3924914 w 4569178"/>
              <a:gd name="connsiteY3" fmla="*/ 130628 h 6234108"/>
              <a:gd name="connsiteX4" fmla="*/ 4569178 w 4569178"/>
              <a:gd name="connsiteY4" fmla="*/ 6234108 h 6234108"/>
              <a:gd name="connsiteX5" fmla="*/ 1260818 w 4569178"/>
              <a:gd name="connsiteY5" fmla="*/ 5672539 h 6234108"/>
              <a:gd name="connsiteX6" fmla="*/ 1695003 w 4569178"/>
              <a:gd name="connsiteY6" fmla="*/ 3136166 h 6234108"/>
              <a:gd name="connsiteX7" fmla="*/ 2998700 w 4569178"/>
              <a:gd name="connsiteY7" fmla="*/ 3307605 h 6234108"/>
              <a:gd name="connsiteX8" fmla="*/ 3002145 w 4569178"/>
              <a:gd name="connsiteY8" fmla="*/ 2670990 h 6234108"/>
              <a:gd name="connsiteX9" fmla="*/ 368524 w 4569178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951040 w 4595304"/>
              <a:gd name="connsiteY3" fmla="*/ 13062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846537 w 4595304"/>
              <a:gd name="connsiteY3" fmla="*/ 77070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4595304 w 4595304"/>
              <a:gd name="connsiteY4" fmla="*/ 6286359 h 6286359"/>
              <a:gd name="connsiteX5" fmla="*/ 1286944 w 4595304"/>
              <a:gd name="connsiteY5" fmla="*/ 5724790 h 6286359"/>
              <a:gd name="connsiteX6" fmla="*/ 1721129 w 4595304"/>
              <a:gd name="connsiteY6" fmla="*/ 3188417 h 6286359"/>
              <a:gd name="connsiteX7" fmla="*/ 3024826 w 4595304"/>
              <a:gd name="connsiteY7" fmla="*/ 3359856 h 6286359"/>
              <a:gd name="connsiteX8" fmla="*/ 3028271 w 4595304"/>
              <a:gd name="connsiteY8" fmla="*/ 2723241 h 6286359"/>
              <a:gd name="connsiteX9" fmla="*/ 394650 w 4595304"/>
              <a:gd name="connsiteY9" fmla="*/ 3105976 h 6286359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3882099 w 4595304"/>
              <a:gd name="connsiteY4" fmla="*/ 1303014 h 6286359"/>
              <a:gd name="connsiteX5" fmla="*/ 4595304 w 4595304"/>
              <a:gd name="connsiteY5" fmla="*/ 6286359 h 6286359"/>
              <a:gd name="connsiteX6" fmla="*/ 1286944 w 4595304"/>
              <a:gd name="connsiteY6" fmla="*/ 5724790 h 6286359"/>
              <a:gd name="connsiteX7" fmla="*/ 1721129 w 4595304"/>
              <a:gd name="connsiteY7" fmla="*/ 3188417 h 6286359"/>
              <a:gd name="connsiteX8" fmla="*/ 3024826 w 4595304"/>
              <a:gd name="connsiteY8" fmla="*/ 3359856 h 6286359"/>
              <a:gd name="connsiteX9" fmla="*/ 3028271 w 4595304"/>
              <a:gd name="connsiteY9" fmla="*/ 2723241 h 6286359"/>
              <a:gd name="connsiteX10" fmla="*/ 394650 w 4595304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846537 w 4600556"/>
              <a:gd name="connsiteY3" fmla="*/ 822959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3769 w 4600556"/>
              <a:gd name="connsiteY6" fmla="*/ 569304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8194"/>
              <a:gd name="connsiteY0" fmla="*/ 31059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05976 h 6257784"/>
              <a:gd name="connsiteX0" fmla="*/ 359725 w 4608194"/>
              <a:gd name="connsiteY0" fmla="*/ 32075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59725 w 4608194"/>
              <a:gd name="connsiteY10" fmla="*/ 3207576 h 6257784"/>
              <a:gd name="connsiteX0" fmla="*/ 394650 w 4608194"/>
              <a:gd name="connsiteY0" fmla="*/ 312502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429575 w 4643119"/>
              <a:gd name="connsiteY0" fmla="*/ 3125026 h 6257784"/>
              <a:gd name="connsiteX1" fmla="*/ 0 w 4643119"/>
              <a:gd name="connsiteY1" fmla="*/ 515376 h 6257784"/>
              <a:gd name="connsiteX2" fmla="*/ 3617986 w 4643119"/>
              <a:gd name="connsiteY2" fmla="*/ 0 h 6257784"/>
              <a:gd name="connsiteX3" fmla="*/ 3750833 w 4643119"/>
              <a:gd name="connsiteY3" fmla="*/ 966651 h 6257784"/>
              <a:gd name="connsiteX4" fmla="*/ 4635481 w 4643119"/>
              <a:gd name="connsiteY4" fmla="*/ 976443 h 6257784"/>
              <a:gd name="connsiteX5" fmla="*/ 4642929 w 4643119"/>
              <a:gd name="connsiteY5" fmla="*/ 6257784 h 6257784"/>
              <a:gd name="connsiteX6" fmla="*/ 1318694 w 4643119"/>
              <a:gd name="connsiteY6" fmla="*/ 5693040 h 6257784"/>
              <a:gd name="connsiteX7" fmla="*/ 1746529 w 4643119"/>
              <a:gd name="connsiteY7" fmla="*/ 3153492 h 6257784"/>
              <a:gd name="connsiteX8" fmla="*/ 3059751 w 4643119"/>
              <a:gd name="connsiteY8" fmla="*/ 3375731 h 6257784"/>
              <a:gd name="connsiteX9" fmla="*/ 3063196 w 4643119"/>
              <a:gd name="connsiteY9" fmla="*/ 2713716 h 6257784"/>
              <a:gd name="connsiteX10" fmla="*/ 429575 w 4643119"/>
              <a:gd name="connsiteY10" fmla="*/ 3125026 h 6257784"/>
              <a:gd name="connsiteX0" fmla="*/ 394650 w 4608194"/>
              <a:gd name="connsiteY0" fmla="*/ 3125026 h 6257784"/>
              <a:gd name="connsiteX1" fmla="*/ 0 w 4608194"/>
              <a:gd name="connsiteY1" fmla="*/ 547126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15908 w 4608194"/>
              <a:gd name="connsiteY3" fmla="*/ 982526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79408 w 4608194"/>
              <a:gd name="connsiteY3" fmla="*/ 915851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6561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  <a:gd name="connsiteX0" fmla="*/ 394650 w 4608409"/>
              <a:gd name="connsiteY0" fmla="*/ 3172651 h 6305409"/>
              <a:gd name="connsiteX1" fmla="*/ 0 w 4608409"/>
              <a:gd name="connsiteY1" fmla="*/ 594751 h 6305409"/>
              <a:gd name="connsiteX2" fmla="*/ 3671961 w 4608409"/>
              <a:gd name="connsiteY2" fmla="*/ 0 h 6305409"/>
              <a:gd name="connsiteX3" fmla="*/ 3779408 w 4608409"/>
              <a:gd name="connsiteY3" fmla="*/ 947601 h 6305409"/>
              <a:gd name="connsiteX4" fmla="*/ 4606906 w 4608409"/>
              <a:gd name="connsiteY4" fmla="*/ 954218 h 6305409"/>
              <a:gd name="connsiteX5" fmla="*/ 4608004 w 4608409"/>
              <a:gd name="connsiteY5" fmla="*/ 6305409 h 6305409"/>
              <a:gd name="connsiteX6" fmla="*/ 1283769 w 4608409"/>
              <a:gd name="connsiteY6" fmla="*/ 5740665 h 6305409"/>
              <a:gd name="connsiteX7" fmla="*/ 1711604 w 4608409"/>
              <a:gd name="connsiteY7" fmla="*/ 3201117 h 6305409"/>
              <a:gd name="connsiteX8" fmla="*/ 3024826 w 4608409"/>
              <a:gd name="connsiteY8" fmla="*/ 3423356 h 6305409"/>
              <a:gd name="connsiteX9" fmla="*/ 3028271 w 4608409"/>
              <a:gd name="connsiteY9" fmla="*/ 2761341 h 6305409"/>
              <a:gd name="connsiteX10" fmla="*/ 394650 w 4608409"/>
              <a:gd name="connsiteY10" fmla="*/ 3172651 h 630540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3386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8409" h="6273659">
                <a:moveTo>
                  <a:pt x="394650" y="3140901"/>
                </a:moveTo>
                <a:lnTo>
                  <a:pt x="0" y="563001"/>
                </a:lnTo>
                <a:lnTo>
                  <a:pt x="3643386" y="0"/>
                </a:lnTo>
                <a:lnTo>
                  <a:pt x="3779408" y="915851"/>
                </a:lnTo>
                <a:lnTo>
                  <a:pt x="4606906" y="922468"/>
                </a:lnTo>
                <a:cubicBezTo>
                  <a:pt x="4605155" y="2692440"/>
                  <a:pt x="4609755" y="4503687"/>
                  <a:pt x="4608004" y="6273659"/>
                </a:cubicBezTo>
                <a:lnTo>
                  <a:pt x="1283769" y="5708915"/>
                </a:lnTo>
                <a:lnTo>
                  <a:pt x="1711604" y="3169367"/>
                </a:lnTo>
                <a:lnTo>
                  <a:pt x="3024826" y="3391606"/>
                </a:lnTo>
                <a:cubicBezTo>
                  <a:pt x="3025974" y="3179401"/>
                  <a:pt x="3027123" y="2941796"/>
                  <a:pt x="3028271" y="2729591"/>
                </a:cubicBezTo>
                <a:lnTo>
                  <a:pt x="394650" y="3140901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" preserve="1" userDrawn="1">
  <p:cSld name="RE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6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ENG" userDrawn="1">
  <p:cSld name="FINAL-ENG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823931-03B0-6748-936D-16F9A38FD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FR" userDrawn="1">
  <p:cSld name="FINAL-F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5F326B-D9E4-AE45-A430-6D67434AA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BILINGUAL" userDrawn="1">
  <p:cSld name="FINAL-BILINGUA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2DCC12E-3F01-FC45-897E-D1705A7E8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12872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4800"/>
              <a:buFont typeface="Inter"/>
              <a:buNone/>
              <a:defRPr sz="4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2792185"/>
            <a:ext cx="10515600" cy="33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2" r:id="rId3"/>
    <p:sldLayoutId id="2147483653" r:id="rId4"/>
    <p:sldLayoutId id="2147483655" r:id="rId5"/>
    <p:sldLayoutId id="2147483661" r:id="rId6"/>
    <p:sldLayoutId id="2147483659" r:id="rId7"/>
    <p:sldLayoutId id="2147483660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4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7350790" y="658813"/>
            <a:ext cx="4841209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fr-FR" sz="2800" b="1" dirty="0"/>
              <a:t>La bonne nouvelle: les immigrants s'installent dans les zones non urbaines</a:t>
            </a:r>
            <a:endParaRPr sz="2800" b="1"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3"/>
          </p:nvPr>
        </p:nvSpPr>
        <p:spPr>
          <a:xfrm>
            <a:off x="7449955" y="2125663"/>
            <a:ext cx="4742043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fr-FR" sz="2000" dirty="0"/>
              <a:t>En 2017, seulement 360 immigrants se sont installés à l'extérieur des sept centres urbains du Nouveau-Brunswick.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</a:pPr>
            <a:endParaRPr lang="fr-FR"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fr-FR" sz="2000" dirty="0"/>
              <a:t>En 2019, près de 1100 l'ont fait - un taux de croissance presque triple.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</a:pPr>
            <a:endParaRPr lang="fr-FR"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fr-FR" sz="2000" dirty="0"/>
              <a:t>Covid-19 a eu un impact sur l'apport de 2020.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</a:pPr>
            <a:endParaRPr lang="fr-FR"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fr-FR" sz="2000" dirty="0" err="1"/>
              <a:t>Madawaska</a:t>
            </a:r>
            <a:r>
              <a:rPr lang="fr-FR" sz="2000" dirty="0"/>
              <a:t>-Victoria a attiré 195 immigrants en 2019/2020</a:t>
            </a:r>
            <a:r>
              <a:rPr lang="en-CA" sz="2000" dirty="0" smtClean="0"/>
              <a:t>.</a:t>
            </a:r>
            <a:endParaRPr lang="en-CA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7BE72-8C33-4B97-8BEA-9500B32B8FA7}"/>
              </a:ext>
            </a:extLst>
          </p:cNvPr>
          <p:cNvSpPr txBox="1"/>
          <p:nvPr/>
        </p:nvSpPr>
        <p:spPr>
          <a:xfrm>
            <a:off x="684663" y="655136"/>
            <a:ext cx="6096000" cy="9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CA" sz="2400" b="1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Permanent resident admissions by region around New Brunswick</a:t>
            </a:r>
            <a:endParaRPr lang="en-CA" sz="2400" dirty="0">
              <a:solidFill>
                <a:schemeClr val="tx1"/>
              </a:solidFill>
              <a:effectLst/>
              <a:latin typeface="Inter" panose="020B0604020202020204" charset="0"/>
              <a:ea typeface="Inter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BE71E-469A-43A9-A34F-DAB4D82A7343}"/>
              </a:ext>
            </a:extLst>
          </p:cNvPr>
          <p:cNvSpPr txBox="1"/>
          <p:nvPr/>
        </p:nvSpPr>
        <p:spPr>
          <a:xfrm>
            <a:off x="6895192" y="6497638"/>
            <a:ext cx="5033819" cy="317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*destination </a:t>
            </a:r>
            <a:r>
              <a:rPr lang="en-US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prévue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Source: IRCC</a:t>
            </a:r>
            <a:endParaRPr lang="en-CA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A2569-BE93-404D-AABF-4AB6870B3DCA}"/>
              </a:ext>
            </a:extLst>
          </p:cNvPr>
          <p:cNvCxnSpPr/>
          <p:nvPr/>
        </p:nvCxnSpPr>
        <p:spPr>
          <a:xfrm>
            <a:off x="7151572" y="904775"/>
            <a:ext cx="0" cy="5028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8730B29-48BF-493A-A9A9-CDE1393E4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665366"/>
              </p:ext>
            </p:extLst>
          </p:nvPr>
        </p:nvGraphicFramePr>
        <p:xfrm>
          <a:off x="821615" y="1927182"/>
          <a:ext cx="6130737" cy="457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A1E5C5-58E2-4B88-B969-3B698C21E7E6}"/>
              </a:ext>
            </a:extLst>
          </p:cNvPr>
          <p:cNvSpPr txBox="1"/>
          <p:nvPr/>
        </p:nvSpPr>
        <p:spPr>
          <a:xfrm>
            <a:off x="3886983" y="26150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4,610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78FA6-08F6-4CC5-90B8-344E3F05D64C}"/>
              </a:ext>
            </a:extLst>
          </p:cNvPr>
          <p:cNvSpPr txBox="1"/>
          <p:nvPr/>
        </p:nvSpPr>
        <p:spPr>
          <a:xfrm>
            <a:off x="2276676" y="304966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3,645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C6122-2FCD-4E0C-8B70-35B5BA99B7A2}"/>
              </a:ext>
            </a:extLst>
          </p:cNvPr>
          <p:cNvSpPr txBox="1"/>
          <p:nvPr/>
        </p:nvSpPr>
        <p:spPr>
          <a:xfrm>
            <a:off x="5579745" y="212566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6,000</a:t>
            </a:r>
          </a:p>
        </p:txBody>
      </p:sp>
    </p:spTree>
    <p:extLst>
      <p:ext uri="{BB962C8B-B14F-4D97-AF65-F5344CB8AC3E}">
        <p14:creationId xmlns:p14="http://schemas.microsoft.com/office/powerpoint/2010/main" val="239706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fr-FR" sz="4800" dirty="0"/>
              <a:t>Croissance démographique et éducation de la maternelle à la 12e année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23160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6"/>
            <a:ext cx="6179683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b="1" dirty="0"/>
              <a:t>Making the case for a plan: Growing the K-12 population</a:t>
            </a:r>
            <a:endParaRPr b="1"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3"/>
          </p:nvPr>
        </p:nvSpPr>
        <p:spPr>
          <a:xfrm>
            <a:off x="1004310" y="2460192"/>
            <a:ext cx="11187690" cy="439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2400"/>
              </a:spcAft>
            </a:pPr>
            <a:r>
              <a:rPr lang="fr-FR" sz="2000" dirty="0"/>
              <a:t>Les inscriptions de la maternelle à la 12e année diminuent au Nouveau-Brunswick alors même que la demande de travailleurs augmente.</a:t>
            </a:r>
          </a:p>
          <a:p>
            <a:pPr marL="0" lvl="0" indent="0">
              <a:spcBef>
                <a:spcPts val="0"/>
              </a:spcBef>
              <a:spcAft>
                <a:spcPts val="2400"/>
              </a:spcAft>
            </a:pPr>
            <a:r>
              <a:rPr lang="fr-FR" sz="2000" dirty="0"/>
              <a:t>Attirer plus de jeunes familles dans la province aidera à reconstruire la population étudiante de la maternelle à la 12e année.</a:t>
            </a:r>
          </a:p>
          <a:p>
            <a:pPr marL="0" lvl="0" indent="0">
              <a:spcBef>
                <a:spcPts val="0"/>
              </a:spcBef>
              <a:spcAft>
                <a:spcPts val="2400"/>
              </a:spcAft>
            </a:pPr>
            <a:r>
              <a:rPr lang="fr-FR" sz="2000" dirty="0"/>
              <a:t>S'assurer que la prochaine génération dispose d'un plus grand bassin de talents locaux.</a:t>
            </a:r>
          </a:p>
          <a:p>
            <a:pPr marL="0" lvl="0" indent="0">
              <a:spcBef>
                <a:spcPts val="0"/>
              </a:spcBef>
              <a:spcAft>
                <a:spcPts val="2400"/>
              </a:spcAft>
            </a:pPr>
            <a:r>
              <a:rPr lang="fr-FR" sz="2000" dirty="0"/>
              <a:t>Cela se passe déjà à Fredericton et à Moncton.</a:t>
            </a:r>
            <a:endParaRPr sz="2000" dirty="0"/>
          </a:p>
        </p:txBody>
      </p:sp>
      <p:pic>
        <p:nvPicPr>
          <p:cNvPr id="3074" name="Picture 2" descr="education Icon 2281024">
            <a:extLst>
              <a:ext uri="{FF2B5EF4-FFF2-40B4-BE49-F238E27FC236}">
                <a16:creationId xmlns:a16="http://schemas.microsoft.com/office/drawing/2014/main" id="{196EF359-AD63-4234-B032-177D81AD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064" y="2923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6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892530" y="263235"/>
            <a:ext cx="11095881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</a:pPr>
            <a:r>
              <a:rPr lang="fr-FR" b="1" dirty="0"/>
              <a:t>Projeter les inscriptions de la maternelle à la 12e année</a:t>
            </a:r>
          </a:p>
          <a:p>
            <a:pPr marL="0" lvl="0" indent="0">
              <a:spcBef>
                <a:spcPts val="0"/>
              </a:spcBef>
            </a:pPr>
            <a:r>
              <a:rPr lang="fr-FR" b="1" dirty="0"/>
              <a:t>En supposant une augmentation significative de l'immigration</a:t>
            </a:r>
            <a:endParaRPr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60ABE7-8A25-4AEA-8DA5-959778A5C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200572"/>
              </p:ext>
            </p:extLst>
          </p:nvPr>
        </p:nvGraphicFramePr>
        <p:xfrm>
          <a:off x="1354736" y="1914092"/>
          <a:ext cx="10734595" cy="468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032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9648358" cy="2185971"/>
          </a:xfrm>
        </p:spPr>
        <p:txBody>
          <a:bodyPr/>
          <a:lstStyle/>
          <a:p>
            <a:pPr marL="269875" indent="-41275"/>
            <a:r>
              <a:rPr lang="fr-FR" sz="4800" dirty="0"/>
              <a:t>Les projections de la croissance démographique de la région de </a:t>
            </a:r>
            <a:r>
              <a:rPr lang="fr-FR" sz="4800" dirty="0" err="1"/>
              <a:t>Madawaska</a:t>
            </a:r>
            <a:r>
              <a:rPr lang="fr-FR" sz="4800" dirty="0"/>
              <a:t>-Victoria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12440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0987" y="1165844"/>
            <a:ext cx="5793089" cy="1358280"/>
          </a:xfrm>
        </p:spPr>
        <p:txBody>
          <a:bodyPr>
            <a:normAutofit fontScale="92500" lnSpcReduction="20000"/>
          </a:bodyPr>
          <a:lstStyle/>
          <a:p>
            <a:pPr marL="269875" indent="-41275">
              <a:tabLst>
                <a:tab pos="269875" algn="l"/>
              </a:tabLst>
            </a:pPr>
            <a:r>
              <a:rPr lang="fr-FR" sz="3200" b="1" dirty="0"/>
              <a:t>Pourquoi la région a-t-elle besoin d'augmenter sa population?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De nombreuses industries d'importance stratégique</a:t>
            </a:r>
          </a:p>
          <a:p>
            <a:r>
              <a:rPr lang="fr-FR" dirty="0"/>
              <a:t>De nouvelles opportunités de croissance</a:t>
            </a:r>
          </a:p>
          <a:p>
            <a:r>
              <a:rPr lang="fr-FR" dirty="0"/>
              <a:t>Environ. 1900 employeurs</a:t>
            </a:r>
          </a:p>
          <a:p>
            <a:r>
              <a:rPr lang="fr-FR" dirty="0"/>
              <a:t>Risque que beaucoup pourraient quitter si la demande de main-d'œuvre ne peut être satisfaite</a:t>
            </a:r>
            <a:endParaRPr lang="en-CL" dirty="0"/>
          </a:p>
        </p:txBody>
      </p:sp>
      <p:pic>
        <p:nvPicPr>
          <p:cNvPr id="6146" name="Picture 2" descr="plan Icon 3536369">
            <a:extLst>
              <a:ext uri="{FF2B5EF4-FFF2-40B4-BE49-F238E27FC236}">
                <a16:creationId xmlns:a16="http://schemas.microsoft.com/office/drawing/2014/main" id="{27E58BF8-6067-4F83-83C0-39B3B2EA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3090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14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fr-FR" sz="3200" b="1" dirty="0"/>
              <a:t>La croissance démographique de la région de </a:t>
            </a:r>
            <a:r>
              <a:rPr lang="fr-FR" sz="3200" b="1" dirty="0" err="1"/>
              <a:t>Madawaska</a:t>
            </a:r>
            <a:r>
              <a:rPr lang="fr-FR" sz="3200" b="1" dirty="0"/>
              <a:t>-Victoria prévoit de 2020 à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01143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 err="1" smtClean="0"/>
              <a:t>Trois</a:t>
            </a:r>
            <a:r>
              <a:rPr lang="en-CA" sz="2400" b="1" dirty="0" smtClean="0"/>
              <a:t> scenarios:</a:t>
            </a:r>
            <a:endParaRPr lang="en-CA" sz="2400" b="1" dirty="0"/>
          </a:p>
          <a:p>
            <a:pPr marL="269875" indent="-41275">
              <a:lnSpc>
                <a:spcPct val="100000"/>
              </a:lnSpc>
            </a:pPr>
            <a:r>
              <a:rPr lang="fr-FR" sz="2000" dirty="0"/>
              <a:t>Élaboré à l'aide des projections de croissance démographique de Statistique Canada pour le Nouveau-Brunswick * ajustées en fonction de la situation démographique et des tendances propres à la région.</a:t>
            </a:r>
            <a:r>
              <a:rPr lang="en-CA" sz="2000" dirty="0" smtClean="0"/>
              <a:t>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1: trajectoire actuelle de la population.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2: La croissance démographique est nécessaire pour maintenir la taille actuelle de la main-d'œuvre.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3: La croissance démographique est nécessaire pour accroître la main-d'œuvre à un taux annuel moyen de 0,5%.</a:t>
            </a:r>
            <a:endParaRPr lang="en-C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7379464" y="6550223"/>
            <a:ext cx="4812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*</a:t>
            </a:r>
            <a:r>
              <a:rPr lang="fr-FR" dirty="0"/>
              <a:t> Utilisation du scénario de projection </a:t>
            </a:r>
            <a:r>
              <a:rPr lang="fr-FR" dirty="0" smtClean="0"/>
              <a:t>FC: </a:t>
            </a:r>
            <a:r>
              <a:rPr lang="fr-FR" dirty="0"/>
              <a:t>forte croissance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504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fr-FR" sz="3200" b="1" dirty="0"/>
              <a:t>La croissance démographique de la région de </a:t>
            </a:r>
            <a:r>
              <a:rPr lang="fr-FR" sz="3200" b="1" dirty="0" err="1"/>
              <a:t>Madawaska</a:t>
            </a:r>
            <a:r>
              <a:rPr lang="fr-FR" sz="3200" b="1" dirty="0"/>
              <a:t>-Victoria prévoit de 2020 à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 lnSpcReduction="10000"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 err="1"/>
              <a:t>Pourquoi</a:t>
            </a:r>
            <a:r>
              <a:rPr lang="en-CA" sz="2400" b="1" dirty="0"/>
              <a:t> </a:t>
            </a:r>
            <a:r>
              <a:rPr lang="en-CA" sz="2400" b="1" dirty="0" err="1"/>
              <a:t>ces</a:t>
            </a:r>
            <a:r>
              <a:rPr lang="en-CA" sz="2400" b="1" dirty="0"/>
              <a:t> </a:t>
            </a:r>
            <a:r>
              <a:rPr lang="en-CA" sz="2400" b="1" dirty="0" err="1"/>
              <a:t>trois</a:t>
            </a:r>
            <a:r>
              <a:rPr lang="en-CA" sz="2400" b="1" dirty="0"/>
              <a:t> </a:t>
            </a:r>
            <a:r>
              <a:rPr lang="en-CA" sz="2400" b="1" dirty="0" err="1"/>
              <a:t>scénarios</a:t>
            </a:r>
            <a:r>
              <a:rPr lang="en-CA" sz="2400" b="1" dirty="0"/>
              <a:t>?</a:t>
            </a:r>
            <a:endParaRPr lang="en-CA" sz="2000" dirty="0"/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1: trajectoire actuelle de la population</a:t>
            </a:r>
            <a:r>
              <a:rPr lang="en-CA" b="1" dirty="0" smtClean="0"/>
              <a:t>. </a:t>
            </a:r>
            <a:endParaRPr lang="en-CA" b="1" dirty="0"/>
          </a:p>
          <a:p>
            <a:pPr marL="5143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Montrer ce qu'il adviendra de la main-d'œuvre si la population n'augmente pas</a:t>
            </a:r>
            <a:r>
              <a:rPr lang="en-CA" dirty="0" smtClean="0"/>
              <a:t>.</a:t>
            </a:r>
            <a:endParaRPr lang="en-CA" dirty="0"/>
          </a:p>
          <a:p>
            <a:pPr marL="269875" indent="-41275" algn="just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2: Croissance démographique nécessaire pour maintenir la taille actuelle de la main-d'œuvre</a:t>
            </a:r>
            <a:r>
              <a:rPr lang="en-CA" b="1" dirty="0" smtClean="0"/>
              <a:t>. </a:t>
            </a:r>
            <a:endParaRPr lang="en-CA" b="1" dirty="0"/>
          </a:p>
          <a:p>
            <a:pPr marL="5143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Montrer quel niveau de croissance démographique est nécessaire simplement pour conserver la même taille de main-d'œuvre</a:t>
            </a:r>
            <a:r>
              <a:rPr lang="en-CA" dirty="0" smtClean="0"/>
              <a:t>.</a:t>
            </a:r>
            <a:endParaRPr lang="en-CA" dirty="0"/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3: Croissance démographique nécessaire pour accroître la main-d'œuvre à un taux annuel moyen de 0,5%</a:t>
            </a:r>
            <a:r>
              <a:rPr lang="en-CA" b="1" dirty="0" smtClean="0"/>
              <a:t>.</a:t>
            </a:r>
            <a:endParaRPr lang="en-CA" b="1" dirty="0"/>
          </a:p>
          <a:p>
            <a:pPr marL="5143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Pour montrer quel niveau de croissance démographique est nécessaire si le comté veut augmenter sa main-d'œuvre pour soutenir la croissance de nouvelles industries</a:t>
            </a:r>
            <a:r>
              <a:rPr lang="en-CA" dirty="0" smtClean="0"/>
              <a:t>. </a:t>
            </a:r>
            <a:endParaRPr lang="en-C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7379464" y="6551109"/>
            <a:ext cx="4812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 Utilisation du scénario de projection </a:t>
            </a:r>
            <a:r>
              <a:rPr lang="fr-FR" dirty="0" smtClean="0"/>
              <a:t>FC: </a:t>
            </a:r>
            <a:r>
              <a:rPr lang="fr-FR" dirty="0"/>
              <a:t>forte croissance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808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5853263" cy="5510106"/>
          </a:xfrm>
        </p:spPr>
        <p:txBody>
          <a:bodyPr>
            <a:normAutofit/>
          </a:bodyPr>
          <a:lstStyle/>
          <a:p>
            <a:r>
              <a:rPr lang="fr-FR" sz="3200" b="1" dirty="0"/>
              <a:t>Scénarios de croissance démographique de la région de </a:t>
            </a:r>
            <a:r>
              <a:rPr lang="fr-FR" sz="3200" b="1" dirty="0" err="1"/>
              <a:t>Madawaska</a:t>
            </a:r>
            <a:r>
              <a:rPr lang="fr-FR" sz="3200" b="1" dirty="0"/>
              <a:t>-Victoria</a:t>
            </a:r>
            <a:endParaRPr lang="en-CL" sz="2800" dirty="0"/>
          </a:p>
        </p:txBody>
      </p:sp>
      <p:pic>
        <p:nvPicPr>
          <p:cNvPr id="8194" name="Picture 2" descr="Population Growth Icon 4274">
            <a:extLst>
              <a:ext uri="{FF2B5EF4-FFF2-40B4-BE49-F238E27FC236}">
                <a16:creationId xmlns:a16="http://schemas.microsoft.com/office/drawing/2014/main" id="{18A0AF5E-77A6-43DF-BD84-1010181F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95" y="1520613"/>
            <a:ext cx="2210877" cy="221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0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51790"/>
              </p:ext>
            </p:extLst>
          </p:nvPr>
        </p:nvGraphicFramePr>
        <p:xfrm>
          <a:off x="1378400" y="122872"/>
          <a:ext cx="9701598" cy="6735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8273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363325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Scénario</a:t>
                      </a:r>
                      <a:r>
                        <a:rPr lang="en-CA" sz="2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de population: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Trajectoire</a:t>
                      </a:r>
                      <a:r>
                        <a:rPr lang="en-CA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4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actuelle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Résultat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projeté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diminue de 6%.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L'effectif diminue de 27% (-6 500)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Implications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potentielles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Perte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US" sz="2200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US" sz="2200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d'industries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US" sz="2200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d'exportation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Part croissante de la main-d'œuvre employée dans les services locaux (publics et privés).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endParaRPr lang="fr-FR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Certaines entreprises pourraient déménager dans d'autres grands centres urbains pour trouver des travailleurs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Difficultés à développer de nouvelles industries (agriculture, tourisme, ressources naturelles,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4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fr-FR" sz="4800" dirty="0"/>
              <a:t>Le défi démographique de la région de </a:t>
            </a:r>
            <a:r>
              <a:rPr lang="fr-FR" sz="4800" dirty="0" err="1"/>
              <a:t>Madawaska</a:t>
            </a:r>
            <a:r>
              <a:rPr lang="fr-FR" sz="4800" dirty="0"/>
              <a:t>-Victoria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82014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82010"/>
              </p:ext>
            </p:extLst>
          </p:nvPr>
        </p:nvGraphicFramePr>
        <p:xfrm>
          <a:off x="1194199" y="303423"/>
          <a:ext cx="10375368" cy="6087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066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87470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100560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Scénario</a:t>
                      </a:r>
                      <a:r>
                        <a:rPr lang="en-CA" sz="2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de population: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Maintenir la taille actuelle de la main-d'œuvre (estimation 24 000)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81033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Résultat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projeté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doit augmenter de 16,6% (+8 500).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L'effectif reste à 24 000.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de la région a augmenté à ce rythme dans les années 70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212550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Implications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potentielles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Increasing share of the workforce employed in local services (public and private).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965474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Moins de travailleurs pour d'autres industries - y compris les industries axées sur l'exportation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93791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Difficultés à développer de nouvelles industries (agriculture, tourisme, ressources naturelles,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15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951121"/>
              </p:ext>
            </p:extLst>
          </p:nvPr>
        </p:nvGraphicFramePr>
        <p:xfrm>
          <a:off x="1396329" y="332300"/>
          <a:ext cx="10375368" cy="56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28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811308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Scénario</a:t>
                      </a:r>
                      <a:r>
                        <a:rPr lang="en-CA" sz="2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de population: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Augmenter la main-d'œuvre à un modeste 0,5% par an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Résultat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projeté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augmente de 27% (+14 000).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Les effectifs augmentent de +2 500.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Nécessiterait un taux de croissance démographique inégalé depuis des décennies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Implications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potentielles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région dispose de la main-d'œuvre pour répondre à la demande attendue de services locaux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… Et la main-d'œuvre pour développer de nouvelles industries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94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fontScale="85000" lnSpcReduction="10000"/>
          </a:bodyPr>
          <a:lstStyle/>
          <a:p>
            <a:pPr marL="269875" indent="-41275"/>
            <a:r>
              <a:rPr lang="fr-FR" sz="3200" b="1" dirty="0"/>
              <a:t>Prévisions de croissance démographique de la région de </a:t>
            </a:r>
            <a:r>
              <a:rPr lang="fr-FR" sz="3200" b="1" dirty="0" err="1"/>
              <a:t>Madawaska</a:t>
            </a:r>
            <a:r>
              <a:rPr lang="fr-FR" sz="3200" b="1" dirty="0"/>
              <a:t>-Victoria de 2020 à 2040 - Conclusions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 lnSpcReduction="10000"/>
          </a:bodyPr>
          <a:lstStyle/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000" dirty="0"/>
              <a:t>Si la région veut maintenir la taille actuelle de la main-d'œuvre ou l'élargir au cours des 20 prochaines années, une croissance significative de la population est nécessaire.</a:t>
            </a:r>
            <a:r>
              <a:rPr lang="en-CA" sz="2000" dirty="0" smtClean="0"/>
              <a:t>. </a:t>
            </a:r>
            <a:endParaRPr lang="en-CA" sz="2000" dirty="0"/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000" dirty="0"/>
              <a:t>En supposant que les autres composantes de la croissance démographique restent constantes, il faudra une augmentation de l'immigration annuelle de 195 en 2019/2020 à </a:t>
            </a:r>
            <a:r>
              <a:rPr lang="fr-FR" sz="2000" b="1" dirty="0"/>
              <a:t>520 / an ou plus</a:t>
            </a:r>
            <a:r>
              <a:rPr lang="en-CA" sz="2000" b="1" dirty="0" smtClean="0"/>
              <a:t>.</a:t>
            </a:r>
            <a:endParaRPr lang="en-CA" sz="2000" b="1" dirty="0"/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000" dirty="0"/>
              <a:t>Cela n'arrivera pas tout seul.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000" dirty="0"/>
              <a:t>Cela nécessitera un plan délibéré de croissance démographique pour la région.</a:t>
            </a:r>
            <a:endParaRPr lang="en-C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7379464" y="6550223"/>
            <a:ext cx="4812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 Utilisation du scénario de projection </a:t>
            </a:r>
            <a:r>
              <a:rPr lang="fr-FR" dirty="0" smtClean="0"/>
              <a:t>FC: </a:t>
            </a:r>
            <a:r>
              <a:rPr lang="fr-FR" dirty="0"/>
              <a:t>forte croissance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9927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fr-FR" sz="4800" dirty="0"/>
              <a:t>Plan de croissance démographique de la région de </a:t>
            </a:r>
            <a:r>
              <a:rPr lang="fr-FR" sz="4800" dirty="0" err="1"/>
              <a:t>Madawaska</a:t>
            </a:r>
            <a:r>
              <a:rPr lang="fr-FR" sz="4800" dirty="0"/>
              <a:t>-Victoria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786725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7268177" cy="5510106"/>
          </a:xfrm>
        </p:spPr>
        <p:txBody>
          <a:bodyPr/>
          <a:lstStyle/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r>
              <a:rPr lang="fr-FR" sz="2800" b="1" dirty="0"/>
              <a:t>Les communautés / régions locales doivent s'engager.</a:t>
            </a:r>
            <a:endParaRPr lang="en-CA" sz="2800" b="1" dirty="0"/>
          </a:p>
          <a:p>
            <a:r>
              <a:rPr lang="fr-FR" dirty="0"/>
              <a:t>Ce n'est pas seulement une question de gouvernement provincial.</a:t>
            </a:r>
          </a:p>
          <a:p>
            <a:r>
              <a:rPr lang="fr-FR" dirty="0"/>
              <a:t>Les gens et les entreprises déménagent dans les communautés locales.</a:t>
            </a:r>
          </a:p>
          <a:p>
            <a:r>
              <a:rPr lang="fr-FR" dirty="0"/>
              <a:t>Des opportunités économiques se présentent dans les communautés locales.</a:t>
            </a:r>
            <a:endParaRPr lang="en-CL" dirty="0"/>
          </a:p>
        </p:txBody>
      </p:sp>
      <p:pic>
        <p:nvPicPr>
          <p:cNvPr id="4098" name="Picture 2" descr="join Icon 118840">
            <a:extLst>
              <a:ext uri="{FF2B5EF4-FFF2-40B4-BE49-F238E27FC236}">
                <a16:creationId xmlns:a16="http://schemas.microsoft.com/office/drawing/2014/main" id="{1D46539C-1429-4707-8EC0-27F067F7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41" y="110417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6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7"/>
            <a:ext cx="11095881" cy="77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fr-FR" b="1" dirty="0"/>
              <a:t>Les demandes changeantes du gouvernement local / régional</a:t>
            </a:r>
            <a:endParaRPr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7B4F96-1F5C-4C5A-AD4F-59750E706271}"/>
              </a:ext>
            </a:extLst>
          </p:cNvPr>
          <p:cNvSpPr txBox="1">
            <a:spLocks/>
          </p:cNvSpPr>
          <p:nvPr/>
        </p:nvSpPr>
        <p:spPr>
          <a:xfrm>
            <a:off x="234718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fr-FR" sz="2000" b="1" dirty="0">
                <a:solidFill>
                  <a:srgbClr val="FF0000"/>
                </a:solidFill>
                <a:latin typeface="Inter" panose="020B0604020202020204" charset="0"/>
                <a:ea typeface="Inter" panose="020B0604020202020204" charset="0"/>
              </a:rPr>
              <a:t>Gouvernement local / régional - vers 2000</a:t>
            </a: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3C1FFC-71CD-451F-89F4-75212A873DBB}"/>
              </a:ext>
            </a:extLst>
          </p:cNvPr>
          <p:cNvSpPr txBox="1">
            <a:spLocks/>
          </p:cNvSpPr>
          <p:nvPr/>
        </p:nvSpPr>
        <p:spPr>
          <a:xfrm>
            <a:off x="6086106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fr-FR" sz="2000" b="1" dirty="0">
                <a:solidFill>
                  <a:srgbClr val="FF0000"/>
                </a:solidFill>
              </a:rPr>
              <a:t>Gouvernement local / régional - vers 2020</a:t>
            </a: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DBEFFFB-0786-44FD-BB47-A61F7FF21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3386008" y="2483860"/>
            <a:ext cx="1592003" cy="126374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8DDFEBB-4B7B-42C0-8CC9-1AFC79B1D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591317" y="4155748"/>
            <a:ext cx="1178326" cy="10324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0018373-350F-4AB3-9738-21E632A81F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1014958" y="2438602"/>
            <a:ext cx="1592003" cy="126374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F4F1382-9942-4948-8D9D-B76672F406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2297718" y="3860327"/>
            <a:ext cx="1592004" cy="13824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6CD20DE-69F7-493B-83C6-C3F811F607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3987064" y="4308354"/>
            <a:ext cx="1781175" cy="1308669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F68D969-7131-48CF-BD4B-0CEEFCBCEA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8419153" y="2083476"/>
            <a:ext cx="1592003" cy="126374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3F25C46-F5B3-4BE4-AF14-36F80C65D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6327968" y="3855303"/>
            <a:ext cx="1178326" cy="103240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6974A66-FF80-4E35-BDE1-63E827A7A7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6284288" y="2206880"/>
            <a:ext cx="1592003" cy="1263749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2B0A995-D043-43FC-AE62-6AEA9E5788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7836612" y="3760549"/>
            <a:ext cx="1592004" cy="138245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68B084A-62EA-4285-BBD4-3476500A3A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8165331" y="5484416"/>
            <a:ext cx="1290252" cy="94797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5449E77-74F4-4CF7-861D-1E82EA132C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1"/>
          <a:stretch/>
        </p:blipFill>
        <p:spPr>
          <a:xfrm>
            <a:off x="10234327" y="3458380"/>
            <a:ext cx="1592003" cy="119541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C7CAE8F-CEF4-47BC-AC59-D5618ADDB9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9"/>
          <a:stretch/>
        </p:blipFill>
        <p:spPr>
          <a:xfrm>
            <a:off x="6700941" y="5079713"/>
            <a:ext cx="1481784" cy="115551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80C5125-9367-4160-8072-0112DF7272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10295206" y="2291773"/>
            <a:ext cx="1404715" cy="119297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A4D8565-348D-459B-B34B-1418DEEBF7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9"/>
          <a:stretch/>
        </p:blipFill>
        <p:spPr>
          <a:xfrm>
            <a:off x="9428616" y="4583744"/>
            <a:ext cx="1370672" cy="117769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E036C938-E19D-4E7A-919E-89346BD746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4"/>
          <a:stretch/>
        </p:blipFill>
        <p:spPr>
          <a:xfrm>
            <a:off x="10391863" y="5440497"/>
            <a:ext cx="1592003" cy="12897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0591D3-E56F-4322-8579-D127F64B1ADF}"/>
              </a:ext>
            </a:extLst>
          </p:cNvPr>
          <p:cNvCxnSpPr/>
          <p:nvPr/>
        </p:nvCxnSpPr>
        <p:spPr>
          <a:xfrm>
            <a:off x="6006163" y="1568918"/>
            <a:ext cx="0" cy="516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20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06" y="259006"/>
            <a:ext cx="8788968" cy="60258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fr-FR" sz="3200" b="1" dirty="0"/>
              <a:t>Pas seulement un plan de croissance démographique, les communautés ont besoin d’un </a:t>
            </a:r>
            <a:r>
              <a:rPr lang="fr-FR" sz="3200" b="1" dirty="0" smtClean="0"/>
              <a:t>«plan d’affaires» </a:t>
            </a:r>
            <a:r>
              <a:rPr lang="fr-FR" sz="3200" b="1" dirty="0"/>
              <a:t>plus complet</a:t>
            </a:r>
            <a:endParaRPr lang="en-US" sz="32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000" b="1" dirty="0" err="1"/>
              <a:t>Éléments</a:t>
            </a:r>
            <a:r>
              <a:rPr lang="en-US" sz="2000" b="1" dirty="0"/>
              <a:t> </a:t>
            </a:r>
            <a:r>
              <a:rPr lang="en-US" sz="2000" b="1" dirty="0" smtClean="0"/>
              <a:t>du plan </a:t>
            </a:r>
            <a:r>
              <a:rPr lang="en-US" sz="2000" b="1" dirty="0" err="1" smtClean="0"/>
              <a:t>d’affaires</a:t>
            </a:r>
            <a:r>
              <a:rPr lang="en-US" sz="2000" b="1" dirty="0" smtClean="0"/>
              <a:t> </a:t>
            </a:r>
            <a:r>
              <a:rPr lang="en-US" sz="2000" b="1" dirty="0"/>
              <a:t>:</a:t>
            </a:r>
            <a:endParaRPr lang="en-US" sz="2000" b="1" dirty="0"/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Une compréhension claire des besoins du marché du travail pour soutenir les départs de main-d'œuvre et s'adapter à une nouvelle croissance.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Quelles industries ont le potentiel de se développer à l'avenir dans la région?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De quel niveau d'immigration de population avons-nous besoin?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Quels sont les obstacles à l'attraction d'une nouvelle population? (par exemple, logement, infrastructure de soutien locale, formation linguistique, etc.)</a:t>
            </a:r>
            <a:endParaRPr lang="en-US" sz="2000" dirty="0"/>
          </a:p>
        </p:txBody>
      </p:sp>
      <p:pic>
        <p:nvPicPr>
          <p:cNvPr id="4" name="Picture 2" descr="plan Icon 3536369">
            <a:extLst>
              <a:ext uri="{FF2B5EF4-FFF2-40B4-BE49-F238E27FC236}">
                <a16:creationId xmlns:a16="http://schemas.microsoft.com/office/drawing/2014/main" id="{BCCDC494-D515-41FA-8ABD-2815B449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33" y="7893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29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 err="1" smtClean="0"/>
              <a:t>Prochaines</a:t>
            </a:r>
            <a:r>
              <a:rPr lang="en-CA" sz="4800" dirty="0" smtClean="0"/>
              <a:t> </a:t>
            </a:r>
            <a:r>
              <a:rPr lang="en-CA" sz="4800" dirty="0" err="1" smtClean="0"/>
              <a:t>étapes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096422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C187-46E3-41E0-90EC-F10A11FA13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09510" y="384917"/>
            <a:ext cx="8882289" cy="1191532"/>
          </a:xfrm>
        </p:spPr>
        <p:txBody>
          <a:bodyPr/>
          <a:lstStyle/>
          <a:p>
            <a:r>
              <a:rPr lang="fr-FR" sz="2800" dirty="0"/>
              <a:t>Le Nouveau-Brunswick est plus vieillit et vieillit plus rapidement que le Canada</a:t>
            </a:r>
            <a:endParaRPr lang="en-CA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909F6A7-4DCB-426C-9B71-877D363B8BF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20982" y="2049089"/>
          <a:ext cx="4475018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DCA4D06-C588-4A17-AFDE-43626EA922ED}"/>
              </a:ext>
            </a:extLst>
          </p:cNvPr>
          <p:cNvGraphicFramePr>
            <a:graphicFrameLocks/>
          </p:cNvGraphicFramePr>
          <p:nvPr/>
        </p:nvGraphicFramePr>
        <p:xfrm>
          <a:off x="6483927" y="2057401"/>
          <a:ext cx="4869872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734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79E62-D5F7-4C5A-B406-85E0FFD407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51767" y="473826"/>
            <a:ext cx="8882289" cy="1416061"/>
          </a:xfrm>
        </p:spPr>
        <p:txBody>
          <a:bodyPr/>
          <a:lstStyle/>
          <a:p>
            <a:r>
              <a:rPr lang="en-CA" sz="2400"/>
              <a:t>Et la région de Madawaska-Victoria vieillit plus rapidement que le Nouveau-Brunswick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EEF5F-DDE7-4F7E-9F8F-EBE95A6567E7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tableaux CANSIM 17-10-0005-01 et 17-10-0139-01.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F77E34B-4D66-4FB8-AAE9-88CBC01AE100}"/>
              </a:ext>
            </a:extLst>
          </p:cNvPr>
          <p:cNvGraphicFramePr>
            <a:graphicFrameLocks/>
          </p:cNvGraphicFramePr>
          <p:nvPr/>
        </p:nvGraphicFramePr>
        <p:xfrm>
          <a:off x="2167467" y="1889887"/>
          <a:ext cx="7907866" cy="391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035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FFCF-EECB-47D8-8F5C-3EE785186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/>
              <a:t>Plus la population </a:t>
            </a:r>
            <a:r>
              <a:rPr lang="en-CA" b="1" dirty="0" err="1"/>
              <a:t>vieillit</a:t>
            </a:r>
            <a:r>
              <a:rPr lang="en-CA" b="1" dirty="0"/>
              <a:t> </a:t>
            </a:r>
            <a:r>
              <a:rPr lang="en-CA" b="1" dirty="0" err="1"/>
              <a:t>rapidement</a:t>
            </a:r>
            <a:r>
              <a:rPr lang="en-CA" b="1" dirty="0"/>
              <a:t>, plus </a:t>
            </a:r>
            <a:r>
              <a:rPr lang="en-CA" b="1" dirty="0" err="1"/>
              <a:t>l’économie</a:t>
            </a:r>
            <a:r>
              <a:rPr lang="en-CA" b="1" dirty="0"/>
              <a:t> </a:t>
            </a:r>
            <a:r>
              <a:rPr lang="en-CA" b="1" dirty="0" err="1"/>
              <a:t>tourne</a:t>
            </a:r>
            <a:r>
              <a:rPr lang="en-CA" b="1" dirty="0"/>
              <a:t> au </a:t>
            </a:r>
            <a:r>
              <a:rPr lang="en-CA" b="1" dirty="0" err="1"/>
              <a:t>ralenti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67D62-8999-4565-9A28-49C7BB80CB9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745" y="2067509"/>
            <a:ext cx="4656137" cy="3962400"/>
          </a:xfrm>
        </p:spPr>
        <p:txBody>
          <a:bodyPr>
            <a:normAutofit fontScale="85000" lnSpcReduction="2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 Nouveau-Brunswick a perdu des travailleuses et travailleurs au cours de la dernière décennie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En conséquence, sa croissance économique a été bien plus faible que dans l’ensemble du Canada 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La région économique d'Edmundston-Woodstock a perdu beaucoup de travailleurs et travailleuses, ce qui laisse entendre que son économie pourrait s'être contractée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29D71E-F941-4E25-B818-7D080247E94A}"/>
              </a:ext>
            </a:extLst>
          </p:cNvPr>
          <p:cNvSpPr txBox="1"/>
          <p:nvPr/>
        </p:nvSpPr>
        <p:spPr>
          <a:xfrm>
            <a:off x="1218010" y="5729827"/>
            <a:ext cx="63400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/>
              <a:t>Source: Statistique Canada, tableaux CANSIM 14-10-0023-01,14-10-0102-01 et 36-10-0402-02.</a:t>
            </a:r>
          </a:p>
          <a:p>
            <a:r>
              <a:rPr lang="en-CA" sz="1100"/>
              <a:t>Note: Les données sur le PIB réel ne sont pas disponibles pour les comtés de Madawaska et Victoria ou encore la région économique d'Edmundston-Woodstock.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A4CF445-A2B3-41C3-BFA5-A6DDCBD95F77}"/>
              </a:ext>
            </a:extLst>
          </p:cNvPr>
          <p:cNvGraphicFramePr>
            <a:graphicFrameLocks/>
          </p:cNvGraphicFramePr>
          <p:nvPr/>
        </p:nvGraphicFramePr>
        <p:xfrm>
          <a:off x="1353312" y="1121664"/>
          <a:ext cx="4913376" cy="415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499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4BADD-E032-4FE2-A7AA-3BDE311C2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/>
              <a:t>Le défi: combler le vide laissé par les baby-boomers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14BA0-BC94-4D8D-859A-F969ED23DED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745" y="2022763"/>
            <a:ext cx="4656137" cy="4176424"/>
          </a:xfrm>
        </p:spPr>
        <p:txBody>
          <a:bodyPr>
            <a:normAutofit fontScale="92500" lnSpcReduction="2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 dirty="0" err="1"/>
              <a:t>Jusqu’au</a:t>
            </a:r>
            <a:r>
              <a:rPr lang="en-CA" dirty="0"/>
              <a:t> tournant de la </a:t>
            </a:r>
            <a:r>
              <a:rPr lang="en-CA" dirty="0" err="1"/>
              <a:t>décennie</a:t>
            </a:r>
            <a:r>
              <a:rPr lang="en-CA" dirty="0"/>
              <a:t>, le </a:t>
            </a:r>
            <a:r>
              <a:rPr lang="en-CA" dirty="0" err="1"/>
              <a:t>nombre</a:t>
            </a:r>
            <a:r>
              <a:rPr lang="en-CA" dirty="0"/>
              <a:t> de </a:t>
            </a:r>
            <a:r>
              <a:rPr lang="en-CA" dirty="0" err="1"/>
              <a:t>personnes</a:t>
            </a:r>
            <a:r>
              <a:rPr lang="en-CA" dirty="0"/>
              <a:t> </a:t>
            </a:r>
            <a:r>
              <a:rPr lang="en-CA" dirty="0" err="1"/>
              <a:t>atteignant</a:t>
            </a:r>
            <a:r>
              <a:rPr lang="en-CA" dirty="0"/>
              <a:t> </a:t>
            </a:r>
            <a:r>
              <a:rPr lang="en-CA" dirty="0" err="1"/>
              <a:t>l’âge</a:t>
            </a:r>
            <a:r>
              <a:rPr lang="en-CA" dirty="0"/>
              <a:t> </a:t>
            </a:r>
            <a:r>
              <a:rPr lang="en-CA" dirty="0" err="1"/>
              <a:t>officiel</a:t>
            </a:r>
            <a:r>
              <a:rPr lang="en-CA" dirty="0"/>
              <a:t> de </a:t>
            </a:r>
            <a:r>
              <a:rPr lang="en-CA" dirty="0" err="1"/>
              <a:t>travailler</a:t>
            </a:r>
            <a:r>
              <a:rPr lang="en-CA" dirty="0"/>
              <a:t> (15) </a:t>
            </a:r>
            <a:r>
              <a:rPr lang="en-CA" dirty="0" err="1"/>
              <a:t>excédait</a:t>
            </a:r>
            <a:r>
              <a:rPr lang="en-CA" dirty="0"/>
              <a:t> </a:t>
            </a:r>
            <a:r>
              <a:rPr lang="en-CA" dirty="0" err="1"/>
              <a:t>celui</a:t>
            </a:r>
            <a:r>
              <a:rPr lang="en-CA" dirty="0"/>
              <a:t> des </a:t>
            </a:r>
            <a:r>
              <a:rPr lang="en-CA" dirty="0" err="1"/>
              <a:t>personnes</a:t>
            </a:r>
            <a:r>
              <a:rPr lang="en-CA" dirty="0"/>
              <a:t> </a:t>
            </a:r>
            <a:r>
              <a:rPr lang="en-CA" dirty="0" err="1"/>
              <a:t>atteignant</a:t>
            </a:r>
            <a:r>
              <a:rPr lang="en-CA" dirty="0"/>
              <a:t> </a:t>
            </a:r>
            <a:r>
              <a:rPr lang="en-CA" dirty="0" err="1"/>
              <a:t>l’âge</a:t>
            </a:r>
            <a:r>
              <a:rPr lang="en-CA" dirty="0"/>
              <a:t> </a:t>
            </a:r>
            <a:r>
              <a:rPr lang="en-CA" dirty="0" err="1"/>
              <a:t>officiel</a:t>
            </a:r>
            <a:r>
              <a:rPr lang="en-CA" dirty="0"/>
              <a:t> de la </a:t>
            </a:r>
            <a:r>
              <a:rPr lang="en-CA" dirty="0" err="1"/>
              <a:t>retraite</a:t>
            </a:r>
            <a:r>
              <a:rPr lang="en-CA" dirty="0"/>
              <a:t> (65)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 dirty="0"/>
              <a:t>Ce </a:t>
            </a:r>
            <a:r>
              <a:rPr lang="en-CA" dirty="0" err="1"/>
              <a:t>n’est</a:t>
            </a:r>
            <a:r>
              <a:rPr lang="en-CA" dirty="0"/>
              <a:t> </a:t>
            </a:r>
            <a:r>
              <a:rPr lang="en-CA" dirty="0" err="1"/>
              <a:t>désormais</a:t>
            </a:r>
            <a:r>
              <a:rPr lang="en-CA" dirty="0"/>
              <a:t> plus le </a:t>
            </a:r>
            <a:r>
              <a:rPr lang="en-CA" dirty="0" err="1"/>
              <a:t>cas</a:t>
            </a:r>
            <a:r>
              <a:rPr lang="en-CA" dirty="0"/>
              <a:t>. Sans nouveaux </a:t>
            </a:r>
            <a:r>
              <a:rPr lang="en-CA" dirty="0" err="1"/>
              <a:t>arrivants</a:t>
            </a:r>
            <a:r>
              <a:rPr lang="en-CA" dirty="0"/>
              <a:t>, la population </a:t>
            </a:r>
            <a:r>
              <a:rPr lang="en-CA"/>
              <a:t>active de la région de Madawaska-Victoria devrait </a:t>
            </a:r>
            <a:r>
              <a:rPr lang="en-CA" dirty="0"/>
              <a:t>continuer de d</a:t>
            </a:r>
            <a:r>
              <a:rPr lang="fr-CA" dirty="0"/>
              <a:t>é</a:t>
            </a:r>
            <a:r>
              <a:rPr lang="en-CA" dirty="0" err="1"/>
              <a:t>cliner</a:t>
            </a:r>
            <a:r>
              <a:rPr lang="en-CA" dirty="0"/>
              <a:t> </a:t>
            </a:r>
            <a:r>
              <a:rPr lang="en-CA" dirty="0" err="1"/>
              <a:t>rapidement</a:t>
            </a:r>
            <a:r>
              <a:rPr lang="en-CA" dirty="0"/>
              <a:t> pour au </a:t>
            </a:r>
            <a:r>
              <a:rPr lang="en-CA" dirty="0" err="1"/>
              <a:t>moins</a:t>
            </a:r>
            <a:r>
              <a:rPr lang="en-CA" dirty="0"/>
              <a:t> encore </a:t>
            </a:r>
            <a:r>
              <a:rPr lang="en-CA" err="1"/>
              <a:t>une</a:t>
            </a:r>
            <a:r>
              <a:rPr lang="en-CA"/>
              <a:t> décennie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C6BE4-6BD9-46F2-8CC9-DD013A309871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 CANSIM 17-10-0139-01.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BFE2602-0AFC-4CB1-A281-A454CAA3156F}"/>
              </a:ext>
            </a:extLst>
          </p:cNvPr>
          <p:cNvGraphicFramePr>
            <a:graphicFrameLocks/>
          </p:cNvGraphicFramePr>
          <p:nvPr/>
        </p:nvGraphicFramePr>
        <p:xfrm>
          <a:off x="1255776" y="938784"/>
          <a:ext cx="5205984" cy="497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3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D9936-5997-478D-AA09-A19A2783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1284" y="658813"/>
            <a:ext cx="4657060" cy="1128423"/>
          </a:xfrm>
        </p:spPr>
        <p:txBody>
          <a:bodyPr>
            <a:normAutofit fontScale="70000" lnSpcReduction="20000"/>
          </a:bodyPr>
          <a:lstStyle/>
          <a:p>
            <a:r>
              <a:rPr lang="en-CA" b="1"/>
              <a:t>L'immigration a un effet positif sur la population d'âge scolaire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FA4A6-0539-4610-906A-96DD0F65AD5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1787237"/>
            <a:ext cx="4815753" cy="4367502"/>
          </a:xfrm>
        </p:spPr>
        <p:txBody>
          <a:bodyPr>
            <a:normAutofit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 dirty="0"/>
              <a:t>Les nouveaux </a:t>
            </a:r>
            <a:r>
              <a:rPr lang="en-CA" dirty="0" err="1"/>
              <a:t>arrivants</a:t>
            </a:r>
            <a:r>
              <a:rPr lang="en-CA" dirty="0"/>
              <a:t> </a:t>
            </a:r>
            <a:r>
              <a:rPr lang="en-CA" dirty="0" err="1"/>
              <a:t>sont</a:t>
            </a:r>
            <a:r>
              <a:rPr lang="en-CA" dirty="0"/>
              <a:t> </a:t>
            </a:r>
            <a:r>
              <a:rPr lang="en-CA" dirty="0" err="1"/>
              <a:t>typiquement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âge</a:t>
            </a:r>
            <a:r>
              <a:rPr lang="en-CA" dirty="0"/>
              <a:t> </a:t>
            </a:r>
            <a:r>
              <a:rPr lang="en-CA" dirty="0" err="1"/>
              <a:t>d’élever</a:t>
            </a:r>
            <a:r>
              <a:rPr lang="en-CA" dirty="0"/>
              <a:t> des </a:t>
            </a:r>
            <a:r>
              <a:rPr lang="en-CA" dirty="0" err="1"/>
              <a:t>enfants</a:t>
            </a:r>
            <a:endParaRPr lang="en-CA" dirty="0"/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 dirty="0"/>
              <a:t>La population </a:t>
            </a:r>
            <a:r>
              <a:rPr lang="en-CA" dirty="0" err="1"/>
              <a:t>d'âge</a:t>
            </a:r>
            <a:r>
              <a:rPr lang="en-CA" dirty="0"/>
              <a:t> </a:t>
            </a:r>
            <a:r>
              <a:rPr lang="en-CA" dirty="0" err="1"/>
              <a:t>scolaire</a:t>
            </a:r>
            <a:r>
              <a:rPr lang="en-CA" dirty="0"/>
              <a:t> continue de </a:t>
            </a:r>
            <a:r>
              <a:rPr lang="en-CA" dirty="0" err="1"/>
              <a:t>décroître</a:t>
            </a:r>
            <a:r>
              <a:rPr lang="en-CA" dirty="0"/>
              <a:t> </a:t>
            </a:r>
            <a:r>
              <a:rPr lang="en-CA" dirty="0" err="1"/>
              <a:t>dans</a:t>
            </a:r>
            <a:r>
              <a:rPr lang="en-CA" dirty="0"/>
              <a:t> la </a:t>
            </a:r>
            <a:r>
              <a:rPr lang="en-CA" dirty="0" err="1"/>
              <a:t>région</a:t>
            </a:r>
            <a:r>
              <a:rPr lang="en-CA" dirty="0"/>
              <a:t> de Madawaska-Victoria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 dirty="0"/>
              <a:t>La </a:t>
            </a:r>
            <a:r>
              <a:rPr lang="en-CA" dirty="0" err="1"/>
              <a:t>région</a:t>
            </a:r>
            <a:r>
              <a:rPr lang="en-CA" dirty="0"/>
              <a:t> de Moncton </a:t>
            </a:r>
            <a:r>
              <a:rPr lang="en-CA" dirty="0" err="1"/>
              <a:t>illustre</a:t>
            </a:r>
            <a:r>
              <a:rPr lang="en-CA" dirty="0"/>
              <a:t> </a:t>
            </a:r>
            <a:r>
              <a:rPr lang="en-CA" dirty="0" err="1"/>
              <a:t>l'impact</a:t>
            </a:r>
            <a:r>
              <a:rPr lang="en-CA" dirty="0"/>
              <a:t> positive que </a:t>
            </a:r>
            <a:r>
              <a:rPr lang="en-CA" dirty="0" err="1"/>
              <a:t>peuvent</a:t>
            </a:r>
            <a:r>
              <a:rPr lang="en-CA" dirty="0"/>
              <a:t> </a:t>
            </a:r>
            <a:r>
              <a:rPr lang="en-CA" dirty="0" err="1"/>
              <a:t>avoir</a:t>
            </a:r>
            <a:r>
              <a:rPr lang="en-CA" dirty="0"/>
              <a:t> les nouveaux </a:t>
            </a:r>
            <a:r>
              <a:rPr lang="en-CA" dirty="0" err="1"/>
              <a:t>arrivants</a:t>
            </a:r>
            <a:r>
              <a:rPr lang="en-CA" dirty="0"/>
              <a:t> sur la population </a:t>
            </a:r>
            <a:r>
              <a:rPr lang="en-CA" dirty="0" err="1"/>
              <a:t>d'âge</a:t>
            </a:r>
            <a:r>
              <a:rPr lang="en-CA" dirty="0"/>
              <a:t> </a:t>
            </a:r>
            <a:r>
              <a:rPr lang="en-CA" dirty="0" err="1"/>
              <a:t>scolaire</a:t>
            </a:r>
            <a:endParaRPr lang="en-CA" dirty="0"/>
          </a:p>
          <a:p>
            <a:pPr marL="228600" indent="0"/>
            <a:endParaRPr lang="en-CA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50F08E2-C54C-4A04-B402-D2D3D951422A}"/>
              </a:ext>
            </a:extLst>
          </p:cNvPr>
          <p:cNvGraphicFramePr>
            <a:graphicFrameLocks/>
          </p:cNvGraphicFramePr>
          <p:nvPr/>
        </p:nvGraphicFramePr>
        <p:xfrm>
          <a:off x="926592" y="923544"/>
          <a:ext cx="5803392" cy="501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92CDAD-0C07-49DD-A28C-D1830DD1BFC8}"/>
              </a:ext>
            </a:extLst>
          </p:cNvPr>
          <p:cNvSpPr txBox="1"/>
          <p:nvPr/>
        </p:nvSpPr>
        <p:spPr>
          <a:xfrm>
            <a:off x="1065726" y="6435169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tableaux CANSIM 17-10-0135-01 et 17-10-0139-01.</a:t>
            </a:r>
          </a:p>
        </p:txBody>
      </p:sp>
    </p:spTree>
    <p:extLst>
      <p:ext uri="{BB962C8B-B14F-4D97-AF65-F5344CB8AC3E}">
        <p14:creationId xmlns:p14="http://schemas.microsoft.com/office/powerpoint/2010/main" val="6574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B0E3-AA89-41AD-9C2C-D1B68F9A5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400" b="1"/>
              <a:t>De sérieux défis nous attendent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A9B92-9D17-448C-8F7A-A50849204D9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2057256"/>
            <a:ext cx="4656137" cy="3962400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 vieillissement entraîne plus de demande pour les services publics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L'emploi dans le secteur privé est en baisse dans la région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Nous avons besoin de plus de gens pour faire répondre aux besoins du secteur public </a:t>
            </a:r>
            <a:r>
              <a:rPr lang="en-CA" u="sng"/>
              <a:t>et</a:t>
            </a:r>
            <a:r>
              <a:rPr lang="en-CA"/>
              <a:t> faire croître le le secteur privé</a:t>
            </a:r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087F5361-B6BE-4951-97A6-B58B525E4D90}"/>
              </a:ext>
            </a:extLst>
          </p:cNvPr>
          <p:cNvGraphicFramePr>
            <a:graphicFrameLocks noGrp="1"/>
          </p:cNvGraphicFramePr>
          <p:nvPr>
            <p:ph type="pic" idx="2"/>
          </p:nvPr>
        </p:nvGraphicFramePr>
        <p:xfrm>
          <a:off x="954088" y="999744"/>
          <a:ext cx="5610225" cy="501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9BA89B-304D-4AE7-A434-8ABD1133A69F}"/>
              </a:ext>
            </a:extLst>
          </p:cNvPr>
          <p:cNvSpPr txBox="1"/>
          <p:nvPr/>
        </p:nvSpPr>
        <p:spPr>
          <a:xfrm>
            <a:off x="1402773" y="6307282"/>
            <a:ext cx="8198427" cy="31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 CANSIM 14-10-0092-01.</a:t>
            </a:r>
          </a:p>
        </p:txBody>
      </p:sp>
    </p:spTree>
    <p:extLst>
      <p:ext uri="{BB962C8B-B14F-4D97-AF65-F5344CB8AC3E}">
        <p14:creationId xmlns:p14="http://schemas.microsoft.com/office/powerpoint/2010/main" val="301377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D9F9B-86AC-43CD-B5DD-9D8DDE9C2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/>
              <a:t>La croissance du secteur privé est essentielle à celle du secteur public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5A833-3DC6-4631-9DFA-8D5CBD26063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2192338"/>
            <a:ext cx="4656137" cy="4364326"/>
          </a:xfrm>
        </p:spPr>
        <p:txBody>
          <a:bodyPr>
            <a:normAutofit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Les dépenses de santé augmentent exponentiellement au fur et à mesure que nos aînés vieillissent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Au cours des 15 prochaines années, le nombre de personnes âgées de 75 et plus devrait doubler, à environ 140,000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Cela va se excercer d’énormes pressions sur les dépenses en soins de santé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DC7396B-39C9-4803-9A36-93656D5EFB11}"/>
              </a:ext>
            </a:extLst>
          </p:cNvPr>
          <p:cNvGraphicFramePr>
            <a:graphicFrameLocks noGrp="1"/>
          </p:cNvGraphicFramePr>
          <p:nvPr>
            <p:ph type="pic" idx="2"/>
          </p:nvPr>
        </p:nvGraphicFramePr>
        <p:xfrm>
          <a:off x="954088" y="1059873"/>
          <a:ext cx="5610225" cy="474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2195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</TotalTime>
  <Words>1478</Words>
  <Application>Microsoft Office PowerPoint</Application>
  <PresentationFormat>Widescreen</PresentationFormat>
  <Paragraphs>145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Times New Roman</vt:lpstr>
      <vt:lpstr>Inter</vt:lpstr>
      <vt:lpstr>Arial</vt:lpstr>
      <vt:lpstr>Century Gothic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Carrillo</dc:creator>
  <cp:lastModifiedBy>Nicole Nader</cp:lastModifiedBy>
  <cp:revision>49</cp:revision>
  <dcterms:created xsi:type="dcterms:W3CDTF">2021-01-19T19:30:51Z</dcterms:created>
  <dcterms:modified xsi:type="dcterms:W3CDTF">2021-03-21T14:49:17Z</dcterms:modified>
</cp:coreProperties>
</file>