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306" r:id="rId2"/>
    <p:sldId id="290" r:id="rId3"/>
    <p:sldId id="301" r:id="rId4"/>
    <p:sldId id="302" r:id="rId5"/>
    <p:sldId id="303" r:id="rId6"/>
    <p:sldId id="304" r:id="rId7"/>
    <p:sldId id="305" r:id="rId8"/>
    <p:sldId id="279" r:id="rId9"/>
    <p:sldId id="281" r:id="rId10"/>
    <p:sldId id="293" r:id="rId11"/>
    <p:sldId id="291" r:id="rId12"/>
    <p:sldId id="273" r:id="rId13"/>
    <p:sldId id="274" r:id="rId14"/>
    <p:sldId id="292" r:id="rId15"/>
    <p:sldId id="266" r:id="rId16"/>
    <p:sldId id="297" r:id="rId17"/>
    <p:sldId id="298" r:id="rId18"/>
    <p:sldId id="276" r:id="rId19"/>
    <p:sldId id="278" r:id="rId20"/>
    <p:sldId id="296" r:id="rId21"/>
    <p:sldId id="295" r:id="rId22"/>
    <p:sldId id="299" r:id="rId23"/>
    <p:sldId id="294" r:id="rId24"/>
    <p:sldId id="265" r:id="rId25"/>
    <p:sldId id="275" r:id="rId26"/>
    <p:sldId id="277" r:id="rId27"/>
    <p:sldId id="300" r:id="rId28"/>
    <p:sldId id="263" r:id="rId29"/>
  </p:sldIdLst>
  <p:sldSz cx="12192000" cy="6858000"/>
  <p:notesSz cx="6858000" cy="9144000"/>
  <p:embeddedFontLst>
    <p:embeddedFont>
      <p:font typeface="Inter" panose="020B0604020202020204" charset="0"/>
      <p:regular r:id="rId31"/>
      <p:bold r:id="rId32"/>
    </p:embeddedFon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3"/>
    <p:restoredTop sz="94275" autoAdjust="0"/>
  </p:normalViewPr>
  <p:slideViewPr>
    <p:cSldViewPr snapToGrid="0">
      <p:cViewPr varScale="1">
        <p:scale>
          <a:sx n="77" d="100"/>
          <a:sy n="77" d="100"/>
        </p:scale>
        <p:origin x="82" y="21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dirty="0" smtClean="0">
                <a:solidFill>
                  <a:schemeClr val="tx1">
                    <a:lumMod val="65000"/>
                    <a:lumOff val="35000"/>
                  </a:schemeClr>
                </a:solidFill>
                <a:latin typeface="Arial" panose="020B0604020202020204" pitchFamily="34" charset="0"/>
                <a:cs typeface="Arial" panose="020B0604020202020204" pitchFamily="34" charset="0"/>
              </a:rPr>
              <a:t>Nouveau</a:t>
            </a:r>
            <a:r>
              <a:rPr lang="en-CA" sz="1800" b="1" baseline="0" dirty="0" smtClean="0">
                <a:solidFill>
                  <a:schemeClr val="tx1">
                    <a:lumMod val="65000"/>
                    <a:lumOff val="35000"/>
                  </a:schemeClr>
                </a:solidFill>
                <a:latin typeface="Arial" panose="020B0604020202020204" pitchFamily="34" charset="0"/>
                <a:cs typeface="Arial" panose="020B0604020202020204" pitchFamily="34" charset="0"/>
              </a:rPr>
              <a:t>-Brunswick</a:t>
            </a:r>
            <a:endParaRPr lang="en-CA" sz="1800" b="1" baseline="0" dirty="0">
              <a:solidFill>
                <a:schemeClr val="tx1">
                  <a:lumMod val="65000"/>
                  <a:lumOff val="35000"/>
                </a:schemeClr>
              </a:solidFill>
              <a:latin typeface="Arial" panose="020B0604020202020204" pitchFamily="34" charset="0"/>
              <a:cs typeface="Arial" panose="020B0604020202020204" pitchFamily="34" charset="0"/>
            </a:endParaRPr>
          </a:p>
          <a:p>
            <a:pPr>
              <a:defRPr/>
            </a:pPr>
            <a:r>
              <a:rPr lang="en-CA" sz="1800" b="1" baseline="0" dirty="0">
                <a:solidFill>
                  <a:schemeClr val="tx1">
                    <a:lumMod val="65000"/>
                    <a:lumOff val="35000"/>
                  </a:schemeClr>
                </a:solidFill>
                <a:latin typeface="Arial" panose="020B0604020202020204" pitchFamily="34" charset="0"/>
                <a:cs typeface="Arial" panose="020B0604020202020204" pitchFamily="34" charset="0"/>
              </a:rPr>
              <a:t>2020</a:t>
            </a:r>
            <a:endParaRPr lang="en-CA" sz="1800" b="1" dirty="0">
              <a:solidFill>
                <a:schemeClr val="tx1">
                  <a:lumMod val="65000"/>
                  <a:lumOff val="35000"/>
                </a:schemeClr>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rgbClr val="C00000"/>
            </a:solidFill>
            <a:ln>
              <a:noFill/>
            </a:ln>
            <a:effectLst/>
          </c:spPr>
          <c:invertIfNegative val="0"/>
          <c:dLbls>
            <c:dLbl>
              <c:idx val="0"/>
              <c:layout/>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4E-4F84-8762-66E7E51819FA}"/>
                </c:ext>
              </c:extLst>
            </c:dLbl>
            <c:dLbl>
              <c:idx val="5"/>
              <c:layout/>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D4E-4F84-8762-66E7E51819FA}"/>
                </c:ext>
              </c:extLst>
            </c:dLbl>
            <c:dLbl>
              <c:idx val="10"/>
              <c:layout/>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layout/>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D4E-4F84-8762-66E7E51819FA}"/>
                </c:ext>
              </c:extLst>
            </c:dLbl>
            <c:dLbl>
              <c:idx val="5"/>
              <c:layout/>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D4E-4F84-8762-66E7E51819FA}"/>
                </c:ext>
              </c:extLst>
            </c:dLbl>
            <c:dLbl>
              <c:idx val="10"/>
              <c:layout/>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800" b="1">
                <a:solidFill>
                  <a:schemeClr val="tx1">
                    <a:lumMod val="65000"/>
                    <a:lumOff val="35000"/>
                  </a:schemeClr>
                </a:solidFill>
                <a:latin typeface="Arial" panose="020B0604020202020204" pitchFamily="34" charset="0"/>
                <a:cs typeface="Arial" panose="020B0604020202020204" pitchFamily="34" charset="0"/>
              </a:rPr>
              <a:t>2020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1" dirty="0" err="1"/>
              <a:t>Croissance</a:t>
            </a:r>
            <a:r>
              <a:rPr lang="en-CA" b="1" dirty="0"/>
              <a:t> </a:t>
            </a:r>
            <a:r>
              <a:rPr lang="en-CA" b="1" dirty="0" err="1"/>
              <a:t>démographique</a:t>
            </a:r>
            <a:r>
              <a:rPr lang="en-CA" b="1" dirty="0"/>
              <a:t> par </a:t>
            </a:r>
            <a:r>
              <a:rPr lang="en-CA" b="1" dirty="0" err="1"/>
              <a:t>groupe</a:t>
            </a:r>
            <a:r>
              <a:rPr lang="en-CA" b="1" dirty="0"/>
              <a:t> </a:t>
            </a:r>
            <a:r>
              <a:rPr lang="en-CA" b="1" dirty="0" err="1"/>
              <a:t>d'âge</a:t>
            </a:r>
            <a:endParaRPr lang="en-CA" b="1" dirty="0"/>
          </a:p>
          <a:p>
            <a:pPr>
              <a:defRPr/>
            </a:pPr>
            <a:r>
              <a:rPr lang="en-CA" b="1" dirty="0"/>
              <a:t>2009-2019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PowerPoint]Sheet2'!$M$8</c:f>
              <c:strCache>
                <c:ptCount val="1"/>
                <c:pt idx="0">
                  <c:v>Nouveau-Brunwick</c:v>
                </c:pt>
              </c:strCache>
            </c:strRef>
          </c:tx>
          <c:spPr>
            <a:solidFill>
              <a:schemeClr val="tx2">
                <a:lumMod val="50000"/>
              </a:schemeClr>
            </a:solidFill>
            <a:ln>
              <a:solidFill>
                <a:schemeClr val="tx2">
                  <a:lumMod val="75000"/>
                </a:schemeClr>
              </a:solidFill>
            </a:ln>
            <a:effectLst/>
          </c:spPr>
          <c:invertIfNegative val="0"/>
          <c:cat>
            <c:strRef>
              <c:f>'[Chart in Microsoft PowerPoint]Sheet2'!$L$9:$L$17</c:f>
              <c:strCache>
                <c:ptCount val="9"/>
                <c:pt idx="0">
                  <c:v>0-14</c:v>
                </c:pt>
                <c:pt idx="1">
                  <c:v>15-24</c:v>
                </c:pt>
                <c:pt idx="2">
                  <c:v>25-34</c:v>
                </c:pt>
                <c:pt idx="3">
                  <c:v>35-44</c:v>
                </c:pt>
                <c:pt idx="4">
                  <c:v>45-54</c:v>
                </c:pt>
                <c:pt idx="5">
                  <c:v>55-64</c:v>
                </c:pt>
                <c:pt idx="6">
                  <c:v>65-74</c:v>
                </c:pt>
                <c:pt idx="7">
                  <c:v>75+</c:v>
                </c:pt>
                <c:pt idx="8">
                  <c:v>Total</c:v>
                </c:pt>
              </c:strCache>
            </c:strRef>
          </c:cat>
          <c:val>
            <c:numRef>
              <c:f>'[Chart in Microsoft PowerPoint]Sheet2'!$M$9:$M$17</c:f>
              <c:numCache>
                <c:formatCode>0.0%</c:formatCode>
                <c:ptCount val="9"/>
                <c:pt idx="0">
                  <c:v>-2.5125146076430682E-2</c:v>
                </c:pt>
                <c:pt idx="1">
                  <c:v>-0.10934990278130019</c:v>
                </c:pt>
                <c:pt idx="2">
                  <c:v>-3.8035681039108926E-2</c:v>
                </c:pt>
                <c:pt idx="3">
                  <c:v>-9.4787499164510347E-2</c:v>
                </c:pt>
                <c:pt idx="4">
                  <c:v>-0.12561833593756322</c:v>
                </c:pt>
                <c:pt idx="5">
                  <c:v>0.18514436643136056</c:v>
                </c:pt>
                <c:pt idx="6">
                  <c:v>0.57787997828239268</c:v>
                </c:pt>
                <c:pt idx="7">
                  <c:v>0.25140903283985883</c:v>
                </c:pt>
                <c:pt idx="8">
                  <c:v>3.5884771906618429E-2</c:v>
                </c:pt>
              </c:numCache>
            </c:numRef>
          </c:val>
          <c:extLst>
            <c:ext xmlns:c16="http://schemas.microsoft.com/office/drawing/2014/chart" uri="{C3380CC4-5D6E-409C-BE32-E72D297353CC}">
              <c16:uniqueId val="{00000000-4600-43B4-86DB-1EF7D6326415}"/>
            </c:ext>
          </c:extLst>
        </c:ser>
        <c:ser>
          <c:idx val="1"/>
          <c:order val="1"/>
          <c:tx>
            <c:strRef>
              <c:f>'[Chart in Microsoft PowerPoint]Sheet2'!$N$8</c:f>
              <c:strCache>
                <c:ptCount val="1"/>
                <c:pt idx="0">
                  <c:v>Comté de Carleton</c:v>
                </c:pt>
              </c:strCache>
            </c:strRef>
          </c:tx>
          <c:spPr>
            <a:solidFill>
              <a:srgbClr val="C00000"/>
            </a:solidFill>
            <a:ln>
              <a:noFill/>
            </a:ln>
            <a:effectLst/>
          </c:spPr>
          <c:invertIfNegative val="0"/>
          <c:cat>
            <c:strRef>
              <c:f>'[Chart in Microsoft PowerPoint]Sheet2'!$L$9:$L$17</c:f>
              <c:strCache>
                <c:ptCount val="9"/>
                <c:pt idx="0">
                  <c:v>0-14</c:v>
                </c:pt>
                <c:pt idx="1">
                  <c:v>15-24</c:v>
                </c:pt>
                <c:pt idx="2">
                  <c:v>25-34</c:v>
                </c:pt>
                <c:pt idx="3">
                  <c:v>35-44</c:v>
                </c:pt>
                <c:pt idx="4">
                  <c:v>45-54</c:v>
                </c:pt>
                <c:pt idx="5">
                  <c:v>55-64</c:v>
                </c:pt>
                <c:pt idx="6">
                  <c:v>65-74</c:v>
                </c:pt>
                <c:pt idx="7">
                  <c:v>75+</c:v>
                </c:pt>
                <c:pt idx="8">
                  <c:v>Total</c:v>
                </c:pt>
              </c:strCache>
            </c:strRef>
          </c:cat>
          <c:val>
            <c:numRef>
              <c:f>'[Chart in Microsoft PowerPoint]Sheet2'!$N$9:$N$17</c:f>
              <c:numCache>
                <c:formatCode>0.0%</c:formatCode>
                <c:ptCount val="9"/>
                <c:pt idx="0">
                  <c:v>-0.10926665265812141</c:v>
                </c:pt>
                <c:pt idx="1">
                  <c:v>-0.10796915167095111</c:v>
                </c:pt>
                <c:pt idx="2">
                  <c:v>-0.12229052086703329</c:v>
                </c:pt>
                <c:pt idx="3">
                  <c:v>-0.21426745077985165</c:v>
                </c:pt>
                <c:pt idx="4">
                  <c:v>-0.1191733639494833</c:v>
                </c:pt>
                <c:pt idx="5">
                  <c:v>0.16142895514370137</c:v>
                </c:pt>
                <c:pt idx="6">
                  <c:v>0.66305418719211828</c:v>
                </c:pt>
                <c:pt idx="7">
                  <c:v>5.7273188038519995E-2</c:v>
                </c:pt>
                <c:pt idx="8">
                  <c:v>-2.0956003364663744E-2</c:v>
                </c:pt>
              </c:numCache>
            </c:numRef>
          </c:val>
          <c:extLst>
            <c:ext xmlns:c16="http://schemas.microsoft.com/office/drawing/2014/chart" uri="{C3380CC4-5D6E-409C-BE32-E72D297353CC}">
              <c16:uniqueId val="{00000001-4600-43B4-86DB-1EF7D6326415}"/>
            </c:ext>
          </c:extLst>
        </c:ser>
        <c:dLbls>
          <c:showLegendKey val="0"/>
          <c:showVal val="0"/>
          <c:showCatName val="0"/>
          <c:showSerName val="0"/>
          <c:showPercent val="0"/>
          <c:showBubbleSize val="0"/>
        </c:dLbls>
        <c:gapWidth val="219"/>
        <c:overlap val="-27"/>
        <c:axId val="1207490752"/>
        <c:axId val="1207489088"/>
      </c:barChart>
      <c:catAx>
        <c:axId val="12074907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489088"/>
        <c:crosses val="autoZero"/>
        <c:auto val="1"/>
        <c:lblAlgn val="ctr"/>
        <c:lblOffset val="100"/>
        <c:noMultiLvlLbl val="0"/>
      </c:catAx>
      <c:valAx>
        <c:axId val="1207489088"/>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490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r>
              <a:rPr lang="fr-FR" sz="1800" b="1" baseline="0" dirty="0" smtClean="0">
                <a:solidFill>
                  <a:schemeClr val="tx1">
                    <a:lumMod val="65000"/>
                    <a:lumOff val="35000"/>
                  </a:schemeClr>
                </a:solidFill>
              </a:rPr>
              <a:t>Changement cumulatif du PIB et de la population active, 2009-2019</a:t>
            </a:r>
            <a:endParaRPr lang="en-CA" sz="1800" b="1" dirty="0">
              <a:solidFill>
                <a:schemeClr val="tx1">
                  <a:lumMod val="65000"/>
                  <a:lumOff val="35000"/>
                </a:schemeClr>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endParaRPr lang="en-US"/>
        </a:p>
      </c:txPr>
    </c:title>
    <c:autoTitleDeleted val="0"/>
    <c:plotArea>
      <c:layout>
        <c:manualLayout>
          <c:layoutTarget val="inner"/>
          <c:xMode val="edge"/>
          <c:yMode val="edge"/>
          <c:x val="6.5100707520255624E-2"/>
          <c:y val="0.22779174765662624"/>
          <c:w val="0.92161426832515503"/>
          <c:h val="0.56826183499774063"/>
        </c:manualLayout>
      </c:layout>
      <c:barChart>
        <c:barDir val="col"/>
        <c:grouping val="clustered"/>
        <c:varyColors val="0"/>
        <c:ser>
          <c:idx val="0"/>
          <c:order val="0"/>
          <c:tx>
            <c:strRef>
              <c:f>Sheet2!$I$60</c:f>
              <c:strCache>
                <c:ptCount val="1"/>
                <c:pt idx="0">
                  <c:v>Canada</c:v>
                </c:pt>
              </c:strCache>
            </c:strRef>
          </c:tx>
          <c:spPr>
            <a:solidFill>
              <a:srgbClr val="C00000"/>
            </a:solidFill>
            <a:ln>
              <a:noFill/>
            </a:ln>
            <a:effectLst/>
          </c:spPr>
          <c:invertIfNegative val="0"/>
          <c:cat>
            <c:strRef>
              <c:f>Sheet2!$H$61:$H$62</c:f>
              <c:strCache>
                <c:ptCount val="2"/>
                <c:pt idx="0">
                  <c:v>PIB réel</c:v>
                </c:pt>
                <c:pt idx="1">
                  <c:v>Main-d'oeuvre</c:v>
                </c:pt>
              </c:strCache>
            </c:strRef>
          </c:cat>
          <c:val>
            <c:numRef>
              <c:f>Sheet2!$I$61:$I$62</c:f>
              <c:numCache>
                <c:formatCode>0.0%</c:formatCode>
                <c:ptCount val="2"/>
                <c:pt idx="0">
                  <c:v>0.24497168128596103</c:v>
                </c:pt>
                <c:pt idx="1">
                  <c:v>0.10680313856134638</c:v>
                </c:pt>
              </c:numCache>
            </c:numRef>
          </c:val>
          <c:extLst>
            <c:ext xmlns:c16="http://schemas.microsoft.com/office/drawing/2014/chart" uri="{C3380CC4-5D6E-409C-BE32-E72D297353CC}">
              <c16:uniqueId val="{00000000-56BC-4383-80FC-9965D2EB3FA5}"/>
            </c:ext>
          </c:extLst>
        </c:ser>
        <c:ser>
          <c:idx val="1"/>
          <c:order val="1"/>
          <c:tx>
            <c:strRef>
              <c:f>Sheet2!$J$60</c:f>
              <c:strCache>
                <c:ptCount val="1"/>
                <c:pt idx="0">
                  <c:v>Nouveau-Brunswick</c:v>
                </c:pt>
              </c:strCache>
            </c:strRef>
          </c:tx>
          <c:spPr>
            <a:solidFill>
              <a:srgbClr val="0070C0"/>
            </a:solidFill>
            <a:ln>
              <a:noFill/>
            </a:ln>
            <a:effectLst/>
          </c:spPr>
          <c:invertIfNegative val="0"/>
          <c:cat>
            <c:strRef>
              <c:f>Sheet2!$H$61:$H$62</c:f>
              <c:strCache>
                <c:ptCount val="2"/>
                <c:pt idx="0">
                  <c:v>PIB réel</c:v>
                </c:pt>
                <c:pt idx="1">
                  <c:v>Main-d'oeuvre</c:v>
                </c:pt>
              </c:strCache>
            </c:strRef>
          </c:cat>
          <c:val>
            <c:numRef>
              <c:f>Sheet2!$J$61:$J$62</c:f>
              <c:numCache>
                <c:formatCode>0.0%</c:formatCode>
                <c:ptCount val="2"/>
                <c:pt idx="0">
                  <c:v>6.8194112967382647E-2</c:v>
                </c:pt>
                <c:pt idx="1">
                  <c:v>-1.6493275818320274E-2</c:v>
                </c:pt>
              </c:numCache>
            </c:numRef>
          </c:val>
          <c:extLst>
            <c:ext xmlns:c16="http://schemas.microsoft.com/office/drawing/2014/chart" uri="{C3380CC4-5D6E-409C-BE32-E72D297353CC}">
              <c16:uniqueId val="{00000001-56BC-4383-80FC-9965D2EB3FA5}"/>
            </c:ext>
          </c:extLst>
        </c:ser>
        <c:ser>
          <c:idx val="2"/>
          <c:order val="2"/>
          <c:tx>
            <c:strRef>
              <c:f>Sheet2!$K$60</c:f>
              <c:strCache>
                <c:ptCount val="1"/>
                <c:pt idx="0">
                  <c:v>Edmunston-Woodstock ER</c:v>
                </c:pt>
              </c:strCache>
            </c:strRef>
          </c:tx>
          <c:spPr>
            <a:solidFill>
              <a:schemeClr val="tx2">
                <a:lumMod val="75000"/>
              </a:schemeClr>
            </a:solidFill>
            <a:ln>
              <a:noFill/>
            </a:ln>
            <a:effectLst/>
          </c:spPr>
          <c:invertIfNegative val="0"/>
          <c:cat>
            <c:strRef>
              <c:f>Sheet2!$H$61:$H$62</c:f>
              <c:strCache>
                <c:ptCount val="2"/>
                <c:pt idx="0">
                  <c:v>PIB réel</c:v>
                </c:pt>
                <c:pt idx="1">
                  <c:v>Main-d'oeuvre</c:v>
                </c:pt>
              </c:strCache>
            </c:strRef>
          </c:cat>
          <c:val>
            <c:numRef>
              <c:f>Sheet2!$K$61:$K$62</c:f>
              <c:numCache>
                <c:formatCode>0.0%</c:formatCode>
                <c:ptCount val="2"/>
                <c:pt idx="1">
                  <c:v>-0.10328638497652576</c:v>
                </c:pt>
              </c:numCache>
            </c:numRef>
          </c:val>
          <c:extLst>
            <c:ext xmlns:c16="http://schemas.microsoft.com/office/drawing/2014/chart" uri="{C3380CC4-5D6E-409C-BE32-E72D297353CC}">
              <c16:uniqueId val="{00000002-56BC-4383-80FC-9965D2EB3FA5}"/>
            </c:ext>
          </c:extLst>
        </c:ser>
        <c:dLbls>
          <c:showLegendKey val="0"/>
          <c:showVal val="0"/>
          <c:showCatName val="0"/>
          <c:showSerName val="0"/>
          <c:showPercent val="0"/>
          <c:showBubbleSize val="0"/>
        </c:dLbls>
        <c:gapWidth val="219"/>
        <c:overlap val="-27"/>
        <c:axId val="1212966208"/>
        <c:axId val="1212959136"/>
      </c:barChart>
      <c:catAx>
        <c:axId val="1212966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12959136"/>
        <c:crosses val="autoZero"/>
        <c:auto val="1"/>
        <c:lblAlgn val="ctr"/>
        <c:lblOffset val="100"/>
        <c:noMultiLvlLbl val="0"/>
      </c:catAx>
      <c:valAx>
        <c:axId val="121295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12966208"/>
        <c:crosses val="autoZero"/>
        <c:crossBetween val="between"/>
        <c:majorUnit val="0.1"/>
      </c:valAx>
      <c:spPr>
        <a:noFill/>
        <a:ln>
          <a:noFill/>
        </a:ln>
        <a:effectLst/>
      </c:spPr>
    </c:plotArea>
    <c:legend>
      <c:legendPos val="b"/>
      <c:layout>
        <c:manualLayout>
          <c:xMode val="edge"/>
          <c:yMode val="edge"/>
          <c:x val="7.2128266575373717E-2"/>
          <c:y val="0.86405734395195899"/>
          <c:w val="0.79777245235649896"/>
          <c:h val="0.1198755537562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r>
              <a:rPr lang="fr-FR" sz="1600" b="1" dirty="0" smtClean="0">
                <a:solidFill>
                  <a:schemeClr val="tx1">
                    <a:lumMod val="65000"/>
                    <a:lumOff val="35000"/>
                  </a:schemeClr>
                </a:solidFill>
              </a:rPr>
              <a:t>Population âgée de 15 et 65 ans</a:t>
            </a:r>
          </a:p>
          <a:p>
            <a:pPr>
              <a:defRPr>
                <a:solidFill>
                  <a:srgbClr val="C00000"/>
                </a:solidFill>
              </a:defRPr>
            </a:pPr>
            <a:r>
              <a:rPr lang="fr-FR" sz="1600" b="1" dirty="0" smtClean="0">
                <a:solidFill>
                  <a:schemeClr val="tx1">
                    <a:lumMod val="65000"/>
                    <a:lumOff val="35000"/>
                  </a:schemeClr>
                </a:solidFill>
              </a:rPr>
              <a:t> Comté de Carleton</a:t>
            </a:r>
            <a:endParaRPr lang="en-CA" sz="1600" b="1" dirty="0">
              <a:solidFill>
                <a:schemeClr val="tx1">
                  <a:lumMod val="65000"/>
                  <a:lumOff val="35000"/>
                </a:schemeClr>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endParaRPr lang="en-US"/>
        </a:p>
      </c:txPr>
    </c:title>
    <c:autoTitleDeleted val="0"/>
    <c:plotArea>
      <c:layout>
        <c:manualLayout>
          <c:layoutTarget val="inner"/>
          <c:xMode val="edge"/>
          <c:yMode val="edge"/>
          <c:x val="7.170372085842211E-2"/>
          <c:y val="0.17147593117405999"/>
          <c:w val="0.90133549482785236"/>
          <c:h val="0.64312605510351528"/>
        </c:manualLayout>
      </c:layout>
      <c:lineChart>
        <c:grouping val="standard"/>
        <c:varyColors val="0"/>
        <c:ser>
          <c:idx val="0"/>
          <c:order val="0"/>
          <c:tx>
            <c:strRef>
              <c:f>'[Pop growth NMBC.xlsx]Sheet4'!$P$5</c:f>
              <c:strCache>
                <c:ptCount val="1"/>
                <c:pt idx="0">
                  <c:v>15 years old</c:v>
                </c:pt>
              </c:strCache>
            </c:strRef>
          </c:tx>
          <c:spPr>
            <a:ln w="28575" cap="rnd">
              <a:solidFill>
                <a:schemeClr val="tx2">
                  <a:lumMod val="75000"/>
                </a:schemeClr>
              </a:solidFill>
              <a:round/>
            </a:ln>
            <a:effectLst/>
          </c:spPr>
          <c:marker>
            <c:symbol val="none"/>
          </c:marker>
          <c:cat>
            <c:numRef>
              <c:f>'[Pop growth NMBC.xlsx]Sheet4'!$O$6:$O$25</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'[Pop growth NMBC.xlsx]Sheet4'!$P$6:$P$25</c:f>
              <c:numCache>
                <c:formatCode>General</c:formatCode>
                <c:ptCount val="20"/>
                <c:pt idx="0">
                  <c:v>415</c:v>
                </c:pt>
                <c:pt idx="1">
                  <c:v>408</c:v>
                </c:pt>
                <c:pt idx="2">
                  <c:v>410</c:v>
                </c:pt>
                <c:pt idx="3">
                  <c:v>411</c:v>
                </c:pt>
                <c:pt idx="4">
                  <c:v>403</c:v>
                </c:pt>
                <c:pt idx="5">
                  <c:v>406</c:v>
                </c:pt>
                <c:pt idx="6">
                  <c:v>376</c:v>
                </c:pt>
                <c:pt idx="7">
                  <c:v>389</c:v>
                </c:pt>
                <c:pt idx="8">
                  <c:v>383</c:v>
                </c:pt>
                <c:pt idx="9">
                  <c:v>391</c:v>
                </c:pt>
                <c:pt idx="10">
                  <c:v>374</c:v>
                </c:pt>
                <c:pt idx="11">
                  <c:v>359</c:v>
                </c:pt>
                <c:pt idx="12">
                  <c:v>354</c:v>
                </c:pt>
                <c:pt idx="13">
                  <c:v>344</c:v>
                </c:pt>
                <c:pt idx="14">
                  <c:v>347</c:v>
                </c:pt>
                <c:pt idx="15">
                  <c:v>303</c:v>
                </c:pt>
                <c:pt idx="16">
                  <c:v>298</c:v>
                </c:pt>
                <c:pt idx="17">
                  <c:v>309</c:v>
                </c:pt>
                <c:pt idx="18">
                  <c:v>306</c:v>
                </c:pt>
                <c:pt idx="19">
                  <c:v>304</c:v>
                </c:pt>
              </c:numCache>
            </c:numRef>
          </c:val>
          <c:smooth val="1"/>
          <c:extLst>
            <c:ext xmlns:c16="http://schemas.microsoft.com/office/drawing/2014/chart" uri="{C3380CC4-5D6E-409C-BE32-E72D297353CC}">
              <c16:uniqueId val="{00000000-23F5-44E2-AF23-B3308E79B57B}"/>
            </c:ext>
          </c:extLst>
        </c:ser>
        <c:ser>
          <c:idx val="1"/>
          <c:order val="1"/>
          <c:tx>
            <c:strRef>
              <c:f>'[Pop growth NMBC.xlsx]Sheet4'!$Q$5</c:f>
              <c:strCache>
                <c:ptCount val="1"/>
                <c:pt idx="0">
                  <c:v>65 years old</c:v>
                </c:pt>
              </c:strCache>
            </c:strRef>
          </c:tx>
          <c:spPr>
            <a:ln w="28575" cap="rnd">
              <a:solidFill>
                <a:srgbClr val="C00000"/>
              </a:solidFill>
              <a:round/>
            </a:ln>
            <a:effectLst/>
          </c:spPr>
          <c:marker>
            <c:symbol val="none"/>
          </c:marker>
          <c:cat>
            <c:numRef>
              <c:f>'[Pop growth NMBC.xlsx]Sheet4'!$O$6:$O$25</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'[Pop growth NMBC.xlsx]Sheet4'!$Q$6:$Q$25</c:f>
              <c:numCache>
                <c:formatCode>General</c:formatCode>
                <c:ptCount val="20"/>
                <c:pt idx="0">
                  <c:v>220</c:v>
                </c:pt>
                <c:pt idx="1">
                  <c:v>183</c:v>
                </c:pt>
                <c:pt idx="2">
                  <c:v>205</c:v>
                </c:pt>
                <c:pt idx="3">
                  <c:v>210</c:v>
                </c:pt>
                <c:pt idx="4">
                  <c:v>218</c:v>
                </c:pt>
                <c:pt idx="5">
                  <c:v>244</c:v>
                </c:pt>
                <c:pt idx="6">
                  <c:v>219</c:v>
                </c:pt>
                <c:pt idx="7">
                  <c:v>252</c:v>
                </c:pt>
                <c:pt idx="8">
                  <c:v>223</c:v>
                </c:pt>
                <c:pt idx="9">
                  <c:v>224</c:v>
                </c:pt>
                <c:pt idx="10">
                  <c:v>309</c:v>
                </c:pt>
                <c:pt idx="11">
                  <c:v>387</c:v>
                </c:pt>
                <c:pt idx="12">
                  <c:v>354</c:v>
                </c:pt>
                <c:pt idx="13">
                  <c:v>371</c:v>
                </c:pt>
                <c:pt idx="14">
                  <c:v>365</c:v>
                </c:pt>
                <c:pt idx="15">
                  <c:v>363</c:v>
                </c:pt>
                <c:pt idx="16">
                  <c:v>416</c:v>
                </c:pt>
                <c:pt idx="17">
                  <c:v>380</c:v>
                </c:pt>
                <c:pt idx="18">
                  <c:v>409</c:v>
                </c:pt>
                <c:pt idx="19">
                  <c:v>416</c:v>
                </c:pt>
              </c:numCache>
            </c:numRef>
          </c:val>
          <c:smooth val="1"/>
          <c:extLst>
            <c:ext xmlns:c16="http://schemas.microsoft.com/office/drawing/2014/chart" uri="{C3380CC4-5D6E-409C-BE32-E72D297353CC}">
              <c16:uniqueId val="{00000001-23F5-44E2-AF23-B3308E79B57B}"/>
            </c:ext>
          </c:extLst>
        </c:ser>
        <c:dLbls>
          <c:showLegendKey val="0"/>
          <c:showVal val="0"/>
          <c:showCatName val="0"/>
          <c:showSerName val="0"/>
          <c:showPercent val="0"/>
          <c:showBubbleSize val="0"/>
        </c:dLbls>
        <c:smooth val="0"/>
        <c:axId val="226758975"/>
        <c:axId val="226758143"/>
      </c:lineChart>
      <c:catAx>
        <c:axId val="22675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6758143"/>
        <c:crosses val="autoZero"/>
        <c:auto val="1"/>
        <c:lblAlgn val="ctr"/>
        <c:lblOffset val="100"/>
        <c:noMultiLvlLbl val="0"/>
      </c:catAx>
      <c:valAx>
        <c:axId val="226758143"/>
        <c:scaling>
          <c:orientation val="minMax"/>
          <c:min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75897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Population âgée de 5 à 18 ans</a:t>
            </a:r>
            <a:endParaRPr lang="en-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'[Pop growth NMBC.xlsx]Sheet7'!$D$54</c:f>
              <c:strCache>
                <c:ptCount val="1"/>
                <c:pt idx="0">
                  <c:v>Carleton County (left axis)</c:v>
                </c:pt>
              </c:strCache>
            </c:strRef>
          </c:tx>
          <c:spPr>
            <a:ln w="28575" cap="rnd">
              <a:solidFill>
                <a:srgbClr val="FF0000"/>
              </a:solidFill>
              <a:round/>
            </a:ln>
            <a:effectLst/>
          </c:spPr>
          <c:marker>
            <c:symbol val="none"/>
          </c:marker>
          <c:cat>
            <c:numRef>
              <c:f>'[Pop growth NMBC.xlsx]Sheet7'!$E$52:$O$52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'[Pop growth NMBC.xlsx]Sheet7'!$E$54:$O$54</c:f>
              <c:numCache>
                <c:formatCode>#,##0</c:formatCode>
                <c:ptCount val="11"/>
                <c:pt idx="0">
                  <c:v>3197</c:v>
                </c:pt>
                <c:pt idx="1">
                  <c:v>3103</c:v>
                </c:pt>
                <c:pt idx="2">
                  <c:v>3053</c:v>
                </c:pt>
                <c:pt idx="3">
                  <c:v>3023</c:v>
                </c:pt>
                <c:pt idx="4">
                  <c:v>2987</c:v>
                </c:pt>
                <c:pt idx="5">
                  <c:v>2956</c:v>
                </c:pt>
                <c:pt idx="6">
                  <c:v>2955</c:v>
                </c:pt>
                <c:pt idx="7">
                  <c:v>2966</c:v>
                </c:pt>
                <c:pt idx="8">
                  <c:v>2949</c:v>
                </c:pt>
                <c:pt idx="9">
                  <c:v>2958</c:v>
                </c:pt>
                <c:pt idx="10">
                  <c:v>2933</c:v>
                </c:pt>
              </c:numCache>
            </c:numRef>
          </c:val>
          <c:smooth val="1"/>
          <c:extLst>
            <c:ext xmlns:c16="http://schemas.microsoft.com/office/drawing/2014/chart" uri="{C3380CC4-5D6E-409C-BE32-E72D297353CC}">
              <c16:uniqueId val="{00000000-2322-4AAF-B440-7C9185C8558D}"/>
            </c:ext>
          </c:extLst>
        </c:ser>
        <c:dLbls>
          <c:showLegendKey val="0"/>
          <c:showVal val="0"/>
          <c:showCatName val="0"/>
          <c:showSerName val="0"/>
          <c:showPercent val="0"/>
          <c:showBubbleSize val="0"/>
        </c:dLbls>
        <c:marker val="1"/>
        <c:smooth val="0"/>
        <c:axId val="194852527"/>
        <c:axId val="194852943"/>
      </c:lineChart>
      <c:lineChart>
        <c:grouping val="standard"/>
        <c:varyColors val="0"/>
        <c:ser>
          <c:idx val="0"/>
          <c:order val="0"/>
          <c:tx>
            <c:strRef>
              <c:f>'[Pop growth NMBC.xlsx]Sheet7'!$D$53</c:f>
              <c:strCache>
                <c:ptCount val="1"/>
                <c:pt idx="0">
                  <c:v>Moncton CMA and Fredericton CA (right axis)</c:v>
                </c:pt>
              </c:strCache>
            </c:strRef>
          </c:tx>
          <c:spPr>
            <a:ln w="28575" cap="rnd">
              <a:solidFill>
                <a:schemeClr val="tx2">
                  <a:lumMod val="75000"/>
                </a:schemeClr>
              </a:solidFill>
              <a:round/>
            </a:ln>
            <a:effectLst/>
          </c:spPr>
          <c:marker>
            <c:symbol val="none"/>
          </c:marker>
          <c:cat>
            <c:numRef>
              <c:f>'[Pop growth NMBC.xlsx]Sheet7'!$E$52:$O$52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'[Pop growth NMBC.xlsx]Sheet7'!$E$53:$O$53</c:f>
              <c:numCache>
                <c:formatCode>#,##0</c:formatCode>
                <c:ptCount val="11"/>
                <c:pt idx="0">
                  <c:v>35861</c:v>
                </c:pt>
                <c:pt idx="1">
                  <c:v>35899</c:v>
                </c:pt>
                <c:pt idx="2">
                  <c:v>36072</c:v>
                </c:pt>
                <c:pt idx="3">
                  <c:v>36357</c:v>
                </c:pt>
                <c:pt idx="4">
                  <c:v>36507</c:v>
                </c:pt>
                <c:pt idx="5">
                  <c:v>36871</c:v>
                </c:pt>
                <c:pt idx="6">
                  <c:v>37788</c:v>
                </c:pt>
                <c:pt idx="7">
                  <c:v>38344</c:v>
                </c:pt>
                <c:pt idx="8">
                  <c:v>39218</c:v>
                </c:pt>
                <c:pt idx="9">
                  <c:v>40107</c:v>
                </c:pt>
                <c:pt idx="10">
                  <c:v>40797</c:v>
                </c:pt>
              </c:numCache>
            </c:numRef>
          </c:val>
          <c:smooth val="1"/>
          <c:extLst>
            <c:ext xmlns:c16="http://schemas.microsoft.com/office/drawing/2014/chart" uri="{C3380CC4-5D6E-409C-BE32-E72D297353CC}">
              <c16:uniqueId val="{00000001-2322-4AAF-B440-7C9185C8558D}"/>
            </c:ext>
          </c:extLst>
        </c:ser>
        <c:dLbls>
          <c:showLegendKey val="0"/>
          <c:showVal val="0"/>
          <c:showCatName val="0"/>
          <c:showSerName val="0"/>
          <c:showPercent val="0"/>
          <c:showBubbleSize val="0"/>
        </c:dLbls>
        <c:marker val="1"/>
        <c:smooth val="0"/>
        <c:axId val="445806703"/>
        <c:axId val="445813775"/>
      </c:lineChart>
      <c:catAx>
        <c:axId val="19485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4852943"/>
        <c:crosses val="autoZero"/>
        <c:auto val="1"/>
        <c:lblAlgn val="ctr"/>
        <c:lblOffset val="100"/>
        <c:noMultiLvlLbl val="0"/>
      </c:catAx>
      <c:valAx>
        <c:axId val="194852943"/>
        <c:scaling>
          <c:orientation val="minMax"/>
          <c:min val="29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4852527"/>
        <c:crosses val="autoZero"/>
        <c:crossBetween val="between"/>
      </c:valAx>
      <c:valAx>
        <c:axId val="445813775"/>
        <c:scaling>
          <c:orientation val="minMax"/>
          <c:min val="35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5806703"/>
        <c:crosses val="max"/>
        <c:crossBetween val="between"/>
      </c:valAx>
      <c:catAx>
        <c:axId val="445806703"/>
        <c:scaling>
          <c:orientation val="minMax"/>
        </c:scaling>
        <c:delete val="1"/>
        <c:axPos val="b"/>
        <c:numFmt formatCode="General" sourceLinked="1"/>
        <c:majorTickMark val="out"/>
        <c:minorTickMark val="none"/>
        <c:tickLblPos val="nextTo"/>
        <c:crossAx val="445813775"/>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Emploi, </a:t>
            </a:r>
            <a:r>
              <a:rPr lang="fr-FR" sz="1600" b="1" i="0" u="none" strike="noStrike" baseline="0" dirty="0" smtClean="0">
                <a:effectLst/>
              </a:rPr>
              <a:t>Région économique </a:t>
            </a:r>
          </a:p>
          <a:p>
            <a:pPr>
              <a:defRPr/>
            </a:pPr>
            <a:r>
              <a:rPr lang="fr-FR" sz="1600" b="1" dirty="0" smtClean="0"/>
              <a:t>Edmundston-Woodstock</a:t>
            </a:r>
          </a:p>
          <a:p>
            <a:pPr>
              <a:defRPr/>
            </a:pPr>
            <a:r>
              <a:rPr lang="fr-FR" sz="1600" b="1" dirty="0" smtClean="0"/>
              <a:t>(en milliers)</a:t>
            </a:r>
            <a:r>
              <a:rPr lang="en-CA" sz="1600" b="1" baseline="0" dirty="0" smtClean="0"/>
              <a:t> </a:t>
            </a:r>
            <a:endParaRPr lang="en-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8311876974631147E-2"/>
          <c:y val="0.13272019105082516"/>
          <c:w val="0.86337624605073771"/>
          <c:h val="0.69031339904018385"/>
        </c:manualLayout>
      </c:layout>
      <c:lineChart>
        <c:grouping val="standard"/>
        <c:varyColors val="0"/>
        <c:ser>
          <c:idx val="0"/>
          <c:order val="0"/>
          <c:tx>
            <c:strRef>
              <c:f>'[Pop growth NMBC.xlsx]Sheet6'!$B$33</c:f>
              <c:strCache>
                <c:ptCount val="1"/>
                <c:pt idx="0">
                  <c:v>Private sector (left axis)</c:v>
                </c:pt>
              </c:strCache>
            </c:strRef>
          </c:tx>
          <c:spPr>
            <a:ln w="28575" cap="rnd">
              <a:solidFill>
                <a:schemeClr val="tx2">
                  <a:lumMod val="75000"/>
                </a:schemeClr>
              </a:solidFill>
              <a:round/>
            </a:ln>
            <a:effectLst/>
          </c:spPr>
          <c:marker>
            <c:symbol val="none"/>
          </c:marker>
          <c:cat>
            <c:numRef>
              <c:f>'[Pop growth NMBC.xlsx]Sheet6'!$C$32:$V$32</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'[Pop growth NMBC.xlsx]Sheet6'!$C$33:$V$33</c:f>
              <c:numCache>
                <c:formatCode>General</c:formatCode>
                <c:ptCount val="20"/>
                <c:pt idx="0">
                  <c:v>29.299999999999997</c:v>
                </c:pt>
                <c:pt idx="1">
                  <c:v>31</c:v>
                </c:pt>
                <c:pt idx="2">
                  <c:v>30.6</c:v>
                </c:pt>
                <c:pt idx="3">
                  <c:v>30.5</c:v>
                </c:pt>
                <c:pt idx="4">
                  <c:v>29.600000000000005</c:v>
                </c:pt>
                <c:pt idx="5">
                  <c:v>30.4</c:v>
                </c:pt>
                <c:pt idx="6">
                  <c:v>29.299999999999997</c:v>
                </c:pt>
                <c:pt idx="7">
                  <c:v>28.000000000000004</c:v>
                </c:pt>
                <c:pt idx="8">
                  <c:v>27.700000000000003</c:v>
                </c:pt>
                <c:pt idx="9">
                  <c:v>27.200000000000003</c:v>
                </c:pt>
                <c:pt idx="10">
                  <c:v>26.299999999999997</c:v>
                </c:pt>
                <c:pt idx="11">
                  <c:v>26.6</c:v>
                </c:pt>
                <c:pt idx="12">
                  <c:v>26.900000000000002</c:v>
                </c:pt>
                <c:pt idx="13">
                  <c:v>26.500000000000007</c:v>
                </c:pt>
                <c:pt idx="14">
                  <c:v>27.6</c:v>
                </c:pt>
                <c:pt idx="15">
                  <c:v>27</c:v>
                </c:pt>
                <c:pt idx="16">
                  <c:v>27.4</c:v>
                </c:pt>
                <c:pt idx="17">
                  <c:v>26.5</c:v>
                </c:pt>
                <c:pt idx="18">
                  <c:v>24.299999999999997</c:v>
                </c:pt>
                <c:pt idx="19">
                  <c:v>24.2</c:v>
                </c:pt>
              </c:numCache>
            </c:numRef>
          </c:val>
          <c:smooth val="1"/>
          <c:extLst>
            <c:ext xmlns:c16="http://schemas.microsoft.com/office/drawing/2014/chart" uri="{C3380CC4-5D6E-409C-BE32-E72D297353CC}">
              <c16:uniqueId val="{00000000-12F8-47CA-A02B-4D12613E60E2}"/>
            </c:ext>
          </c:extLst>
        </c:ser>
        <c:dLbls>
          <c:showLegendKey val="0"/>
          <c:showVal val="0"/>
          <c:showCatName val="0"/>
          <c:showSerName val="0"/>
          <c:showPercent val="0"/>
          <c:showBubbleSize val="0"/>
        </c:dLbls>
        <c:marker val="1"/>
        <c:smooth val="0"/>
        <c:axId val="440225135"/>
        <c:axId val="440227631"/>
      </c:lineChart>
      <c:lineChart>
        <c:grouping val="standard"/>
        <c:varyColors val="0"/>
        <c:ser>
          <c:idx val="1"/>
          <c:order val="1"/>
          <c:tx>
            <c:strRef>
              <c:f>'[Pop growth NMBC.xlsx]Sheet6'!$B$34</c:f>
              <c:strCache>
                <c:ptCount val="1"/>
                <c:pt idx="0">
                  <c:v>Public sector (right axis)</c:v>
                </c:pt>
              </c:strCache>
            </c:strRef>
          </c:tx>
          <c:spPr>
            <a:ln w="28575" cap="rnd">
              <a:solidFill>
                <a:srgbClr val="C00000"/>
              </a:solidFill>
              <a:round/>
            </a:ln>
            <a:effectLst/>
          </c:spPr>
          <c:marker>
            <c:symbol val="none"/>
          </c:marker>
          <c:cat>
            <c:numRef>
              <c:f>'[Pop growth NMBC.xlsx]Sheet6'!$C$32:$V$32</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'[Pop growth NMBC.xlsx]Sheet6'!$C$34:$V$34</c:f>
              <c:numCache>
                <c:formatCode>General</c:formatCode>
                <c:ptCount val="20"/>
                <c:pt idx="0">
                  <c:v>8.1</c:v>
                </c:pt>
                <c:pt idx="1">
                  <c:v>8.1999999999999993</c:v>
                </c:pt>
                <c:pt idx="2">
                  <c:v>8.6</c:v>
                </c:pt>
                <c:pt idx="3">
                  <c:v>8.1999999999999993</c:v>
                </c:pt>
                <c:pt idx="4">
                  <c:v>8.6999999999999993</c:v>
                </c:pt>
                <c:pt idx="5">
                  <c:v>9.9</c:v>
                </c:pt>
                <c:pt idx="6">
                  <c:v>8.8000000000000007</c:v>
                </c:pt>
                <c:pt idx="7">
                  <c:v>9.7999999999999989</c:v>
                </c:pt>
                <c:pt idx="8">
                  <c:v>10.6</c:v>
                </c:pt>
                <c:pt idx="9">
                  <c:v>11.2</c:v>
                </c:pt>
                <c:pt idx="10">
                  <c:v>9.9</c:v>
                </c:pt>
                <c:pt idx="11">
                  <c:v>9.8999999999999986</c:v>
                </c:pt>
                <c:pt idx="12">
                  <c:v>9.8999999999999986</c:v>
                </c:pt>
                <c:pt idx="13">
                  <c:v>9.6999999999999993</c:v>
                </c:pt>
                <c:pt idx="14">
                  <c:v>8.9</c:v>
                </c:pt>
                <c:pt idx="15">
                  <c:v>10.199999999999999</c:v>
                </c:pt>
                <c:pt idx="16">
                  <c:v>9.1</c:v>
                </c:pt>
                <c:pt idx="17">
                  <c:v>10.1</c:v>
                </c:pt>
                <c:pt idx="18">
                  <c:v>11.2</c:v>
                </c:pt>
                <c:pt idx="19">
                  <c:v>10.7</c:v>
                </c:pt>
              </c:numCache>
            </c:numRef>
          </c:val>
          <c:smooth val="1"/>
          <c:extLst>
            <c:ext xmlns:c16="http://schemas.microsoft.com/office/drawing/2014/chart" uri="{C3380CC4-5D6E-409C-BE32-E72D297353CC}">
              <c16:uniqueId val="{00000001-12F8-47CA-A02B-4D12613E60E2}"/>
            </c:ext>
          </c:extLst>
        </c:ser>
        <c:dLbls>
          <c:showLegendKey val="0"/>
          <c:showVal val="0"/>
          <c:showCatName val="0"/>
          <c:showSerName val="0"/>
          <c:showPercent val="0"/>
          <c:showBubbleSize val="0"/>
        </c:dLbls>
        <c:marker val="1"/>
        <c:smooth val="0"/>
        <c:axId val="481123503"/>
        <c:axId val="481117679"/>
      </c:lineChart>
      <c:catAx>
        <c:axId val="440225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227631"/>
        <c:crosses val="autoZero"/>
        <c:auto val="1"/>
        <c:lblAlgn val="ctr"/>
        <c:lblOffset val="100"/>
        <c:noMultiLvlLbl val="0"/>
      </c:catAx>
      <c:valAx>
        <c:axId val="440227631"/>
        <c:scaling>
          <c:orientation val="minMax"/>
          <c:min val="2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0225135"/>
        <c:crosses val="autoZero"/>
        <c:crossBetween val="between"/>
      </c:valAx>
      <c:valAx>
        <c:axId val="481117679"/>
        <c:scaling>
          <c:orientation val="minMax"/>
          <c:max val="12"/>
          <c:min val="8"/>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1123503"/>
        <c:crosses val="max"/>
        <c:crossBetween val="between"/>
        <c:majorUnit val="1"/>
      </c:valAx>
      <c:catAx>
        <c:axId val="481123503"/>
        <c:scaling>
          <c:orientation val="minMax"/>
        </c:scaling>
        <c:delete val="1"/>
        <c:axPos val="b"/>
        <c:numFmt formatCode="General" sourceLinked="1"/>
        <c:majorTickMark val="out"/>
        <c:minorTickMark val="none"/>
        <c:tickLblPos val="nextTo"/>
        <c:crossAx val="481117679"/>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Estimation des dépenses annuelles supplémentaires en soins de santé induites par le vieillissement par rapport à 2020 Nouveau-Brunswick (2017 M $)</a:t>
            </a:r>
            <a:endParaRPr lang="en-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rgbClr val="C00000"/>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tx1"/>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39080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R - Cover">
  <p:cSld name="FR - Cover">
    <p:bg>
      <p:bgPr>
        <a:blipFill dpi="0" rotWithShape="1">
          <a:blip r:embed="rId2">
            <a:lum/>
          </a:blip>
          <a:srcRect/>
          <a:stretch>
            <a:fillRect/>
          </a:stretch>
        </a:blipFill>
        <a:effectLst/>
      </p:bgPr>
    </p:bg>
    <p:spTree>
      <p:nvGrpSpPr>
        <p:cNvPr id="1" name="Shape 36"/>
        <p:cNvGrpSpPr/>
        <p:nvPr/>
      </p:nvGrpSpPr>
      <p:grpSpPr>
        <a:xfrm>
          <a:off x="0" y="0"/>
          <a:ext cx="0" cy="0"/>
          <a:chOff x="0" y="0"/>
          <a:chExt cx="0" cy="0"/>
        </a:xfrm>
      </p:grpSpPr>
    </p:spTree>
    <p:extLst>
      <p:ext uri="{BB962C8B-B14F-4D97-AF65-F5344CB8AC3E}">
        <p14:creationId xmlns:p14="http://schemas.microsoft.com/office/powerpoint/2010/main" val="29059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 id="214748366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28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92500" lnSpcReduction="10000"/>
          </a:bodyPr>
          <a:lstStyle/>
          <a:p>
            <a:pPr marL="0" lvl="0" indent="0">
              <a:spcBef>
                <a:spcPts val="0"/>
              </a:spcBef>
            </a:pPr>
            <a:r>
              <a:rPr lang="fr-FR" sz="2800" b="1" dirty="0"/>
              <a:t>La bonne nouvelle: les immigrants s'installent dans les zones non urbaines</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lnSpcReduction="10000"/>
          </a:bodyPr>
          <a:lstStyle/>
          <a:p>
            <a:pPr marL="342900" lvl="0" indent="-342900">
              <a:lnSpc>
                <a:spcPct val="100000"/>
              </a:lnSpc>
              <a:spcBef>
                <a:spcPts val="0"/>
              </a:spcBef>
              <a:buFont typeface="Wingdings" panose="05000000000000000000" pitchFamily="2" charset="2"/>
              <a:buChar char="Ø"/>
            </a:pPr>
            <a:r>
              <a:rPr lang="fr-FR" sz="2000" dirty="0"/>
              <a:t>En 2017, seulement 360 immigrants se sont installés à l'extérieur des sept centres urbains du Nouveau-Brunswick.</a:t>
            </a:r>
          </a:p>
          <a:p>
            <a:pPr marL="342900" lvl="0" indent="-342900">
              <a:lnSpc>
                <a:spcPct val="100000"/>
              </a:lnSpc>
              <a:spcBef>
                <a:spcPts val="0"/>
              </a:spcBef>
              <a:buFont typeface="Wingdings" panose="05000000000000000000" pitchFamily="2" charset="2"/>
              <a:buChar char="Ø"/>
            </a:pPr>
            <a:endParaRPr lang="fr-FR" sz="2000" dirty="0"/>
          </a:p>
          <a:p>
            <a:pPr marL="342900" lvl="0" indent="-342900">
              <a:lnSpc>
                <a:spcPct val="100000"/>
              </a:lnSpc>
              <a:spcBef>
                <a:spcPts val="0"/>
              </a:spcBef>
              <a:buFont typeface="Wingdings" panose="05000000000000000000" pitchFamily="2" charset="2"/>
              <a:buChar char="Ø"/>
            </a:pPr>
            <a:r>
              <a:rPr lang="fr-FR" sz="2000" dirty="0"/>
              <a:t>En 2019, près de 1100 l'ont fait, soit un taux de croissance presque triple.</a:t>
            </a:r>
          </a:p>
          <a:p>
            <a:pPr marL="342900" lvl="0" indent="-342900">
              <a:lnSpc>
                <a:spcPct val="100000"/>
              </a:lnSpc>
              <a:spcBef>
                <a:spcPts val="0"/>
              </a:spcBef>
              <a:buFont typeface="Wingdings" panose="05000000000000000000" pitchFamily="2" charset="2"/>
              <a:buChar char="Ø"/>
            </a:pPr>
            <a:endParaRPr lang="fr-FR" sz="2000" dirty="0"/>
          </a:p>
          <a:p>
            <a:pPr marL="342900" lvl="0" indent="-342900">
              <a:lnSpc>
                <a:spcPct val="100000"/>
              </a:lnSpc>
              <a:spcBef>
                <a:spcPts val="0"/>
              </a:spcBef>
              <a:buFont typeface="Wingdings" panose="05000000000000000000" pitchFamily="2" charset="2"/>
              <a:buChar char="Ø"/>
            </a:pPr>
            <a:r>
              <a:rPr lang="fr-FR" sz="2000" dirty="0"/>
              <a:t>Covid-19 a eu un impact sur l'apport de 2020.</a:t>
            </a:r>
          </a:p>
          <a:p>
            <a:pPr marL="342900" lvl="0" indent="-342900">
              <a:lnSpc>
                <a:spcPct val="100000"/>
              </a:lnSpc>
              <a:spcBef>
                <a:spcPts val="0"/>
              </a:spcBef>
              <a:buFont typeface="Wingdings" panose="05000000000000000000" pitchFamily="2" charset="2"/>
              <a:buChar char="Ø"/>
            </a:pPr>
            <a:endParaRPr lang="fr-FR" sz="2000" dirty="0"/>
          </a:p>
          <a:p>
            <a:pPr marL="342900" lvl="0" indent="-342900">
              <a:lnSpc>
                <a:spcPct val="100000"/>
              </a:lnSpc>
              <a:spcBef>
                <a:spcPts val="0"/>
              </a:spcBef>
              <a:buFont typeface="Wingdings" panose="05000000000000000000" pitchFamily="2" charset="2"/>
              <a:buChar char="Ø"/>
            </a:pPr>
            <a:r>
              <a:rPr lang="fr-FR" sz="2000" dirty="0"/>
              <a:t>Le comté de Carleton a attiré env. 180 par an depuis 2016.</a:t>
            </a:r>
            <a:r>
              <a:rPr lang="en-CA" sz="2000" dirty="0" smtClean="0"/>
              <a:t> </a:t>
            </a:r>
            <a:endParaRPr lang="en-CA" sz="2000" dirty="0"/>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1334020"/>
          </a:xfrm>
          <a:prstGeom prst="rect">
            <a:avLst/>
          </a:prstGeom>
          <a:noFill/>
        </p:spPr>
        <p:txBody>
          <a:bodyPr wrap="square">
            <a:spAutoFit/>
          </a:bodyPr>
          <a:lstStyle/>
          <a:p>
            <a:pPr algn="ctr">
              <a:lnSpc>
                <a:spcPct val="115000"/>
              </a:lnSpc>
            </a:pPr>
            <a:r>
              <a:rPr lang="fr-FR" sz="2400" b="1" dirty="0">
                <a:solidFill>
                  <a:schemeClr val="tx1"/>
                </a:solidFill>
                <a:latin typeface="Inter" panose="020B0604020202020204" charset="0"/>
                <a:ea typeface="Inter" panose="020B0604020202020204" charset="0"/>
                <a:cs typeface="Times New Roman" panose="02020603050405020304" pitchFamily="18" charset="0"/>
              </a:rPr>
              <a:t>Admissions de résidents permanents par région autour du Nouveau-Brunswick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dirty="0">
                <a:latin typeface="Century Gothic" panose="020B0502020202020204" pitchFamily="34" charset="0"/>
                <a:ea typeface="Times New Roman" panose="02020603050405020304" pitchFamily="18" charset="0"/>
                <a:cs typeface="Times New Roman" panose="02020603050405020304" pitchFamily="18" charset="0"/>
              </a:rPr>
              <a:t>* destination </a:t>
            </a:r>
            <a:r>
              <a:rPr lang="en-US" dirty="0" err="1">
                <a:latin typeface="Century Gothic" panose="020B0502020202020204" pitchFamily="34" charset="0"/>
                <a:ea typeface="Times New Roman" panose="02020603050405020304" pitchFamily="18" charset="0"/>
                <a:cs typeface="Times New Roman" panose="02020603050405020304" pitchFamily="18" charset="0"/>
              </a:rPr>
              <a:t>prévue</a:t>
            </a:r>
            <a:r>
              <a:rPr lang="en-US" dirty="0">
                <a:latin typeface="Century Gothic" panose="020B0502020202020204" pitchFamily="34" charset="0"/>
                <a:ea typeface="Times New Roman" panose="02020603050405020304" pitchFamily="18" charset="0"/>
                <a:cs typeface="Times New Roman" panose="02020603050405020304" pitchFamily="18" charset="0"/>
              </a:rPr>
              <a:t>.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331249832"/>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Croissance démographique et éducation </a:t>
            </a:r>
            <a:r>
              <a:rPr lang="fr-FR" sz="4800" dirty="0" smtClean="0"/>
              <a:t>M-12</a:t>
            </a:r>
            <a:endParaRPr lang="en-CA" sz="4800" dirty="0"/>
          </a:p>
        </p:txBody>
      </p:sp>
    </p:spTree>
    <p:extLst>
      <p:ext uri="{BB962C8B-B14F-4D97-AF65-F5344CB8AC3E}">
        <p14:creationId xmlns:p14="http://schemas.microsoft.com/office/powerpoint/2010/main" val="123160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Plaidoyer pour un plan: faire croître la population de la maternelle à la 12e année</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spcBef>
                <a:spcPts val="0"/>
              </a:spcBef>
              <a:spcAft>
                <a:spcPts val="2400"/>
              </a:spcAft>
            </a:pPr>
            <a:r>
              <a:rPr lang="fr-FR" sz="2000" dirty="0"/>
              <a:t>Les inscriptions de la maternelle à la 12e année diminuent au Nouveau-Brunswick alors même que la demande de travailleurs augmente.</a:t>
            </a:r>
          </a:p>
          <a:p>
            <a:pPr marL="0" lvl="0" indent="0">
              <a:spcBef>
                <a:spcPts val="0"/>
              </a:spcBef>
              <a:spcAft>
                <a:spcPts val="2400"/>
              </a:spcAft>
            </a:pPr>
            <a:r>
              <a:rPr lang="fr-FR" sz="2000" dirty="0"/>
              <a:t>Attirer plus de jeunes familles dans la province aidera à reconstruire la population étudiante de la maternelle à la 12e année.</a:t>
            </a:r>
          </a:p>
          <a:p>
            <a:pPr marL="0" lvl="0" indent="0">
              <a:spcBef>
                <a:spcPts val="0"/>
              </a:spcBef>
              <a:spcAft>
                <a:spcPts val="2400"/>
              </a:spcAft>
            </a:pPr>
            <a:r>
              <a:rPr lang="fr-FR" sz="2000" dirty="0"/>
              <a:t>S'assurer que la prochaine génération dispose d'un plus grand bassin de talents locaux.</a:t>
            </a:r>
          </a:p>
          <a:p>
            <a:pPr marL="0" lvl="0" indent="0">
              <a:spcBef>
                <a:spcPts val="0"/>
              </a:spcBef>
              <a:spcAft>
                <a:spcPts val="2400"/>
              </a:spcAft>
            </a:pPr>
            <a:r>
              <a:rPr lang="fr-FR" sz="2000" dirty="0"/>
              <a:t>Cela se passe déjà à Fredericton et à Moncton.</a:t>
            </a: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Projeter l'inscription de la maternelle à la 12e année</a:t>
            </a:r>
          </a:p>
          <a:p>
            <a:pPr marL="0" lvl="0" indent="0">
              <a:spcBef>
                <a:spcPts val="0"/>
              </a:spcBef>
            </a:pPr>
            <a:r>
              <a:rPr lang="fr-FR" b="1" dirty="0"/>
              <a:t>En supposant une augmentation significative de l'immigration</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609742316"/>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fr-FR" sz="4800" dirty="0"/>
              <a:t>Projections de la croissance démographique du comté de Carleton</a:t>
            </a:r>
            <a:endParaRPr lang="en-CA" sz="4800" dirty="0"/>
          </a:p>
        </p:txBody>
      </p:sp>
    </p:spTree>
    <p:extLst>
      <p:ext uri="{BB962C8B-B14F-4D97-AF65-F5344CB8AC3E}">
        <p14:creationId xmlns:p14="http://schemas.microsoft.com/office/powerpoint/2010/main" val="212440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fontScale="92500" lnSpcReduction="20000"/>
          </a:bodyPr>
          <a:lstStyle/>
          <a:p>
            <a:pPr marL="269875" indent="-41275">
              <a:tabLst>
                <a:tab pos="269875" algn="l"/>
              </a:tabLst>
            </a:pPr>
            <a:r>
              <a:rPr lang="fr-FR" sz="3200" b="1" dirty="0"/>
              <a:t>Pourquoi le comté a-t-il besoin d'augmenter sa population?</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p:txBody>
          <a:bodyPr>
            <a:normAutofit lnSpcReduction="10000"/>
          </a:bodyPr>
          <a:lstStyle/>
          <a:p>
            <a:r>
              <a:rPr lang="fr-FR" dirty="0"/>
              <a:t>De nombreuses industries d'importance stratégique</a:t>
            </a:r>
          </a:p>
          <a:p>
            <a:r>
              <a:rPr lang="fr-FR" dirty="0"/>
              <a:t>De nouvelles opportunités de croissance</a:t>
            </a:r>
          </a:p>
          <a:p>
            <a:r>
              <a:rPr lang="fr-FR" dirty="0"/>
              <a:t>Environ. 1100 employeurs</a:t>
            </a:r>
          </a:p>
          <a:p>
            <a:r>
              <a:rPr lang="fr-FR" dirty="0"/>
              <a:t>Risque que </a:t>
            </a:r>
            <a:r>
              <a:rPr lang="fr-FR" dirty="0" smtClean="0"/>
              <a:t>plusieurs </a:t>
            </a:r>
            <a:r>
              <a:rPr lang="fr-FR" dirty="0"/>
              <a:t>pourraient quitter si la demande de main-d'œuvre ne peut être satisfaite</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Prévisions de croissance démographique du comté de Carleton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err="1" smtClean="0"/>
              <a:t>Trois</a:t>
            </a:r>
            <a:r>
              <a:rPr lang="en-CA" sz="2400" b="1" dirty="0" smtClean="0"/>
              <a:t> </a:t>
            </a:r>
            <a:r>
              <a:rPr lang="en-CA" sz="2400" b="1" dirty="0" err="1" smtClean="0"/>
              <a:t>scénarios</a:t>
            </a:r>
            <a:r>
              <a:rPr lang="en-CA" sz="2400" b="1" dirty="0"/>
              <a:t>:</a:t>
            </a:r>
          </a:p>
          <a:p>
            <a:pPr marL="269875" indent="-41275">
              <a:lnSpc>
                <a:spcPct val="100000"/>
              </a:lnSpc>
            </a:pPr>
            <a:r>
              <a:rPr lang="fr-FR" sz="2000" dirty="0"/>
              <a:t>Élaboré à l'aide des projections de croissance démographique de Statistique Canada pour le Nouveau-Brunswick * ajustées en fonction de la situation démographique et des tendances propres au comté de Carleton</a:t>
            </a:r>
            <a:r>
              <a:rPr lang="en-CA" sz="2000" dirty="0" smtClean="0"/>
              <a:t>.</a:t>
            </a:r>
            <a:endParaRPr lang="en-CA" sz="2000" dirty="0"/>
          </a:p>
          <a:p>
            <a:pPr marL="269875" indent="-41275">
              <a:lnSpc>
                <a:spcPct val="100000"/>
              </a:lnSpc>
              <a:spcBef>
                <a:spcPts val="2400"/>
              </a:spcBef>
            </a:pPr>
            <a:r>
              <a:rPr lang="fr-FR" b="1" dirty="0"/>
              <a:t>Scénario 1: trajectoire actuelle de la population.</a:t>
            </a:r>
          </a:p>
          <a:p>
            <a:pPr marL="269875" indent="-41275">
              <a:lnSpc>
                <a:spcPct val="100000"/>
              </a:lnSpc>
              <a:spcBef>
                <a:spcPts val="2400"/>
              </a:spcBef>
            </a:pPr>
            <a:r>
              <a:rPr lang="fr-FR" b="1" dirty="0"/>
              <a:t>Scénario 2: La croissance démographique est nécessaire pour maintenir la taille actuelle de la main-d'œuvre.</a:t>
            </a:r>
          </a:p>
          <a:p>
            <a:pPr marL="269875" indent="-41275">
              <a:lnSpc>
                <a:spcPct val="100000"/>
              </a:lnSpc>
              <a:spcBef>
                <a:spcPts val="2400"/>
              </a:spcBef>
            </a:pPr>
            <a:r>
              <a:rPr lang="fr-FR" b="1" dirty="0"/>
              <a:t>Scénario 3: La croissance démographique est nécessaire pour accroître la main-d'œuvre à un taux annuel moyen de 0,5%.</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409922" y="6550223"/>
            <a:ext cx="4782078" cy="307777"/>
          </a:xfrm>
          <a:prstGeom prst="rect">
            <a:avLst/>
          </a:prstGeom>
          <a:noFill/>
        </p:spPr>
        <p:txBody>
          <a:bodyPr wrap="none" rtlCol="0">
            <a:spAutoFit/>
          </a:bodyPr>
          <a:lstStyle/>
          <a:p>
            <a:r>
              <a:rPr lang="fr-FR" dirty="0"/>
              <a:t>* Utilisation du scénario de </a:t>
            </a:r>
            <a:r>
              <a:rPr lang="fr-FR" dirty="0" smtClean="0"/>
              <a:t>projection FC: </a:t>
            </a:r>
            <a:r>
              <a:rPr lang="fr-FR" dirty="0"/>
              <a:t>forte croissance</a:t>
            </a:r>
            <a:endParaRPr lang="en-CA" dirty="0"/>
          </a:p>
        </p:txBody>
      </p:sp>
    </p:spTree>
    <p:extLst>
      <p:ext uri="{BB962C8B-B14F-4D97-AF65-F5344CB8AC3E}">
        <p14:creationId xmlns:p14="http://schemas.microsoft.com/office/powerpoint/2010/main" val="392504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Prévisions de croissance démographique du comté de Carleton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fontScale="85000" lnSpcReduction="20000"/>
          </a:bodyPr>
          <a:lstStyle/>
          <a:p>
            <a:pPr marL="269875" indent="-41275">
              <a:lnSpc>
                <a:spcPct val="100000"/>
              </a:lnSpc>
            </a:pPr>
            <a:r>
              <a:rPr lang="en-CA" sz="2400" b="1" dirty="0" err="1" smtClean="0"/>
              <a:t>Pourquoi</a:t>
            </a:r>
            <a:r>
              <a:rPr lang="en-CA" sz="2400" b="1" dirty="0" smtClean="0"/>
              <a:t> </a:t>
            </a:r>
            <a:r>
              <a:rPr lang="en-CA" sz="2400" b="1" dirty="0" err="1" smtClean="0"/>
              <a:t>ces</a:t>
            </a:r>
            <a:r>
              <a:rPr lang="en-CA" sz="2400" b="1" dirty="0" smtClean="0"/>
              <a:t> </a:t>
            </a:r>
            <a:r>
              <a:rPr lang="en-CA" sz="2400" b="1" dirty="0" err="1" smtClean="0"/>
              <a:t>trois</a:t>
            </a:r>
            <a:r>
              <a:rPr lang="en-CA" sz="2400" b="1" dirty="0" smtClean="0"/>
              <a:t> </a:t>
            </a:r>
            <a:r>
              <a:rPr lang="en-CA" sz="2400" b="1" dirty="0" err="1" smtClean="0"/>
              <a:t>scénarios</a:t>
            </a:r>
            <a:r>
              <a:rPr lang="en-CA" sz="2400" b="1" dirty="0"/>
              <a:t>?</a:t>
            </a:r>
            <a:endParaRPr lang="en-CA" sz="2000" dirty="0"/>
          </a:p>
          <a:p>
            <a:pPr marL="269875" indent="-41275">
              <a:lnSpc>
                <a:spcPct val="100000"/>
              </a:lnSpc>
              <a:spcBef>
                <a:spcPts val="2400"/>
              </a:spcBef>
            </a:pPr>
            <a:r>
              <a:rPr lang="fr-FR" b="1" dirty="0"/>
              <a:t>Scénario 1: trajectoire actuelle de la population.</a:t>
            </a:r>
          </a:p>
          <a:p>
            <a:pPr marL="514350" indent="-285750">
              <a:lnSpc>
                <a:spcPct val="100000"/>
              </a:lnSpc>
              <a:spcBef>
                <a:spcPts val="2400"/>
              </a:spcBef>
              <a:buFont typeface="Arial" panose="020B0604020202020204" pitchFamily="34" charset="0"/>
              <a:buChar char="•"/>
            </a:pPr>
            <a:r>
              <a:rPr lang="fr-FR" dirty="0"/>
              <a:t>Montrer ce qu'il adviendra de la main-d'œuvre si la population n'augmente pas.</a:t>
            </a:r>
          </a:p>
          <a:p>
            <a:pPr marL="269875" indent="-41275">
              <a:lnSpc>
                <a:spcPct val="100000"/>
              </a:lnSpc>
              <a:spcBef>
                <a:spcPts val="2400"/>
              </a:spcBef>
            </a:pPr>
            <a:r>
              <a:rPr lang="fr-FR" b="1" dirty="0"/>
              <a:t>Scénario 2: La croissance démographique est nécessaire pour maintenir la taille actuelle de la main-d'œuvre.</a:t>
            </a:r>
          </a:p>
          <a:p>
            <a:pPr marL="514350" indent="-285750">
              <a:lnSpc>
                <a:spcPct val="100000"/>
              </a:lnSpc>
              <a:spcBef>
                <a:spcPts val="2400"/>
              </a:spcBef>
              <a:buFont typeface="Arial" panose="020B0604020202020204" pitchFamily="34" charset="0"/>
              <a:buChar char="•"/>
            </a:pPr>
            <a:r>
              <a:rPr lang="fr-FR" dirty="0"/>
              <a:t>Montrer quel niveau de croissance démographique est nécessaire simplement pour conserver la même taille de main-d'œuvre.</a:t>
            </a:r>
          </a:p>
          <a:p>
            <a:pPr marL="269875" indent="-41275">
              <a:lnSpc>
                <a:spcPct val="100000"/>
              </a:lnSpc>
              <a:spcBef>
                <a:spcPts val="2400"/>
              </a:spcBef>
            </a:pPr>
            <a:r>
              <a:rPr lang="fr-FR" b="1" dirty="0"/>
              <a:t>Scénario 3: La croissance démographique est nécessaire pour accroître la main-d'œuvre à un taux annuel moyen de 0,5%.</a:t>
            </a:r>
          </a:p>
          <a:p>
            <a:pPr marL="514350" indent="-285750">
              <a:lnSpc>
                <a:spcPct val="100000"/>
              </a:lnSpc>
              <a:spcBef>
                <a:spcPts val="2400"/>
              </a:spcBef>
              <a:buFont typeface="Arial" panose="020B0604020202020204" pitchFamily="34" charset="0"/>
              <a:buChar char="•"/>
            </a:pPr>
            <a:r>
              <a:rPr lang="fr-FR" dirty="0"/>
              <a:t>Montrer quel niveau de croissance démographique est nécessaire si le comté veut augmenter sa main-d'œuvre pour soutenir la croissance de nouvelles industries.</a:t>
            </a:r>
            <a:endParaRPr lang="en-CL" dirty="0"/>
          </a:p>
        </p:txBody>
      </p:sp>
      <p:sp>
        <p:nvSpPr>
          <p:cNvPr id="6" name="TextBox 5">
            <a:extLst>
              <a:ext uri="{FF2B5EF4-FFF2-40B4-BE49-F238E27FC236}">
                <a16:creationId xmlns:a16="http://schemas.microsoft.com/office/drawing/2014/main" id="{17F52346-ABBF-4A63-9F0D-B33291ED3009}"/>
              </a:ext>
            </a:extLst>
          </p:cNvPr>
          <p:cNvSpPr txBox="1"/>
          <p:nvPr/>
        </p:nvSpPr>
        <p:spPr>
          <a:xfrm>
            <a:off x="7409922" y="6550223"/>
            <a:ext cx="4782078" cy="307777"/>
          </a:xfrm>
          <a:prstGeom prst="rect">
            <a:avLst/>
          </a:prstGeom>
          <a:noFill/>
        </p:spPr>
        <p:txBody>
          <a:bodyPr wrap="none" rtlCol="0">
            <a:spAutoFit/>
          </a:bodyPr>
          <a:lstStyle/>
          <a:p>
            <a:r>
              <a:rPr lang="fr-FR" dirty="0"/>
              <a:t>* Utilisation du scénario de </a:t>
            </a:r>
            <a:r>
              <a:rPr lang="fr-FR" dirty="0" smtClean="0"/>
              <a:t>projection FC: </a:t>
            </a:r>
            <a:r>
              <a:rPr lang="fr-FR" dirty="0"/>
              <a:t>forte croissance</a:t>
            </a:r>
            <a:endParaRPr lang="en-CA" dirty="0"/>
          </a:p>
        </p:txBody>
      </p:sp>
    </p:spTree>
    <p:extLst>
      <p:ext uri="{BB962C8B-B14F-4D97-AF65-F5344CB8AC3E}">
        <p14:creationId xmlns:p14="http://schemas.microsoft.com/office/powerpoint/2010/main" val="222808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fr-FR" sz="3200" b="1" dirty="0"/>
              <a:t>Scénarios de croissance démographique du comté de Carleton</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790164041"/>
              </p:ext>
            </p:extLst>
          </p:nvPr>
        </p:nvGraphicFramePr>
        <p:xfrm>
          <a:off x="1396329" y="332300"/>
          <a:ext cx="9701598" cy="5602428"/>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err="1" smtClean="0">
                          <a:solidFill>
                            <a:srgbClr val="FF0000"/>
                          </a:solidFill>
                          <a:effectLst/>
                          <a:latin typeface="Inter" panose="020B0604020202020204" charset="0"/>
                          <a:ea typeface="Inter" panose="020B0604020202020204" charset="0"/>
                        </a:rPr>
                        <a:t>Trajectoire</a:t>
                      </a:r>
                      <a:r>
                        <a:rPr lang="en-CA" sz="2400" b="1" u="none" strike="noStrike" dirty="0" smtClean="0">
                          <a:solidFill>
                            <a:srgbClr val="FF0000"/>
                          </a:solidFill>
                          <a:effectLst/>
                          <a:latin typeface="Inter" panose="020B0604020202020204" charset="0"/>
                          <a:ea typeface="Inter" panose="020B0604020202020204" charset="0"/>
                        </a:rPr>
                        <a:t> </a:t>
                      </a:r>
                      <a:r>
                        <a:rPr lang="en-CA" sz="2400" b="1" u="none" strike="noStrike" dirty="0" err="1" smtClean="0">
                          <a:solidFill>
                            <a:srgbClr val="FF0000"/>
                          </a:solidFill>
                          <a:effectLst/>
                          <a:latin typeface="Inter" panose="020B0604020202020204" charset="0"/>
                          <a:ea typeface="Inter" panose="020B0604020202020204" charset="0"/>
                        </a:rPr>
                        <a:t>actuelle</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diminue de 9%.</a:t>
                      </a:r>
                    </a:p>
                    <a:p>
                      <a:pPr algn="l" fontAlgn="b"/>
                      <a:r>
                        <a:rPr lang="fr-FR" sz="2200" u="none" strike="noStrike" dirty="0" smtClean="0">
                          <a:effectLst/>
                          <a:latin typeface="Inter" panose="020B0604020202020204" charset="0"/>
                          <a:ea typeface="Inter" panose="020B0604020202020204" charset="0"/>
                        </a:rPr>
                        <a:t>L'effectif diminue de 21% (-2 800)</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err="1" smtClean="0">
                          <a:effectLst/>
                          <a:latin typeface="Inter" panose="020B0604020202020204" charset="0"/>
                          <a:ea typeface="Inter" panose="020B0604020202020204" charset="0"/>
                        </a:rPr>
                        <a:t>Perte</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potentielle</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d'industries</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d'exportation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Difficultés à développer de nouvelles industries (agriculture, tourisme, ressources naturelles,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Le défi démographique du comté de Carlton</a:t>
            </a:r>
            <a:endParaRPr lang="en-CA" sz="4800" dirty="0"/>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1830031715"/>
              </p:ext>
            </p:extLst>
          </p:nvPr>
        </p:nvGraphicFramePr>
        <p:xfrm>
          <a:off x="1194199" y="303423"/>
          <a:ext cx="10375368" cy="6087751"/>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05603">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i="0" u="none" strike="noStrike" dirty="0" smtClean="0">
                          <a:solidFill>
                            <a:srgbClr val="FF0000"/>
                          </a:solidFill>
                          <a:effectLst/>
                          <a:latin typeface="Inter" panose="020B0604020202020204" charset="0"/>
                          <a:ea typeface="Inter" panose="020B0604020202020204" charset="0"/>
                        </a:rPr>
                        <a:t>Maintenir la taille actuelle de la main-d'œuvre (estimation 13 300)</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10333">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doit augmenter de 11% (+2 800).</a:t>
                      </a:r>
                    </a:p>
                    <a:p>
                      <a:pPr algn="l" fontAlgn="b"/>
                      <a:r>
                        <a:rPr lang="fr-FR" sz="2200" u="none" strike="noStrike" dirty="0" smtClean="0">
                          <a:effectLst/>
                          <a:latin typeface="Inter" panose="020B0604020202020204" charset="0"/>
                          <a:ea typeface="Inter" panose="020B0604020202020204" charset="0"/>
                        </a:rPr>
                        <a:t>Les effectifs restent à 13 300 personnes.</a:t>
                      </a:r>
                    </a:p>
                    <a:p>
                      <a:pPr algn="l" fontAlgn="b"/>
                      <a:r>
                        <a:rPr lang="fr-FR" sz="2200" u="none" strike="noStrike" dirty="0" smtClean="0">
                          <a:effectLst/>
                          <a:latin typeface="Inter" panose="020B0604020202020204" charset="0"/>
                          <a:ea typeface="Inter" panose="020B0604020202020204" charset="0"/>
                        </a:rPr>
                        <a:t>La population du comté a augmenté à ce rythme de 1989 à 2000</a:t>
                      </a:r>
                      <a:r>
                        <a:rPr lang="en-US" sz="2200" u="none" strike="noStrike" dirty="0" smtClean="0">
                          <a:effectLst/>
                          <a:latin typeface="Inter" panose="020B0604020202020204" charset="0"/>
                          <a:ea typeface="Inter" panose="020B0604020202020204" charset="0"/>
                        </a:rPr>
                        <a:t>.</a:t>
                      </a:r>
                      <a:endParaRPr lang="en-US" sz="2200" u="none" strike="noStrike" dirty="0">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212550">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65474">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Moins de travailleurs pour les autres industries - y compris les industries axées sur l'exportation.</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93791">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Difficultés à développer de nouvelles industries (agriculture, tourisme, ressources naturelles,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589025412"/>
              </p:ext>
            </p:extLst>
          </p:nvPr>
        </p:nvGraphicFramePr>
        <p:xfrm>
          <a:off x="1396329" y="332300"/>
          <a:ext cx="10375368" cy="5602428"/>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925435">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u="none" strike="noStrike" dirty="0" smtClean="0">
                          <a:solidFill>
                            <a:srgbClr val="FF0000"/>
                          </a:solidFill>
                          <a:effectLst/>
                          <a:latin typeface="Inter" panose="020B0604020202020204" charset="0"/>
                          <a:ea typeface="Inter" panose="020B0604020202020204" charset="0"/>
                        </a:rPr>
                        <a:t>Augmenter la main-d'œuvre à un modeste </a:t>
                      </a:r>
                    </a:p>
                    <a:p>
                      <a:pPr algn="l" fontAlgn="b"/>
                      <a:r>
                        <a:rPr lang="fr-FR" sz="2400" b="1" u="none" strike="noStrike" dirty="0" smtClean="0">
                          <a:solidFill>
                            <a:srgbClr val="FF0000"/>
                          </a:solidFill>
                          <a:effectLst/>
                          <a:latin typeface="Inter" panose="020B0604020202020204" charset="0"/>
                          <a:ea typeface="Inter" panose="020B0604020202020204" charset="0"/>
                        </a:rPr>
                        <a:t>0,5% par an</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augmente de 21% (+5 700).</a:t>
                      </a:r>
                    </a:p>
                    <a:p>
                      <a:pPr algn="l" fontAlgn="b"/>
                      <a:r>
                        <a:rPr lang="fr-FR" sz="2200" u="none" strike="noStrike" dirty="0" smtClean="0">
                          <a:effectLst/>
                          <a:latin typeface="Inter" panose="020B0604020202020204" charset="0"/>
                          <a:ea typeface="Inter" panose="020B0604020202020204" charset="0"/>
                        </a:rPr>
                        <a:t>Les effectifs augmentent de +1 500.</a:t>
                      </a:r>
                    </a:p>
                    <a:p>
                      <a:pPr algn="l" fontAlgn="b"/>
                      <a:r>
                        <a:rPr lang="fr-FR" sz="2200" u="none" strike="noStrike" dirty="0" smtClean="0">
                          <a:effectLst/>
                          <a:latin typeface="Inter" panose="020B0604020202020204" charset="0"/>
                          <a:ea typeface="Inter" panose="020B0604020202020204" charset="0"/>
                        </a:rPr>
                        <a:t>Il faudrait un taux de croissance démographique inégalé depuis des décennies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Le comté dispose de la main-d'œuvre pour répondre à la demande attendue de services locaux</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b="0" i="0" u="none" strike="noStrike" dirty="0" smtClean="0">
                          <a:solidFill>
                            <a:srgbClr val="000000"/>
                          </a:solidFill>
                          <a:effectLst/>
                          <a:latin typeface="Inter" panose="020B0604020202020204" charset="0"/>
                          <a:ea typeface="Inter" panose="020B0604020202020204" charset="0"/>
                        </a:rPr>
                        <a:t>… Et la main-d'œuvre pour développer de nouvelles industries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fontScale="92500"/>
          </a:bodyPr>
          <a:lstStyle/>
          <a:p>
            <a:pPr marL="269875" indent="-41275"/>
            <a:r>
              <a:rPr lang="fr-FR" sz="3200" b="1" dirty="0"/>
              <a:t>Prévisions de croissance démographique du comté de Carleton de 2020 à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a:bodyPr>
          <a:lstStyle/>
          <a:p>
            <a:pPr marL="269875" indent="-41275">
              <a:lnSpc>
                <a:spcPct val="100000"/>
              </a:lnSpc>
              <a:spcBef>
                <a:spcPts val="2400"/>
              </a:spcBef>
              <a:spcAft>
                <a:spcPts val="1200"/>
              </a:spcAft>
            </a:pPr>
            <a:r>
              <a:rPr lang="fr-FR" sz="2000" dirty="0"/>
              <a:t>Si le comté souhaite maintenir la taille actuelle de la main-d'œuvre ou l'élargir au cours des 20 prochaines années, une croissance significative de la population est nécessaire.</a:t>
            </a:r>
            <a:r>
              <a:rPr lang="en-CA" sz="2000" dirty="0" smtClean="0"/>
              <a:t>. </a:t>
            </a:r>
            <a:endParaRPr lang="en-CA" sz="2000" dirty="0"/>
          </a:p>
          <a:p>
            <a:pPr marL="269875" indent="-41275">
              <a:lnSpc>
                <a:spcPct val="100000"/>
              </a:lnSpc>
              <a:spcBef>
                <a:spcPts val="2400"/>
              </a:spcBef>
              <a:spcAft>
                <a:spcPts val="1200"/>
              </a:spcAft>
            </a:pPr>
            <a:r>
              <a:rPr lang="fr-FR" sz="2000" dirty="0"/>
              <a:t>En supposant que les autres composantes de la croissance démographique restent constantes, il faudra une augmentation de l'immigration annuelle de 180 / an à entre 350-500 / an</a:t>
            </a:r>
            <a:r>
              <a:rPr lang="en-CA" sz="2000" b="1" dirty="0" smtClean="0"/>
              <a:t>.</a:t>
            </a:r>
            <a:endParaRPr lang="en-CA" sz="2000" b="1" dirty="0"/>
          </a:p>
          <a:p>
            <a:pPr marL="269875" indent="-41275">
              <a:lnSpc>
                <a:spcPct val="100000"/>
              </a:lnSpc>
              <a:spcBef>
                <a:spcPts val="2400"/>
              </a:spcBef>
              <a:spcAft>
                <a:spcPts val="1200"/>
              </a:spcAft>
            </a:pPr>
            <a:r>
              <a:rPr lang="fr-FR" sz="2000" dirty="0"/>
              <a:t>Cela n'arrivera pas tout seul</a:t>
            </a:r>
            <a:r>
              <a:rPr lang="en-CA" sz="2000" dirty="0" smtClean="0"/>
              <a:t>. </a:t>
            </a:r>
            <a:endParaRPr lang="en-CA" sz="2000" dirty="0"/>
          </a:p>
          <a:p>
            <a:pPr marL="269875" indent="-41275">
              <a:lnSpc>
                <a:spcPct val="100000"/>
              </a:lnSpc>
              <a:spcBef>
                <a:spcPts val="2400"/>
              </a:spcBef>
            </a:pPr>
            <a:r>
              <a:rPr lang="fr-FR" sz="2000" dirty="0"/>
              <a:t>Il faudra un plan de croissance démographique délibéré pour le comté</a:t>
            </a:r>
            <a:r>
              <a:rPr lang="en-CA" sz="2000" dirty="0" smtClean="0"/>
              <a:t>.</a:t>
            </a:r>
            <a:endParaRPr lang="en-CA" sz="2000"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39992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Plan de croissance démographique du comté de Carleton</a:t>
            </a:r>
            <a:endParaRPr lang="en-CA" sz="4800" dirty="0"/>
          </a:p>
        </p:txBody>
      </p:sp>
    </p:spTree>
    <p:extLst>
      <p:ext uri="{BB962C8B-B14F-4D97-AF65-F5344CB8AC3E}">
        <p14:creationId xmlns:p14="http://schemas.microsoft.com/office/powerpoint/2010/main" val="178672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fr-FR" sz="2800" b="1" dirty="0"/>
              <a:t>Les communautés / régions locales doivent s'engager.</a:t>
            </a:r>
            <a:endParaRPr lang="en-CA" sz="2800" b="1" dirty="0"/>
          </a:p>
          <a:p>
            <a:r>
              <a:rPr lang="fr-FR" dirty="0"/>
              <a:t>Ce n'est pas seulement une question de gouvernement provincial.</a:t>
            </a:r>
          </a:p>
          <a:p>
            <a:r>
              <a:rPr lang="fr-FR" dirty="0"/>
              <a:t>Les gens et les entreprises déménagent dans les communautés locales.</a:t>
            </a:r>
          </a:p>
          <a:p>
            <a:r>
              <a:rPr lang="fr-FR" dirty="0"/>
              <a:t>Des opportunités économiques se présentent dans les communautés locales</a:t>
            </a:r>
            <a:r>
              <a:rPr lang="en-CA" dirty="0" smtClean="0"/>
              <a:t>.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fontScale="85000" lnSpcReduction="10000"/>
          </a:bodyPr>
          <a:lstStyle/>
          <a:p>
            <a:pPr marL="0" lvl="0" indent="0">
              <a:spcBef>
                <a:spcPts val="0"/>
              </a:spcBef>
            </a:pPr>
            <a:r>
              <a:rPr lang="fr-FR" b="1" dirty="0"/>
              <a:t>Les demandes changeantes du gouvernement local / régional</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latin typeface="Inter" panose="020B0604020202020204" charset="0"/>
                <a:ea typeface="Inter" panose="020B0604020202020204" charset="0"/>
              </a:rPr>
              <a:t>Gouvernement local / régional - vers 2000</a:t>
            </a: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rPr>
              <a:t>Gouvernement local / régional - vers 2020</a:t>
            </a: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fontScale="85000" lnSpcReduction="10000"/>
          </a:bodyPr>
          <a:lstStyle/>
          <a:p>
            <a:pPr>
              <a:lnSpc>
                <a:spcPct val="100000"/>
              </a:lnSpc>
            </a:pPr>
            <a:r>
              <a:rPr lang="fr-FR" sz="3200" b="1" dirty="0"/>
              <a:t>Pas seulement un plan de croissance démographique, les communautés ont besoin d’un </a:t>
            </a:r>
            <a:r>
              <a:rPr lang="fr-FR" sz="3200" b="1" dirty="0" smtClean="0"/>
              <a:t>«plan d’</a:t>
            </a:r>
            <a:r>
              <a:rPr lang="fr-FR" sz="3200" b="1" dirty="0" err="1" smtClean="0"/>
              <a:t>affiares</a:t>
            </a:r>
            <a:r>
              <a:rPr lang="fr-FR" sz="3200" b="1" dirty="0" smtClean="0"/>
              <a:t>» </a:t>
            </a:r>
            <a:r>
              <a:rPr lang="fr-FR" sz="3200" b="1" dirty="0"/>
              <a:t>plus complet</a:t>
            </a:r>
            <a:endParaRPr lang="en-US" sz="3200" b="1" dirty="0"/>
          </a:p>
          <a:p>
            <a:pPr>
              <a:lnSpc>
                <a:spcPct val="100000"/>
              </a:lnSpc>
              <a:spcBef>
                <a:spcPts val="600"/>
              </a:spcBef>
              <a:spcAft>
                <a:spcPts val="2400"/>
              </a:spcAft>
            </a:pPr>
            <a:endParaRPr lang="en-US" sz="2000" b="1" dirty="0" smtClean="0"/>
          </a:p>
          <a:p>
            <a:pPr>
              <a:lnSpc>
                <a:spcPct val="100000"/>
              </a:lnSpc>
              <a:spcBef>
                <a:spcPts val="600"/>
              </a:spcBef>
              <a:spcAft>
                <a:spcPts val="2400"/>
              </a:spcAft>
            </a:pPr>
            <a:r>
              <a:rPr lang="en-US" sz="2000" b="1" dirty="0" err="1" smtClean="0"/>
              <a:t>Éléments</a:t>
            </a:r>
            <a:r>
              <a:rPr lang="en-US" sz="2000" b="1" dirty="0" smtClean="0"/>
              <a:t> </a:t>
            </a:r>
            <a:r>
              <a:rPr lang="en-US" sz="2000" b="1" dirty="0"/>
              <a:t>du </a:t>
            </a:r>
            <a:r>
              <a:rPr lang="en-US" sz="2000" b="1" dirty="0" smtClean="0"/>
              <a:t>plan </a:t>
            </a:r>
            <a:r>
              <a:rPr lang="en-US" sz="2000" b="1" dirty="0" err="1" smtClean="0"/>
              <a:t>d’affaires</a:t>
            </a:r>
            <a:r>
              <a:rPr lang="en-US" sz="2000" b="1" dirty="0" smtClean="0"/>
              <a:t>:</a:t>
            </a:r>
            <a:endParaRPr lang="en-US" sz="2000" b="1" dirty="0"/>
          </a:p>
          <a:p>
            <a:pPr marL="571500" indent="-342900">
              <a:lnSpc>
                <a:spcPct val="100000"/>
              </a:lnSpc>
              <a:spcBef>
                <a:spcPts val="600"/>
              </a:spcBef>
              <a:spcAft>
                <a:spcPts val="2400"/>
              </a:spcAft>
              <a:buFont typeface="Arial" panose="020B0604020202020204" pitchFamily="34" charset="0"/>
              <a:buChar char="•"/>
            </a:pPr>
            <a:r>
              <a:rPr lang="fr-FR" sz="2000" dirty="0"/>
              <a:t>Une compréhension claire des besoins du marché du travail pour soutenir les départs de main-d'œuvre et accueillir une nouvelle croissance.</a:t>
            </a:r>
          </a:p>
          <a:p>
            <a:pPr marL="571500" indent="-342900">
              <a:lnSpc>
                <a:spcPct val="100000"/>
              </a:lnSpc>
              <a:spcBef>
                <a:spcPts val="600"/>
              </a:spcBef>
              <a:spcAft>
                <a:spcPts val="2400"/>
              </a:spcAft>
              <a:buFont typeface="Arial" panose="020B0604020202020204" pitchFamily="34" charset="0"/>
              <a:buChar char="•"/>
            </a:pPr>
            <a:r>
              <a:rPr lang="fr-FR" sz="2000" dirty="0"/>
              <a:t>Quelles industries ont le potentiel de se développer à l'avenir dans la région?</a:t>
            </a:r>
          </a:p>
          <a:p>
            <a:pPr marL="571500" indent="-342900">
              <a:lnSpc>
                <a:spcPct val="100000"/>
              </a:lnSpc>
              <a:spcBef>
                <a:spcPts val="600"/>
              </a:spcBef>
              <a:spcAft>
                <a:spcPts val="2400"/>
              </a:spcAft>
              <a:buFont typeface="Arial" panose="020B0604020202020204" pitchFamily="34" charset="0"/>
              <a:buChar char="•"/>
            </a:pPr>
            <a:r>
              <a:rPr lang="fr-FR" sz="2000" dirty="0"/>
              <a:t>De quel niveau d'immigration de population avons-nous besoin?</a:t>
            </a:r>
          </a:p>
          <a:p>
            <a:pPr marL="571500" indent="-342900">
              <a:lnSpc>
                <a:spcPct val="100000"/>
              </a:lnSpc>
              <a:spcBef>
                <a:spcPts val="600"/>
              </a:spcBef>
              <a:spcAft>
                <a:spcPts val="2400"/>
              </a:spcAft>
              <a:buFont typeface="Arial" panose="020B0604020202020204" pitchFamily="34" charset="0"/>
              <a:buChar char="•"/>
            </a:pPr>
            <a:r>
              <a:rPr lang="fr-FR" sz="2000" dirty="0"/>
              <a:t>Quels sont les obstacles à l'attraction d'une nouvelle population? (par exemple, logement, infrastructure de soutien locale, formation linguistique, etc.)</a:t>
            </a:r>
            <a:endParaRPr lang="en-US" sz="2000" dirty="0"/>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err="1" smtClean="0"/>
              <a:t>Prochaines</a:t>
            </a:r>
            <a:r>
              <a:rPr lang="en-CA" sz="4800" dirty="0" smtClean="0"/>
              <a:t> </a:t>
            </a:r>
            <a:r>
              <a:rPr lang="en-CA" sz="4800" dirty="0" err="1" smtClean="0"/>
              <a:t>étapes</a:t>
            </a:r>
            <a:endParaRPr lang="en-CA" sz="4800" dirty="0"/>
          </a:p>
        </p:txBody>
      </p:sp>
    </p:spTree>
    <p:extLst>
      <p:ext uri="{BB962C8B-B14F-4D97-AF65-F5344CB8AC3E}">
        <p14:creationId xmlns:p14="http://schemas.microsoft.com/office/powerpoint/2010/main" val="109642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fr-FR" sz="3200" dirty="0"/>
              <a:t>Le Nouveau-Brunswick est beaucoup plus âgé et vieillit plus vite que le Canada</a:t>
            </a:r>
            <a:endParaRPr lang="en-CA" sz="3200" dirty="0">
              <a:solidFill>
                <a:srgbClr val="C00000"/>
              </a:solidFill>
            </a:endParaRP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extLst>
              <p:ext uri="{D42A27DB-BD31-4B8C-83A1-F6EECF244321}">
                <p14:modId xmlns:p14="http://schemas.microsoft.com/office/powerpoint/2010/main" val="4114790709"/>
              </p:ext>
            </p:extLst>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FC09338-7988-47A1-9CB5-BC0457BEE007}"/>
              </a:ext>
            </a:extLst>
          </p:cNvPr>
          <p:cNvSpPr txBox="1"/>
          <p:nvPr/>
        </p:nvSpPr>
        <p:spPr>
          <a:xfrm>
            <a:off x="1753985" y="6292735"/>
            <a:ext cx="8562110" cy="307777"/>
          </a:xfrm>
          <a:prstGeom prst="rect">
            <a:avLst/>
          </a:prstGeom>
          <a:noFill/>
        </p:spPr>
        <p:txBody>
          <a:bodyPr wrap="square" rtlCol="0">
            <a:spAutoFit/>
          </a:bodyPr>
          <a:lstStyle/>
          <a:p>
            <a:r>
              <a:rPr lang="en-CA" dirty="0"/>
              <a:t>Source: </a:t>
            </a:r>
            <a:r>
              <a:rPr lang="en-CA" dirty="0" err="1" smtClean="0"/>
              <a:t>Statistiques</a:t>
            </a:r>
            <a:r>
              <a:rPr lang="en-CA" dirty="0" smtClean="0"/>
              <a:t> </a:t>
            </a:r>
            <a:r>
              <a:rPr lang="en-CA" dirty="0"/>
              <a:t>Canada, </a:t>
            </a:r>
            <a:r>
              <a:rPr lang="en-CA" dirty="0" smtClean="0"/>
              <a:t> tableau CANSIM </a:t>
            </a:r>
            <a:r>
              <a:rPr lang="en-CA" dirty="0"/>
              <a:t>17-10-0005-01.</a:t>
            </a:r>
          </a:p>
        </p:txBody>
      </p:sp>
    </p:spTree>
    <p:extLst>
      <p:ext uri="{BB962C8B-B14F-4D97-AF65-F5344CB8AC3E}">
        <p14:creationId xmlns:p14="http://schemas.microsoft.com/office/powerpoint/2010/main" val="385734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79E62-D5F7-4C5A-B406-85E0FFD407E8}"/>
              </a:ext>
            </a:extLst>
          </p:cNvPr>
          <p:cNvSpPr>
            <a:spLocks noGrp="1"/>
          </p:cNvSpPr>
          <p:nvPr>
            <p:ph type="body" idx="2"/>
          </p:nvPr>
        </p:nvSpPr>
        <p:spPr>
          <a:xfrm>
            <a:off x="1573934" y="473826"/>
            <a:ext cx="8882289" cy="1416061"/>
          </a:xfrm>
        </p:spPr>
        <p:txBody>
          <a:bodyPr/>
          <a:lstStyle/>
          <a:p>
            <a:r>
              <a:rPr lang="fr-FR" sz="3600" dirty="0"/>
              <a:t>Et le comté de Carleton vieillit plus vite que le Nouveau-Brunswick</a:t>
            </a:r>
            <a:endParaRPr lang="en-CA" sz="3600" dirty="0"/>
          </a:p>
        </p:txBody>
      </p:sp>
      <p:sp>
        <p:nvSpPr>
          <p:cNvPr id="4" name="TextBox 3">
            <a:extLst>
              <a:ext uri="{FF2B5EF4-FFF2-40B4-BE49-F238E27FC236}">
                <a16:creationId xmlns:a16="http://schemas.microsoft.com/office/drawing/2014/main" id="{C0211047-9083-45F4-80BA-88F4E547EBFB}"/>
              </a:ext>
            </a:extLst>
          </p:cNvPr>
          <p:cNvSpPr txBox="1"/>
          <p:nvPr/>
        </p:nvSpPr>
        <p:spPr>
          <a:xfrm>
            <a:off x="1753985" y="6292735"/>
            <a:ext cx="8562110" cy="307777"/>
          </a:xfrm>
          <a:prstGeom prst="rect">
            <a:avLst/>
          </a:prstGeom>
          <a:noFill/>
        </p:spPr>
        <p:txBody>
          <a:bodyPr wrap="square" rtlCol="0">
            <a:spAutoFit/>
          </a:bodyPr>
          <a:lstStyle/>
          <a:p>
            <a:r>
              <a:rPr lang="en-CA" dirty="0"/>
              <a:t>Source: </a:t>
            </a:r>
            <a:r>
              <a:rPr lang="en-CA" dirty="0" err="1" smtClean="0"/>
              <a:t>Statistiques</a:t>
            </a:r>
            <a:r>
              <a:rPr lang="en-CA" dirty="0" smtClean="0"/>
              <a:t> </a:t>
            </a:r>
            <a:r>
              <a:rPr lang="en-CA" dirty="0"/>
              <a:t>Canada, </a:t>
            </a:r>
            <a:r>
              <a:rPr lang="en-CA" dirty="0" smtClean="0"/>
              <a:t>tableaux CANSIM 17-10-0005-01 et </a:t>
            </a:r>
            <a:r>
              <a:rPr lang="en-CA" dirty="0"/>
              <a:t>17-10-0139-01.</a:t>
            </a:r>
          </a:p>
        </p:txBody>
      </p:sp>
      <p:graphicFrame>
        <p:nvGraphicFramePr>
          <p:cNvPr id="5" name="Chart 4">
            <a:extLst>
              <a:ext uri="{FF2B5EF4-FFF2-40B4-BE49-F238E27FC236}">
                <a16:creationId xmlns:a16="http://schemas.microsoft.com/office/drawing/2014/main" id="{36587962-65BB-498C-A550-D76D0C93A6C0}"/>
              </a:ext>
            </a:extLst>
          </p:cNvPr>
          <p:cNvGraphicFramePr>
            <a:graphicFrameLocks/>
          </p:cNvGraphicFramePr>
          <p:nvPr>
            <p:extLst>
              <p:ext uri="{D42A27DB-BD31-4B8C-83A1-F6EECF244321}">
                <p14:modId xmlns:p14="http://schemas.microsoft.com/office/powerpoint/2010/main" val="3555583942"/>
              </p:ext>
            </p:extLst>
          </p:nvPr>
        </p:nvGraphicFramePr>
        <p:xfrm>
          <a:off x="1753985" y="1889887"/>
          <a:ext cx="8781493" cy="4402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35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fontScale="77500" lnSpcReduction="20000"/>
          </a:bodyPr>
          <a:lstStyle/>
          <a:p>
            <a:r>
              <a:rPr lang="fr-FR" b="1" dirty="0"/>
              <a:t>Un vieillissement plus rapide signifie une croissance plus lente!</a:t>
            </a:r>
            <a:endParaRPr lang="en-CA" b="1" dirty="0"/>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p:txBody>
          <a:bodyPr>
            <a:normAutofit fontScale="92500" lnSpcReduction="20000"/>
          </a:bodyPr>
          <a:lstStyle/>
          <a:p>
            <a:pPr marL="514350" indent="-285750">
              <a:buFont typeface="Wingdings" panose="05000000000000000000" pitchFamily="2" charset="2"/>
              <a:buChar char="Ø"/>
            </a:pPr>
            <a:r>
              <a:rPr lang="fr-FR" dirty="0"/>
              <a:t>Le Nouveau-Brunswick a perdu des travailleurs au cours de la dernière décennie</a:t>
            </a:r>
          </a:p>
          <a:p>
            <a:pPr marL="514350" indent="-285750">
              <a:buFont typeface="Wingdings" panose="05000000000000000000" pitchFamily="2" charset="2"/>
              <a:buChar char="Ø"/>
            </a:pPr>
            <a:r>
              <a:rPr lang="fr-FR" dirty="0"/>
              <a:t>Par conséquent, son économie est loin derrière celle du Canada</a:t>
            </a:r>
          </a:p>
          <a:p>
            <a:pPr marL="514350" indent="-285750">
              <a:buFont typeface="Wingdings" panose="05000000000000000000" pitchFamily="2" charset="2"/>
              <a:buChar char="Ø"/>
            </a:pPr>
            <a:r>
              <a:rPr lang="fr-FR" dirty="0"/>
              <a:t>La région d'Edmundston-Woodstock a perdu près de sept fois plus de travailleurs que le Nouveau-Brunswick, ce qui laisse croire que son économie a probablement diminué.</a:t>
            </a:r>
            <a:endParaRPr lang="en-CA" dirty="0"/>
          </a:p>
        </p:txBody>
      </p:sp>
      <p:graphicFrame>
        <p:nvGraphicFramePr>
          <p:cNvPr id="5" name="Content Placeholder 3">
            <a:extLst>
              <a:ext uri="{FF2B5EF4-FFF2-40B4-BE49-F238E27FC236}">
                <a16:creationId xmlns:a16="http://schemas.microsoft.com/office/drawing/2014/main" id="{F433C12E-187B-454C-9A1A-64DAFE3314BB}"/>
              </a:ext>
            </a:extLst>
          </p:cNvPr>
          <p:cNvGraphicFramePr>
            <a:graphicFrameLocks/>
          </p:cNvGraphicFramePr>
          <p:nvPr>
            <p:extLst>
              <p:ext uri="{D42A27DB-BD31-4B8C-83A1-F6EECF244321}">
                <p14:modId xmlns:p14="http://schemas.microsoft.com/office/powerpoint/2010/main" val="1055128391"/>
              </p:ext>
            </p:extLst>
          </p:nvPr>
        </p:nvGraphicFramePr>
        <p:xfrm>
          <a:off x="838200" y="1091046"/>
          <a:ext cx="5489864" cy="484216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4818145-6039-400A-9623-D296F2C3DC9F}"/>
              </a:ext>
            </a:extLst>
          </p:cNvPr>
          <p:cNvSpPr txBox="1"/>
          <p:nvPr/>
        </p:nvSpPr>
        <p:spPr>
          <a:xfrm>
            <a:off x="1753985" y="6292735"/>
            <a:ext cx="8562110" cy="523220"/>
          </a:xfrm>
          <a:prstGeom prst="rect">
            <a:avLst/>
          </a:prstGeom>
          <a:noFill/>
        </p:spPr>
        <p:txBody>
          <a:bodyPr wrap="square" rtlCol="0">
            <a:spAutoFit/>
          </a:bodyPr>
          <a:lstStyle/>
          <a:p>
            <a:r>
              <a:rPr lang="en-CA" dirty="0"/>
              <a:t>Source: </a:t>
            </a:r>
            <a:r>
              <a:rPr lang="fr-FR" dirty="0" smtClean="0"/>
              <a:t>Statistiques </a:t>
            </a:r>
            <a:r>
              <a:rPr lang="fr-FR" dirty="0"/>
              <a:t>Canada, tableaux CANSIM 14-10-0023-01, 14-10-0090-01 et 36-10-0402-02</a:t>
            </a:r>
            <a:r>
              <a:rPr lang="en-CA" dirty="0" smtClean="0"/>
              <a:t>.</a:t>
            </a:r>
            <a:endParaRPr lang="en-CA" dirty="0"/>
          </a:p>
          <a:p>
            <a:r>
              <a:rPr lang="en-CA" dirty="0" smtClean="0"/>
              <a:t>Remarque</a:t>
            </a:r>
            <a:r>
              <a:rPr lang="en-CA" dirty="0" smtClean="0"/>
              <a:t>: </a:t>
            </a:r>
            <a:r>
              <a:rPr lang="fr-FR" dirty="0"/>
              <a:t>Données sur le PIB réel non disponibles pour la RE d'Edmundston-Woodstock</a:t>
            </a:r>
            <a:r>
              <a:rPr lang="en-CA" dirty="0" smtClean="0"/>
              <a:t>.</a:t>
            </a:r>
            <a:endParaRPr lang="en-CA" dirty="0"/>
          </a:p>
        </p:txBody>
      </p:sp>
    </p:spTree>
    <p:extLst>
      <p:ext uri="{BB962C8B-B14F-4D97-AF65-F5344CB8AC3E}">
        <p14:creationId xmlns:p14="http://schemas.microsoft.com/office/powerpoint/2010/main" val="266499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0000" lnSpcReduction="20000"/>
          </a:bodyPr>
          <a:lstStyle/>
          <a:p>
            <a:r>
              <a:rPr lang="fr-FR" b="1" dirty="0"/>
              <a:t>Le défi du travail: combler le vide laissé par les baby-boomers à la retraite</a:t>
            </a:r>
            <a:endParaRPr lang="en-CA" b="1" dirty="0"/>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2022763"/>
            <a:ext cx="4656137" cy="3962400"/>
          </a:xfrm>
        </p:spPr>
        <p:txBody>
          <a:bodyPr>
            <a:normAutofit fontScale="85000" lnSpcReduction="20000"/>
          </a:bodyPr>
          <a:lstStyle/>
          <a:p>
            <a:pPr marL="514350" indent="-285750">
              <a:buFont typeface="Wingdings" panose="05000000000000000000" pitchFamily="2" charset="2"/>
              <a:buChar char="Ø"/>
            </a:pPr>
            <a:r>
              <a:rPr lang="fr-FR" dirty="0"/>
              <a:t>Jusqu'en 2011, le nombre de jeunes atteignant l'âge officiel de travail de 15 ans était bien supérieur à celui des personnes atteignant l'âge officiel de la retraite de 65 ans.</a:t>
            </a:r>
          </a:p>
          <a:p>
            <a:pPr marL="514350" indent="-285750">
              <a:buFont typeface="Wingdings" panose="05000000000000000000" pitchFamily="2" charset="2"/>
              <a:buChar char="Ø"/>
            </a:pPr>
            <a:r>
              <a:rPr lang="fr-FR" dirty="0"/>
              <a:t>Tout cela a changé en 2011, lorsque les premiers baby-boomers du comté ont eu 65 ans</a:t>
            </a:r>
          </a:p>
          <a:p>
            <a:pPr marL="514350" indent="-285750">
              <a:buFont typeface="Wingdings" panose="05000000000000000000" pitchFamily="2" charset="2"/>
              <a:buChar char="Ø"/>
            </a:pPr>
            <a:r>
              <a:rPr lang="fr-FR" dirty="0"/>
              <a:t>Sans nouveaux arrivants, la main-d’œuvre du comté de Carleton continuera de baisser pendant au moins 10 ans</a:t>
            </a:r>
            <a:endParaRPr lang="en-CA" dirty="0"/>
          </a:p>
        </p:txBody>
      </p:sp>
      <p:graphicFrame>
        <p:nvGraphicFramePr>
          <p:cNvPr id="5" name="Content Placeholder 6">
            <a:extLst>
              <a:ext uri="{FF2B5EF4-FFF2-40B4-BE49-F238E27FC236}">
                <a16:creationId xmlns:a16="http://schemas.microsoft.com/office/drawing/2014/main" id="{2E741B2A-6FAB-48DB-AA2B-E1FDD81795F5}"/>
              </a:ext>
            </a:extLst>
          </p:cNvPr>
          <p:cNvGraphicFramePr>
            <a:graphicFrameLocks/>
          </p:cNvGraphicFramePr>
          <p:nvPr>
            <p:extLst>
              <p:ext uri="{D42A27DB-BD31-4B8C-83A1-F6EECF244321}">
                <p14:modId xmlns:p14="http://schemas.microsoft.com/office/powerpoint/2010/main" val="771766912"/>
              </p:ext>
            </p:extLst>
          </p:nvPr>
        </p:nvGraphicFramePr>
        <p:xfrm>
          <a:off x="1049481" y="1111826"/>
          <a:ext cx="5181600" cy="4873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C7E3823-A320-4BDF-906D-902A803933EE}"/>
              </a:ext>
            </a:extLst>
          </p:cNvPr>
          <p:cNvSpPr txBox="1"/>
          <p:nvPr/>
        </p:nvSpPr>
        <p:spPr>
          <a:xfrm>
            <a:off x="1753985" y="6292735"/>
            <a:ext cx="8562110" cy="307777"/>
          </a:xfrm>
          <a:prstGeom prst="rect">
            <a:avLst/>
          </a:prstGeom>
          <a:noFill/>
        </p:spPr>
        <p:txBody>
          <a:bodyPr wrap="square" rtlCol="0">
            <a:spAutoFit/>
          </a:bodyPr>
          <a:lstStyle/>
          <a:p>
            <a:r>
              <a:rPr lang="en-CA" dirty="0"/>
              <a:t>Source: </a:t>
            </a:r>
            <a:r>
              <a:rPr lang="fr-FR" dirty="0" smtClean="0"/>
              <a:t>Statistiques </a:t>
            </a:r>
            <a:r>
              <a:rPr lang="fr-FR" dirty="0"/>
              <a:t>Canada, tableau CANSIM 17-10-0139-01.</a:t>
            </a:r>
            <a:endParaRPr lang="en-CA" dirty="0"/>
          </a:p>
        </p:txBody>
      </p:sp>
    </p:spTree>
    <p:extLst>
      <p:ext uri="{BB962C8B-B14F-4D97-AF65-F5344CB8AC3E}">
        <p14:creationId xmlns:p14="http://schemas.microsoft.com/office/powerpoint/2010/main" val="25473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81284" y="658814"/>
            <a:ext cx="4657060" cy="993342"/>
          </a:xfrm>
        </p:spPr>
        <p:txBody>
          <a:bodyPr>
            <a:normAutofit fontScale="70000" lnSpcReduction="20000"/>
          </a:bodyPr>
          <a:lstStyle/>
          <a:p>
            <a:r>
              <a:rPr lang="en-CA" b="1" dirty="0"/>
              <a:t>The good news: schools are no longer emptying out</a:t>
            </a:r>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7081838" y="1787237"/>
            <a:ext cx="4815753" cy="4367502"/>
          </a:xfrm>
        </p:spPr>
        <p:txBody>
          <a:bodyPr>
            <a:normAutofit lnSpcReduction="10000"/>
          </a:bodyPr>
          <a:lstStyle/>
          <a:p>
            <a:pPr marL="514350" indent="-285750">
              <a:buFont typeface="Wingdings" panose="05000000000000000000" pitchFamily="2" charset="2"/>
              <a:buChar char="Ø"/>
            </a:pPr>
            <a:r>
              <a:rPr lang="fr-FR" dirty="0"/>
              <a:t>Les nouveaux arrivants au Nouveau-Brunswick sont généralement en âge d'élever des enfants</a:t>
            </a:r>
          </a:p>
          <a:p>
            <a:pPr marL="514350" indent="-285750">
              <a:buFont typeface="Wingdings" panose="05000000000000000000" pitchFamily="2" charset="2"/>
              <a:buChar char="Ø"/>
            </a:pPr>
            <a:r>
              <a:rPr lang="fr-FR" dirty="0"/>
              <a:t>La migration vers le comté de Carleton a aidé à stabiliser la population d'âge scolaire</a:t>
            </a:r>
          </a:p>
          <a:p>
            <a:pPr marL="514350" indent="-285750">
              <a:buFont typeface="Wingdings" panose="05000000000000000000" pitchFamily="2" charset="2"/>
              <a:buChar char="Ø"/>
            </a:pPr>
            <a:r>
              <a:rPr lang="fr-FR" dirty="0"/>
              <a:t>Une migration continue est nécessaire pour maintenir cette stabilité, et il en faut davantage pour la croissance.</a:t>
            </a:r>
            <a:endParaRPr lang="en-CA" dirty="0"/>
          </a:p>
        </p:txBody>
      </p:sp>
      <p:graphicFrame>
        <p:nvGraphicFramePr>
          <p:cNvPr id="8" name="Chart 7">
            <a:extLst>
              <a:ext uri="{FF2B5EF4-FFF2-40B4-BE49-F238E27FC236}">
                <a16:creationId xmlns:a16="http://schemas.microsoft.com/office/drawing/2014/main" id="{04F68498-6ECB-486A-99E7-12B93550FDE0}"/>
              </a:ext>
            </a:extLst>
          </p:cNvPr>
          <p:cNvGraphicFramePr>
            <a:graphicFrameLocks/>
          </p:cNvGraphicFramePr>
          <p:nvPr>
            <p:extLst>
              <p:ext uri="{D42A27DB-BD31-4B8C-83A1-F6EECF244321}">
                <p14:modId xmlns:p14="http://schemas.microsoft.com/office/powerpoint/2010/main" val="688717988"/>
              </p:ext>
            </p:extLst>
          </p:nvPr>
        </p:nvGraphicFramePr>
        <p:xfrm>
          <a:off x="1113992" y="1174172"/>
          <a:ext cx="4982008" cy="44992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612F801-63B0-495A-A69C-D62FA770255A}"/>
              </a:ext>
            </a:extLst>
          </p:cNvPr>
          <p:cNvSpPr txBox="1"/>
          <p:nvPr/>
        </p:nvSpPr>
        <p:spPr>
          <a:xfrm>
            <a:off x="1753985" y="6292735"/>
            <a:ext cx="8562110" cy="307777"/>
          </a:xfrm>
          <a:prstGeom prst="rect">
            <a:avLst/>
          </a:prstGeom>
          <a:noFill/>
        </p:spPr>
        <p:txBody>
          <a:bodyPr wrap="square" rtlCol="0">
            <a:spAutoFit/>
          </a:bodyPr>
          <a:lstStyle/>
          <a:p>
            <a:r>
              <a:rPr lang="en-CA" dirty="0"/>
              <a:t>Source: </a:t>
            </a:r>
            <a:r>
              <a:rPr lang="fr-FR" dirty="0" smtClean="0"/>
              <a:t>Statistiques </a:t>
            </a:r>
            <a:r>
              <a:rPr lang="fr-FR" dirty="0"/>
              <a:t>Canada, tableaux CANSIM 17-10-0135-01 et 17-10-0139-01</a:t>
            </a:r>
            <a:r>
              <a:rPr lang="en-CA" dirty="0" smtClean="0"/>
              <a:t>.</a:t>
            </a:r>
            <a:endParaRPr lang="en-CA" dirty="0"/>
          </a:p>
        </p:txBody>
      </p:sp>
    </p:spTree>
    <p:extLst>
      <p:ext uri="{BB962C8B-B14F-4D97-AF65-F5344CB8AC3E}">
        <p14:creationId xmlns:p14="http://schemas.microsoft.com/office/powerpoint/2010/main" val="6574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fontScale="92500" lnSpcReduction="10000"/>
          </a:bodyPr>
          <a:lstStyle/>
          <a:p>
            <a:r>
              <a:rPr lang="fr-FR" sz="2400" b="1" dirty="0"/>
              <a:t>Malgré les progrès réalisés ces dernières années, de sérieux défis demeurent</a:t>
            </a:r>
            <a:endParaRPr lang="en-CA" sz="2400" b="1" dirty="0"/>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normAutofit fontScale="92500" lnSpcReduction="20000"/>
          </a:bodyPr>
          <a:lstStyle/>
          <a:p>
            <a:pPr marL="514350" indent="-285750">
              <a:buFont typeface="Wingdings" panose="05000000000000000000" pitchFamily="2" charset="2"/>
              <a:buChar char="Ø"/>
            </a:pPr>
            <a:r>
              <a:rPr lang="fr-FR" dirty="0"/>
              <a:t>Le vieillissement de la population signifie une demande accrue de services publics</a:t>
            </a:r>
          </a:p>
          <a:p>
            <a:pPr marL="514350" indent="-285750">
              <a:buFont typeface="Wingdings" panose="05000000000000000000" pitchFamily="2" charset="2"/>
              <a:buChar char="Ø"/>
            </a:pPr>
            <a:r>
              <a:rPr lang="fr-FR" dirty="0"/>
              <a:t>En conséquence, la main-d'œuvre passe du secteur privé au secteur public</a:t>
            </a:r>
          </a:p>
          <a:p>
            <a:pPr marL="514350" indent="-285750">
              <a:buFont typeface="Wingdings" panose="05000000000000000000" pitchFamily="2" charset="2"/>
              <a:buChar char="Ø"/>
            </a:pPr>
            <a:r>
              <a:rPr lang="fr-FR" dirty="0"/>
              <a:t>Il faudra plus de travailleurs pour répondre aux services publics en croissance et développer le secteur privé</a:t>
            </a:r>
            <a:endParaRPr lang="en-CA" dirty="0"/>
          </a:p>
        </p:txBody>
      </p:sp>
      <p:graphicFrame>
        <p:nvGraphicFramePr>
          <p:cNvPr id="5" name="Picture Placeholder 4">
            <a:extLst>
              <a:ext uri="{FF2B5EF4-FFF2-40B4-BE49-F238E27FC236}">
                <a16:creationId xmlns:a16="http://schemas.microsoft.com/office/drawing/2014/main" id="{E1483916-ED84-4F6A-AFB5-715212999E24}"/>
              </a:ext>
            </a:extLst>
          </p:cNvPr>
          <p:cNvGraphicFramePr>
            <a:graphicFrameLocks noGrp="1"/>
          </p:cNvGraphicFramePr>
          <p:nvPr>
            <p:ph type="pic" idx="2"/>
            <p:extLst>
              <p:ext uri="{D42A27DB-BD31-4B8C-83A1-F6EECF244321}">
                <p14:modId xmlns:p14="http://schemas.microsoft.com/office/powerpoint/2010/main" val="3740397171"/>
              </p:ext>
            </p:extLst>
          </p:nvPr>
        </p:nvGraphicFramePr>
        <p:xfrm>
          <a:off x="954088" y="1163782"/>
          <a:ext cx="5610225" cy="46031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E43EDD2-663B-4003-BDE9-580C67FD4F23}"/>
              </a:ext>
            </a:extLst>
          </p:cNvPr>
          <p:cNvSpPr txBox="1"/>
          <p:nvPr/>
        </p:nvSpPr>
        <p:spPr>
          <a:xfrm>
            <a:off x="1402773" y="6307282"/>
            <a:ext cx="8198427" cy="311727"/>
          </a:xfrm>
          <a:prstGeom prst="rect">
            <a:avLst/>
          </a:prstGeom>
          <a:noFill/>
        </p:spPr>
        <p:txBody>
          <a:bodyPr wrap="square" rtlCol="0">
            <a:spAutoFit/>
          </a:bodyPr>
          <a:lstStyle/>
          <a:p>
            <a:r>
              <a:rPr lang="en-CA" dirty="0"/>
              <a:t>Source: </a:t>
            </a:r>
            <a:r>
              <a:rPr lang="fr-FR" dirty="0" smtClean="0"/>
              <a:t>Statistiques </a:t>
            </a:r>
            <a:r>
              <a:rPr lang="fr-FR" dirty="0"/>
              <a:t>Canada, tableau CANSIM 14-10-0092-01.</a:t>
            </a:r>
            <a:endParaRPr lang="en-CA" dirty="0"/>
          </a:p>
        </p:txBody>
      </p:sp>
    </p:spTree>
    <p:extLst>
      <p:ext uri="{BB962C8B-B14F-4D97-AF65-F5344CB8AC3E}">
        <p14:creationId xmlns:p14="http://schemas.microsoft.com/office/powerpoint/2010/main" val="301377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62500" lnSpcReduction="20000"/>
          </a:bodyPr>
          <a:lstStyle/>
          <a:p>
            <a:r>
              <a:rPr lang="fr-FR" b="1" dirty="0"/>
              <a:t>La croissance du secteur privé sera essentielle pour garantir des services publics de qualité</a:t>
            </a:r>
            <a:endParaRPr lang="en-CA" b="1" dirty="0"/>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849438"/>
            <a:ext cx="4656137" cy="4364326"/>
          </a:xfrm>
        </p:spPr>
        <p:txBody>
          <a:bodyPr>
            <a:normAutofit fontScale="85000" lnSpcReduction="20000"/>
          </a:bodyPr>
          <a:lstStyle/>
          <a:p>
            <a:pPr marL="514350" indent="-285750">
              <a:buFont typeface="Wingdings" panose="05000000000000000000" pitchFamily="2" charset="2"/>
              <a:buChar char="Ø"/>
            </a:pPr>
            <a:r>
              <a:rPr lang="fr-FR" dirty="0"/>
              <a:t>Les dépenses de santé augmentent considérablement à mesure que les personnes âgées vieillissent</a:t>
            </a:r>
          </a:p>
          <a:p>
            <a:pPr marL="514350" indent="-285750">
              <a:buFont typeface="Wingdings" panose="05000000000000000000" pitchFamily="2" charset="2"/>
              <a:buChar char="Ø"/>
            </a:pPr>
            <a:r>
              <a:rPr lang="fr-FR" dirty="0"/>
              <a:t>Les premiers baby-boomers du Nouveau-Brunswick auront 75 ans cette année. Au cours des 15 prochaines années, le nombre de personnes âgées de 75 ans et plus devrait plus que doubler, pour atteindre près de 140000</a:t>
            </a:r>
          </a:p>
          <a:p>
            <a:pPr marL="514350" indent="-285750">
              <a:buFont typeface="Wingdings" panose="05000000000000000000" pitchFamily="2" charset="2"/>
              <a:buChar char="Ø"/>
            </a:pPr>
            <a:r>
              <a:rPr lang="fr-FR" dirty="0"/>
              <a:t>Cela entraînera une escalade des coûts des soins de santé. La croissance du secteur privé est nécessaire pour couvrir l'escalade des coûts</a:t>
            </a:r>
            <a:endParaRPr lang="en-CA" dirty="0"/>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extLst>
              <p:ext uri="{D42A27DB-BD31-4B8C-83A1-F6EECF244321}">
                <p14:modId xmlns:p14="http://schemas.microsoft.com/office/powerpoint/2010/main" val="3657725761"/>
              </p:ext>
            </p:extLst>
          </p:nvPr>
        </p:nvGraphicFramePr>
        <p:xfrm>
          <a:off x="995652" y="827117"/>
          <a:ext cx="5610225" cy="4748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DDE27A-26FC-44D5-A6A1-31BEE54A5DD9}"/>
              </a:ext>
            </a:extLst>
          </p:cNvPr>
          <p:cNvSpPr txBox="1"/>
          <p:nvPr/>
        </p:nvSpPr>
        <p:spPr>
          <a:xfrm>
            <a:off x="1246909" y="6350924"/>
            <a:ext cx="8952807" cy="369332"/>
          </a:xfrm>
          <a:prstGeom prst="rect">
            <a:avLst/>
          </a:prstGeom>
          <a:noFill/>
        </p:spPr>
        <p:txBody>
          <a:bodyPr wrap="square" rtlCol="0">
            <a:spAutoFit/>
          </a:bodyPr>
          <a:lstStyle/>
          <a:p>
            <a:r>
              <a:rPr lang="en-CA" sz="900" dirty="0"/>
              <a:t>Source: </a:t>
            </a:r>
            <a:r>
              <a:rPr lang="fr-FR" sz="900" dirty="0"/>
              <a:t>Calculs de Richard Saillant basés sur les dépenses de santé provinciales moyennes au Canada par groupe d'âge pour 2017 et données de l'Institut canadien d'information sur la santé (ICIS) et de Statistique Canada, tableau CANSIM 17-10-0057-01, scénario de croissance démographique élevée.</a:t>
            </a:r>
            <a:endParaRPr lang="en-CA" sz="900" dirty="0"/>
          </a:p>
        </p:txBody>
      </p:sp>
    </p:spTree>
    <p:extLst>
      <p:ext uri="{BB962C8B-B14F-4D97-AF65-F5344CB8AC3E}">
        <p14:creationId xmlns:p14="http://schemas.microsoft.com/office/powerpoint/2010/main" val="31926874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3724</TotalTime>
  <Words>1557</Words>
  <Application>Microsoft Office PowerPoint</Application>
  <PresentationFormat>Widescreen</PresentationFormat>
  <Paragraphs>149</Paragraphs>
  <Slides>28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Inter</vt:lpstr>
      <vt:lpstr>Calibri</vt:lpstr>
      <vt:lpstr>Century Gothic</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Nicole Nader</cp:lastModifiedBy>
  <cp:revision>57</cp:revision>
  <dcterms:created xsi:type="dcterms:W3CDTF">2021-01-19T19:30:51Z</dcterms:created>
  <dcterms:modified xsi:type="dcterms:W3CDTF">2021-02-22T23:55:53Z</dcterms:modified>
</cp:coreProperties>
</file>