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0" r:id="rId2"/>
    <p:sldId id="290" r:id="rId3"/>
    <p:sldId id="306" r:id="rId4"/>
    <p:sldId id="322" r:id="rId5"/>
    <p:sldId id="323" r:id="rId6"/>
    <p:sldId id="324" r:id="rId7"/>
    <p:sldId id="325" r:id="rId8"/>
    <p:sldId id="326" r:id="rId9"/>
    <p:sldId id="327" r:id="rId10"/>
    <p:sldId id="280" r:id="rId11"/>
    <p:sldId id="293" r:id="rId12"/>
    <p:sldId id="291" r:id="rId13"/>
    <p:sldId id="273" r:id="rId14"/>
    <p:sldId id="274" r:id="rId15"/>
    <p:sldId id="292" r:id="rId16"/>
    <p:sldId id="266" r:id="rId17"/>
    <p:sldId id="297" r:id="rId18"/>
    <p:sldId id="298" r:id="rId19"/>
    <p:sldId id="276" r:id="rId20"/>
    <p:sldId id="278" r:id="rId21"/>
    <p:sldId id="296" r:id="rId22"/>
    <p:sldId id="295" r:id="rId23"/>
    <p:sldId id="299" r:id="rId24"/>
    <p:sldId id="294" r:id="rId25"/>
    <p:sldId id="265" r:id="rId26"/>
    <p:sldId id="275" r:id="rId27"/>
    <p:sldId id="277" r:id="rId28"/>
    <p:sldId id="300" r:id="rId29"/>
    <p:sldId id="263" r:id="rId30"/>
  </p:sldIdLst>
  <p:sldSz cx="12192000" cy="6858000"/>
  <p:notesSz cx="6858000" cy="9144000"/>
  <p:embeddedFontLst>
    <p:embeddedFont>
      <p:font typeface="Inter" panose="020B0604020202020204" charset="0"/>
      <p:regular r:id="rId32"/>
      <p:bold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275" autoAdjust="0"/>
  </p:normalViewPr>
  <p:slideViewPr>
    <p:cSldViewPr snapToGrid="0">
      <p:cViewPr varScale="1">
        <p:scale>
          <a:sx n="43" d="100"/>
          <a:sy n="43" d="100"/>
        </p:scale>
        <p:origin x="77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CA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Brunswick</a:t>
            </a:r>
            <a:endParaRPr lang="en-CA" sz="1800" b="1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Population growth by age group</a:t>
            </a:r>
            <a:endParaRPr lang="fr-CA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Sheet1!$C$76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Sheet1!$B$77:$B$85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Sheet1!$C$77:$C$85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C-4705-ACE5-F41215A7ECBA}"/>
            </c:ext>
          </c:extLst>
        </c:ser>
        <c:ser>
          <c:idx val="1"/>
          <c:order val="1"/>
          <c:tx>
            <c:strRef>
              <c:f>Sheet1!$D$76</c:f>
              <c:strCache>
                <c:ptCount val="1"/>
                <c:pt idx="0">
                  <c:v>Westmorland-Albert, excl Moncton CMA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Sheet1!$B$77:$B$85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Sheet1!$D$77:$D$85</c:f>
              <c:numCache>
                <c:formatCode>0%</c:formatCode>
                <c:ptCount val="9"/>
                <c:pt idx="0">
                  <c:v>6.7546754675467557E-2</c:v>
                </c:pt>
                <c:pt idx="1">
                  <c:v>-0.17786163522012577</c:v>
                </c:pt>
                <c:pt idx="2">
                  <c:v>-8.3310191613439333E-4</c:v>
                </c:pt>
                <c:pt idx="3">
                  <c:v>-9.7908526775453919E-2</c:v>
                </c:pt>
                <c:pt idx="4">
                  <c:v>-0.15607040229885061</c:v>
                </c:pt>
                <c:pt idx="5">
                  <c:v>0.12815319462345798</c:v>
                </c:pt>
                <c:pt idx="6">
                  <c:v>0.60509554140127397</c:v>
                </c:pt>
                <c:pt idx="7">
                  <c:v>0.28536838464199232</c:v>
                </c:pt>
                <c:pt idx="8">
                  <c:v>5.6570854033593632E-2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C-4705-ACE5-F41215A7E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557184"/>
        <c:axId val="1787557600"/>
      </c:barChart>
      <c:catAx>
        <c:axId val="17875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57600"/>
        <c:crosses val="autoZero"/>
        <c:auto val="1"/>
        <c:lblAlgn val="ctr"/>
        <c:lblOffset val="100"/>
        <c:noMultiLvlLbl val="0"/>
      </c:catAx>
      <c:valAx>
        <c:axId val="17875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5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Real GDP and Labor Force Growth, 2009 to 2019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Active population</c:v>
                </c:pt>
              </c:strCache>
            </c:strRef>
          </c:cat>
          <c:val>
            <c:numRef>
              <c:f>Sheet2!$E$21:$E$22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126-88C3-C1D2A35152ED}"/>
            </c:ext>
          </c:extLst>
        </c:ser>
        <c:ser>
          <c:idx val="1"/>
          <c:order val="1"/>
          <c:tx>
            <c:strRef>
              <c:f>Sheet2!$F$20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Active population</c:v>
                </c:pt>
              </c:strCache>
            </c:strRef>
          </c:cat>
          <c:val>
            <c:numRef>
              <c:f>Sheet2!$F$21:$F$22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126-88C3-C1D2A35152ED}"/>
            </c:ext>
          </c:extLst>
        </c:ser>
        <c:ser>
          <c:idx val="2"/>
          <c:order val="2"/>
          <c:tx>
            <c:strRef>
              <c:f>Sheet2!$G$20</c:f>
              <c:strCache>
                <c:ptCount val="1"/>
                <c:pt idx="0">
                  <c:v>ER Moncton-Richibucto, excl. Moncton CMA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Active population</c:v>
                </c:pt>
              </c:strCache>
            </c:strRef>
          </c:cat>
          <c:val>
            <c:numRef>
              <c:f>Sheet2!$G$21:$G$22</c:f>
              <c:numCache>
                <c:formatCode>0%</c:formatCode>
                <c:ptCount val="2"/>
                <c:pt idx="1">
                  <c:v>-8.849557522123852E-2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126-88C3-C1D2A351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849984"/>
        <c:axId val="1189850400"/>
      </c:barChart>
      <c:catAx>
        <c:axId val="11898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50400"/>
        <c:crosses val="autoZero"/>
        <c:auto val="1"/>
        <c:lblAlgn val="ctr"/>
        <c:lblOffset val="100"/>
        <c:noMultiLvlLbl val="0"/>
      </c:catAx>
      <c:valAx>
        <c:axId val="1189850400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499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Population aged 15 and 65</a:t>
            </a:r>
          </a:p>
          <a:p>
            <a:pPr>
              <a:defRPr/>
            </a:pPr>
            <a:r>
              <a:rPr lang="en-US" sz="1600" b="1" dirty="0" smtClean="0"/>
              <a:t>Westmorland-Albert, excl. Moncton CMA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Sheet3!$B$71</c:f>
              <c:strCache>
                <c:ptCount val="1"/>
                <c:pt idx="0">
                  <c:v>15 years old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Sheet3!$C$70:$V$70</c:f>
              <c:numCache>
                <c:formatCode>0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Sheet3!$C$71:$V$71</c:f>
              <c:numCache>
                <c:formatCode>#,##0</c:formatCode>
                <c:ptCount val="20"/>
                <c:pt idx="0">
                  <c:v>461</c:v>
                </c:pt>
                <c:pt idx="1">
                  <c:v>449</c:v>
                </c:pt>
                <c:pt idx="2">
                  <c:v>432</c:v>
                </c:pt>
                <c:pt idx="3">
                  <c:v>404</c:v>
                </c:pt>
                <c:pt idx="4">
                  <c:v>461</c:v>
                </c:pt>
                <c:pt idx="5">
                  <c:v>432</c:v>
                </c:pt>
                <c:pt idx="6">
                  <c:v>401</c:v>
                </c:pt>
                <c:pt idx="7">
                  <c:v>379</c:v>
                </c:pt>
                <c:pt idx="8">
                  <c:v>391</c:v>
                </c:pt>
                <c:pt idx="9">
                  <c:v>378</c:v>
                </c:pt>
                <c:pt idx="10">
                  <c:v>357</c:v>
                </c:pt>
                <c:pt idx="11">
                  <c:v>330</c:v>
                </c:pt>
                <c:pt idx="12">
                  <c:v>336</c:v>
                </c:pt>
                <c:pt idx="13">
                  <c:v>355</c:v>
                </c:pt>
                <c:pt idx="14">
                  <c:v>334</c:v>
                </c:pt>
                <c:pt idx="15">
                  <c:v>292</c:v>
                </c:pt>
                <c:pt idx="16">
                  <c:v>337</c:v>
                </c:pt>
                <c:pt idx="17">
                  <c:v>287</c:v>
                </c:pt>
                <c:pt idx="18">
                  <c:v>306</c:v>
                </c:pt>
                <c:pt idx="19">
                  <c:v>305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D36-4B3B-98CE-49FFA3B88406}"/>
            </c:ext>
          </c:extLst>
        </c:ser>
        <c:ser>
          <c:idx val="1"/>
          <c:order val="1"/>
          <c:tx>
            <c:strRef>
              <c:f>Sheet3!$B$72</c:f>
              <c:strCache>
                <c:ptCount val="1"/>
                <c:pt idx="0">
                  <c:v>65 years old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Sheet3!$C$70:$V$70</c:f>
              <c:numCache>
                <c:formatCode>0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Sheet3!$C$72:$V$72</c:f>
              <c:numCache>
                <c:formatCode>#,##0</c:formatCode>
                <c:ptCount val="20"/>
                <c:pt idx="0">
                  <c:v>261</c:v>
                </c:pt>
                <c:pt idx="1">
                  <c:v>309</c:v>
                </c:pt>
                <c:pt idx="2">
                  <c:v>310</c:v>
                </c:pt>
                <c:pt idx="3">
                  <c:v>352</c:v>
                </c:pt>
                <c:pt idx="4">
                  <c:v>351</c:v>
                </c:pt>
                <c:pt idx="5">
                  <c:v>421</c:v>
                </c:pt>
                <c:pt idx="6">
                  <c:v>402</c:v>
                </c:pt>
                <c:pt idx="7">
                  <c:v>401</c:v>
                </c:pt>
                <c:pt idx="8">
                  <c:v>402</c:v>
                </c:pt>
                <c:pt idx="9">
                  <c:v>442</c:v>
                </c:pt>
                <c:pt idx="10">
                  <c:v>418</c:v>
                </c:pt>
                <c:pt idx="11">
                  <c:v>598</c:v>
                </c:pt>
                <c:pt idx="12">
                  <c:v>576</c:v>
                </c:pt>
                <c:pt idx="13">
                  <c:v>509</c:v>
                </c:pt>
                <c:pt idx="14">
                  <c:v>566</c:v>
                </c:pt>
                <c:pt idx="15">
                  <c:v>524</c:v>
                </c:pt>
                <c:pt idx="16">
                  <c:v>573</c:v>
                </c:pt>
                <c:pt idx="17">
                  <c:v>610</c:v>
                </c:pt>
                <c:pt idx="18">
                  <c:v>624</c:v>
                </c:pt>
                <c:pt idx="19">
                  <c:v>644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D36-4B3B-98CE-49FFA3B88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623488"/>
        <c:axId val="1561647616"/>
      </c:lineChart>
      <c:catAx>
        <c:axId val="15616234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47616"/>
        <c:crosses val="autoZero"/>
        <c:auto val="1"/>
        <c:lblAlgn val="ctr"/>
        <c:lblOffset val="100"/>
        <c:noMultiLvlLbl val="0"/>
      </c:catAx>
      <c:valAx>
        <c:axId val="156164761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Population aged 5 to 18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070720884024256E-2"/>
          <c:y val="0.1090816367613705"/>
          <c:w val="0.80589047705455019"/>
          <c:h val="0.62380524203830201"/>
        </c:manualLayout>
      </c:layout>
      <c:lineChart>
        <c:grouping val="standard"/>
        <c:varyColors val="0"/>
        <c:ser>
          <c:idx val="0"/>
          <c:order val="0"/>
          <c:tx>
            <c:strRef>
              <c:f>Sheet3!$K$81</c:f>
              <c:strCache>
                <c:ptCount val="1"/>
                <c:pt idx="0">
                  <c:v>West.-Albert, excl. Moncton CMA (left axis)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Sheet3!$L$80:$V$80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Sheet3!$L$81:$V$81</c:f>
              <c:numCache>
                <c:formatCode>General</c:formatCode>
                <c:ptCount val="11"/>
                <c:pt idx="0">
                  <c:v>4652</c:v>
                </c:pt>
                <c:pt idx="1">
                  <c:v>4522</c:v>
                </c:pt>
                <c:pt idx="2">
                  <c:v>4380</c:v>
                </c:pt>
                <c:pt idx="3">
                  <c:v>4353</c:v>
                </c:pt>
                <c:pt idx="4">
                  <c:v>4334</c:v>
                </c:pt>
                <c:pt idx="5">
                  <c:v>4349</c:v>
                </c:pt>
                <c:pt idx="6">
                  <c:v>4421</c:v>
                </c:pt>
                <c:pt idx="7">
                  <c:v>4423</c:v>
                </c:pt>
                <c:pt idx="8">
                  <c:v>4414</c:v>
                </c:pt>
                <c:pt idx="9">
                  <c:v>4533</c:v>
                </c:pt>
                <c:pt idx="10">
                  <c:v>4652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22-4418-9C1E-2147D497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666752"/>
        <c:axId val="1561663840"/>
      </c:lineChart>
      <c:lineChart>
        <c:grouping val="standard"/>
        <c:varyColors val="0"/>
        <c:ser>
          <c:idx val="1"/>
          <c:order val="1"/>
          <c:tx>
            <c:strRef>
              <c:f>Sheet3!$K$82</c:f>
              <c:strCache>
                <c:ptCount val="1"/>
                <c:pt idx="0">
                  <c:v>New Brunswick (right axis)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Sheet3!$L$80:$V$80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Sheet3!$L$82:$V$82</c:f>
              <c:numCache>
                <c:formatCode>#,##0</c:formatCode>
                <c:ptCount val="11"/>
                <c:pt idx="0">
                  <c:v>114535</c:v>
                </c:pt>
                <c:pt idx="1">
                  <c:v>112687</c:v>
                </c:pt>
                <c:pt idx="2">
                  <c:v>110845</c:v>
                </c:pt>
                <c:pt idx="3">
                  <c:v>109388</c:v>
                </c:pt>
                <c:pt idx="4">
                  <c:v>108383</c:v>
                </c:pt>
                <c:pt idx="5">
                  <c:v>108149</c:v>
                </c:pt>
                <c:pt idx="6">
                  <c:v>109003</c:v>
                </c:pt>
                <c:pt idx="7">
                  <c:v>109109</c:v>
                </c:pt>
                <c:pt idx="8">
                  <c:v>109477</c:v>
                </c:pt>
                <c:pt idx="9">
                  <c:v>110093</c:v>
                </c:pt>
                <c:pt idx="10">
                  <c:v>110792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22-4418-9C1E-2147D497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454784"/>
        <c:axId val="1985439392"/>
      </c:lineChart>
      <c:catAx>
        <c:axId val="1561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63840"/>
        <c:crosses val="autoZero"/>
        <c:auto val="1"/>
        <c:lblAlgn val="ctr"/>
        <c:lblOffset val="100"/>
        <c:noMultiLvlLbl val="0"/>
      </c:catAx>
      <c:valAx>
        <c:axId val="1561663840"/>
        <c:scaling>
          <c:orientation val="minMax"/>
          <c:min val="4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66752"/>
        <c:crosses val="autoZero"/>
        <c:crossBetween val="between"/>
        <c:majorUnit val="100"/>
      </c:valAx>
      <c:valAx>
        <c:axId val="1985439392"/>
        <c:scaling>
          <c:orientation val="minMax"/>
          <c:min val="108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454784"/>
        <c:crosses val="max"/>
        <c:crossBetween val="between"/>
        <c:majorUnit val="2000"/>
      </c:valAx>
      <c:catAx>
        <c:axId val="1985454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5439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Employment, Moncton-Richibucto Economic Region, excluding Moncton CMA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'[Bathurst CA.xlsx]Sheet5'!$B$31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CA.xlsx]Sheet5'!$C$31:$U$31</c:f>
              <c:numCache>
                <c:formatCode>General</c:formatCode>
                <c:ptCount val="19"/>
                <c:pt idx="0">
                  <c:v>21299.999999999996</c:v>
                </c:pt>
                <c:pt idx="1">
                  <c:v>21900.000000000011</c:v>
                </c:pt>
                <c:pt idx="2">
                  <c:v>22000</c:v>
                </c:pt>
                <c:pt idx="3">
                  <c:v>22199.999999999993</c:v>
                </c:pt>
                <c:pt idx="4">
                  <c:v>20900.000000000007</c:v>
                </c:pt>
                <c:pt idx="5">
                  <c:v>21600</c:v>
                </c:pt>
                <c:pt idx="6">
                  <c:v>22099.999999999993</c:v>
                </c:pt>
                <c:pt idx="7">
                  <c:v>22100</c:v>
                </c:pt>
                <c:pt idx="8">
                  <c:v>21099.999999999993</c:v>
                </c:pt>
                <c:pt idx="9">
                  <c:v>22600</c:v>
                </c:pt>
                <c:pt idx="10">
                  <c:v>22100</c:v>
                </c:pt>
                <c:pt idx="11">
                  <c:v>21800.000000000004</c:v>
                </c:pt>
                <c:pt idx="12">
                  <c:v>21600.000000000004</c:v>
                </c:pt>
                <c:pt idx="13">
                  <c:v>22799.999999999993</c:v>
                </c:pt>
                <c:pt idx="14">
                  <c:v>19600</c:v>
                </c:pt>
                <c:pt idx="15">
                  <c:v>19199.999999999996</c:v>
                </c:pt>
                <c:pt idx="16">
                  <c:v>20599.999999999996</c:v>
                </c:pt>
                <c:pt idx="17">
                  <c:v>19699.999999999993</c:v>
                </c:pt>
                <c:pt idx="18">
                  <c:v>19700.000000000004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451104"/>
        <c:axId val="1249451520"/>
      </c:lineChart>
      <c:lineChart>
        <c:grouping val="standard"/>
        <c:varyColors val="0"/>
        <c:ser>
          <c:idx val="1"/>
          <c:order val="1"/>
          <c:tx>
            <c:strRef>
              <c:f>'[Bathurst CA.xlsx]Sheet5'!$B$32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CA.xlsx]Sheet5'!$C$32:$U$32</c:f>
              <c:numCache>
                <c:formatCode>General</c:formatCode>
                <c:ptCount val="19"/>
                <c:pt idx="0">
                  <c:v>7000.0000000000009</c:v>
                </c:pt>
                <c:pt idx="1">
                  <c:v>6400</c:v>
                </c:pt>
                <c:pt idx="2">
                  <c:v>7000</c:v>
                </c:pt>
                <c:pt idx="3">
                  <c:v>7200.0000000000009</c:v>
                </c:pt>
                <c:pt idx="4">
                  <c:v>7299.9999999999991</c:v>
                </c:pt>
                <c:pt idx="5">
                  <c:v>5900</c:v>
                </c:pt>
                <c:pt idx="6">
                  <c:v>6700.0000000000009</c:v>
                </c:pt>
                <c:pt idx="7">
                  <c:v>8200</c:v>
                </c:pt>
                <c:pt idx="8">
                  <c:v>9500</c:v>
                </c:pt>
                <c:pt idx="9">
                  <c:v>8899.9999999999982</c:v>
                </c:pt>
                <c:pt idx="10">
                  <c:v>8100.0000000000018</c:v>
                </c:pt>
                <c:pt idx="11">
                  <c:v>8800</c:v>
                </c:pt>
                <c:pt idx="12">
                  <c:v>8100.0000000000018</c:v>
                </c:pt>
                <c:pt idx="13">
                  <c:v>8599.9999999999982</c:v>
                </c:pt>
                <c:pt idx="14">
                  <c:v>8100</c:v>
                </c:pt>
                <c:pt idx="15">
                  <c:v>8399.9999999999982</c:v>
                </c:pt>
                <c:pt idx="16">
                  <c:v>8500</c:v>
                </c:pt>
                <c:pt idx="17">
                  <c:v>7400.0000000000009</c:v>
                </c:pt>
                <c:pt idx="18">
                  <c:v>7800.0000000000009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72304"/>
        <c:axId val="1196868976"/>
      </c:lineChart>
      <c:catAx>
        <c:axId val="12494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520"/>
        <c:crosses val="autoZero"/>
        <c:auto val="1"/>
        <c:lblAlgn val="ctr"/>
        <c:lblOffset val="100"/>
        <c:noMultiLvlLbl val="0"/>
      </c:catAx>
      <c:valAx>
        <c:axId val="1249451520"/>
        <c:scaling>
          <c:orientation val="minMax"/>
          <c:min val="1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104"/>
        <c:crosses val="autoZero"/>
        <c:crossBetween val="between"/>
        <c:majorUnit val="1000"/>
      </c:valAx>
      <c:valAx>
        <c:axId val="1196868976"/>
        <c:scaling>
          <c:orientation val="minMax"/>
          <c:min val="5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72304"/>
        <c:crosses val="max"/>
        <c:crossBetween val="between"/>
        <c:majorUnit val="1000"/>
      </c:valAx>
      <c:catAx>
        <c:axId val="119687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86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Additional health expenditure induced by aging compared to 2020</a:t>
            </a:r>
          </a:p>
          <a:p>
            <a:pPr>
              <a:defRPr/>
            </a:pPr>
            <a:r>
              <a:rPr lang="en-US" sz="1600" b="1" dirty="0" smtClean="0"/>
              <a:t>New Brunswick (2017 $ millions)</a:t>
            </a:r>
            <a:endParaRPr lang="en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Growth of the private sector is essential to that of the public sector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Health spending is growing exponentially as our seniors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Over the next 15 years, the number of people aged 75 and over is expected to double, to around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This will put enormous pressure on health care spending</a:t>
            </a:r>
            <a:endParaRPr lang="en-CA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2491905674"/>
              </p:ext>
            </p:extLst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9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sz="2800" b="1" dirty="0"/>
              <a:t>The good news: Immigrants are moving into non-urban areas too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In 2017 only 360 immigrants settled outside of the seven urban centres in New Brunswick.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By 2019 nearly 1,100 did – a growth rate of nearly triple.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Covid-19 impacted the 2020 intake.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Westmorland County excluding the Moncton CMA attracted 252 immigrants in 2019/2020.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A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Permanent resident admissions by region around New 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*intended destination.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Population growth and K-12 education</a:t>
            </a:r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Making the case for a plan: Growing the K-12 population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/>
              <a:t>K-12 enrolment is declining across NB even as the demand for workers is rising.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Attracting more young families to the province will help rebuild the K-12 student population.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Ensuring the next generation has a larger local talent pipeline.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It’s already happening in Fredericton and Moncton.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Projecting K-12 enrolment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Assuming a significant increase in immigration 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Westmorland County (excluding the Moncton CMA) population growth projections</a:t>
            </a:r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/>
          </a:bodyPr>
          <a:lstStyle/>
          <a:p>
            <a:pPr marL="269875" indent="-41275">
              <a:tabLst>
                <a:tab pos="269875" algn="l"/>
              </a:tabLst>
            </a:pPr>
            <a:r>
              <a:rPr lang="en-CA" sz="3200" b="1" dirty="0"/>
              <a:t>Why does the region need to grow its population? 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550987" y="2524124"/>
            <a:ext cx="6620861" cy="337978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Many strategically important industries </a:t>
            </a:r>
            <a:r>
              <a:rPr lang="en-CA"/>
              <a:t>(manufacturing, </a:t>
            </a:r>
            <a:r>
              <a:rPr lang="en-CA" dirty="0"/>
              <a:t>tourism, etc.)</a:t>
            </a:r>
          </a:p>
          <a:p>
            <a:r>
              <a:rPr lang="en-CA" dirty="0"/>
              <a:t>New growth opportunities </a:t>
            </a:r>
          </a:p>
          <a:p>
            <a:r>
              <a:rPr lang="en-CA" dirty="0"/>
              <a:t>Over 600 businesses in the Towns of Shediac and Cap-Pelé as well as </a:t>
            </a:r>
            <a:r>
              <a:rPr lang="en-CA" dirty="0" err="1"/>
              <a:t>Beaubassin</a:t>
            </a:r>
            <a:r>
              <a:rPr lang="en-CA" dirty="0"/>
              <a:t>-Est.</a:t>
            </a:r>
          </a:p>
          <a:p>
            <a:r>
              <a:rPr lang="en-CA" dirty="0"/>
              <a:t>Risk that many would leave if workforce demand can’t be addressed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92500"/>
          </a:bodyPr>
          <a:lstStyle/>
          <a:p>
            <a:pPr marL="269875" indent="-41275"/>
            <a:r>
              <a:rPr lang="en-US" sz="3200" b="1" dirty="0"/>
              <a:t>Westmorland County (excluding the Moncton CMA) </a:t>
            </a:r>
            <a:r>
              <a:rPr lang="en-CA" sz="3200" b="1" dirty="0"/>
              <a:t>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Three scenarios:</a:t>
            </a:r>
          </a:p>
          <a:p>
            <a:pPr marL="269875" indent="-41275">
              <a:lnSpc>
                <a:spcPct val="100000"/>
              </a:lnSpc>
            </a:pPr>
            <a:r>
              <a:rPr lang="en-CA" sz="2000" dirty="0"/>
              <a:t>Developed using Statistics Canada population growth projections for New Brunswick* adjusted for demographic situation and trends specific to the region.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92500"/>
          </a:bodyPr>
          <a:lstStyle/>
          <a:p>
            <a:pPr marL="269875" indent="-41275"/>
            <a:r>
              <a:rPr lang="en-US" sz="3200" b="1" dirty="0"/>
              <a:t>Westmorland County (excluding the Moncton CMA) </a:t>
            </a:r>
            <a:r>
              <a:rPr lang="en-CA" sz="3200" b="1" dirty="0"/>
              <a:t>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8" y="2042861"/>
            <a:ext cx="10746891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Why these three scenarios?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the current population trajectory if nothing changes.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</a:t>
            </a: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just to keep the same workforce size.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if the county wants to grow its workforce in a moderate way.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6826192" cy="5510106"/>
          </a:xfrm>
        </p:spPr>
        <p:txBody>
          <a:bodyPr>
            <a:normAutofit/>
          </a:bodyPr>
          <a:lstStyle/>
          <a:p>
            <a:r>
              <a:rPr lang="en-US" sz="3200" b="1" dirty="0"/>
              <a:t>Westmorland County (excluding the Moncton CMA) </a:t>
            </a:r>
            <a:r>
              <a:rPr lang="en-CA" sz="3200" b="1" dirty="0"/>
              <a:t>population growth scenarios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749471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Shediac/</a:t>
            </a:r>
            <a:r>
              <a:rPr lang="en-CA" sz="4800" dirty="0" err="1"/>
              <a:t>Beaubassin</a:t>
            </a:r>
            <a:r>
              <a:rPr lang="en-CA" sz="4800" dirty="0"/>
              <a:t>-Est/Cap-Pelé’s demographic challenge</a:t>
            </a:r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5671"/>
              </p:ext>
            </p:extLst>
          </p:nvPr>
        </p:nvGraphicFramePr>
        <p:xfrm>
          <a:off x="1396329" y="332300"/>
          <a:ext cx="9701598" cy="639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Current trajectory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12% (+4,200).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decreases by 4% (-6).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Some businesses might move to the Moncton CMA to find workers.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01038"/>
              </p:ext>
            </p:extLst>
          </p:nvPr>
        </p:nvGraphicFramePr>
        <p:xfrm>
          <a:off x="1194199" y="303424"/>
          <a:ext cx="10375368" cy="6633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6749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Maintain current size of the workforce (est. 17,700)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2340096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must increase by 12.6% (+4,500).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Very similar to the current trajectory.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stays at 17,700.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region’s population is currently growing at roughly this rate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7469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9767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Less workers for other industries – including export-focused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802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85065"/>
              </p:ext>
            </p:extLst>
          </p:nvPr>
        </p:nvGraphicFramePr>
        <p:xfrm>
          <a:off x="1396329" y="332299"/>
          <a:ext cx="10375368" cy="6782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4058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Grow the workforce at a modest 0.5% per year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733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19.4% (+6,900).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increases by +1,800.</a:t>
                      </a: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Would require a slightly faster annual population growth rate.</a:t>
                      </a: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towns of Shediac and Cap-Pelé are already growing at this rate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54728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 has the workforce to meet expected demand for local services.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99057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and the workforce to grow some new industries.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131838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829250"/>
            <a:ext cx="10257364" cy="1073441"/>
          </a:xfrm>
        </p:spPr>
        <p:txBody>
          <a:bodyPr>
            <a:normAutofit/>
          </a:bodyPr>
          <a:lstStyle/>
          <a:p>
            <a:pPr marL="269875" indent="-41275"/>
            <a:r>
              <a:rPr lang="en-US" sz="2400" b="1" dirty="0"/>
              <a:t>Westmorland County (excluding the Moncton CMA) </a:t>
            </a:r>
            <a:r>
              <a:rPr lang="en-CA" sz="2400" b="1" dirty="0"/>
              <a:t>population growth forecasts 2020 to 2040 - Conclusions</a:t>
            </a:r>
            <a:endParaRPr lang="en-CL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 lnSpcReduction="10000"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400" dirty="0"/>
              <a:t>If the region wants to maintain the current workforce size or expand it over the next 20 years, a faster growth rate is required.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400" dirty="0"/>
              <a:t>Assuming other population growth components remain constant, it will require an increase in annual immigration from 252 in 2019/2020 to </a:t>
            </a:r>
            <a:r>
              <a:rPr lang="en-CA" sz="2400" b="1" dirty="0"/>
              <a:t>430/year or more.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400" dirty="0"/>
              <a:t>This will not happen by itself.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sz="2400" dirty="0"/>
              <a:t>It will require a deliberate population growth plan for the region.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823362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Shediac/</a:t>
            </a:r>
            <a:r>
              <a:rPr lang="en-CA" sz="4800" dirty="0" err="1"/>
              <a:t>Beaubassin</a:t>
            </a:r>
            <a:r>
              <a:rPr lang="en-CA" sz="4800" dirty="0"/>
              <a:t>-Est/Cap-Pelé’s population growth plan</a:t>
            </a:r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en-CA" sz="2800" b="1" dirty="0"/>
              <a:t>Local communities/regions need to get engaged.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en-CA" dirty="0"/>
              <a:t>This is not only a provincial government issue.</a:t>
            </a:r>
          </a:p>
          <a:p>
            <a:r>
              <a:rPr lang="en-CA" dirty="0"/>
              <a:t>People and businesses move into local communities. </a:t>
            </a:r>
          </a:p>
          <a:p>
            <a:r>
              <a:rPr lang="en-CA" dirty="0"/>
              <a:t>Economic opportunities occur in local communities.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US" b="1" dirty="0"/>
              <a:t>The changing demands on local/regional government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Local/regional government – circa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Local/regional government – circa 2020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Not just a population growth plan, communities need a more comprehensive ‘business plan’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/>
              <a:t>Elements of the business plan: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 understanding of labour market needs to support workforce exits and accommodate new growth.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industries have potential to grow in the future in the region?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level of inward population migration do we need?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barriers to attracting new population? (e.g. housing, local support infrastructure, language training, etc.)</a:t>
            </a:r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4" y="670561"/>
            <a:ext cx="10059503" cy="499133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purposes of the population forecasting later in this report population, the region includes all those living in Westmorland County excluding those living in the Moncton Census Metropolitan Area . This includes the Town of Sackville.  </a:t>
            </a:r>
          </a:p>
          <a:p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this region is not as precise as just the specific municipalities of Shediac, </a:t>
            </a:r>
            <a:r>
              <a:rPr lang="en-US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Beaubassin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-Est and Cap-Pelé, defining it in this way allows for more current and accurate data to be used in the population forecasting.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US" sz="2800" dirty="0"/>
              <a:t>New Brunswick is older and aging faster than Canada</a:t>
            </a:r>
            <a:endParaRPr lang="en-CA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6130585"/>
              </p:ext>
            </p:extLst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664705"/>
              </p:ext>
            </p:extLst>
          </p:nvPr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734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Shediac</a:t>
            </a:r>
            <a:r>
              <a:rPr lang="en-US" sz="2400" dirty="0"/>
              <a:t>-</a:t>
            </a:r>
            <a:r>
              <a:rPr lang="en-US" sz="2400" dirty="0" err="1"/>
              <a:t>Beaubassin</a:t>
            </a:r>
            <a:r>
              <a:rPr lang="en-US" sz="2400" dirty="0"/>
              <a:t>-Est-Sackville (SBES) region is aging noticeably at the same rate as New Brunswick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EF5F-DDE7-4F7E-9F8F-EBE95A6567E7}"/>
              </a:ext>
            </a:extLst>
          </p:cNvPr>
          <p:cNvSpPr txBox="1"/>
          <p:nvPr/>
        </p:nvSpPr>
        <p:spPr>
          <a:xfrm>
            <a:off x="1711856" y="623028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Statistics Canada, CANSIM tables 17-10-0005-01 and 17-10-0135-01.</a:t>
            </a: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C85A21-5130-466A-BA7C-3F6738FFE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800351"/>
              </p:ext>
            </p:extLst>
          </p:nvPr>
        </p:nvGraphicFramePr>
        <p:xfrm>
          <a:off x="2198451" y="2057399"/>
          <a:ext cx="7898860" cy="383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3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faster the population ages, the slower the economy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284" y="2069019"/>
            <a:ext cx="4656137" cy="3962400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 Brunswick has lost workers in the past decade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As a result, its economic growth has been much lower than in Canada as a whole.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Excluding the Moncton CMA, Southeastern NB appears to have lost a lot of workers over the past decade, suggesting that its economy may have contracted.</a:t>
            </a:r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653758-77FC-4C28-A783-8CE62E7D8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120386"/>
              </p:ext>
            </p:extLst>
          </p:nvPr>
        </p:nvGraphicFramePr>
        <p:xfrm>
          <a:off x="1075765" y="928687"/>
          <a:ext cx="5357308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29D71E-F941-4E25-B818-7D080247E94A}"/>
              </a:ext>
            </a:extLst>
          </p:cNvPr>
          <p:cNvSpPr txBox="1"/>
          <p:nvPr/>
        </p:nvSpPr>
        <p:spPr>
          <a:xfrm>
            <a:off x="1218010" y="5729827"/>
            <a:ext cx="63400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Statistics Canada, CANSIM tables 14-10-0023-01,14-10-0102-01 and 36-10-0402-02.</a:t>
            </a:r>
          </a:p>
          <a:p>
            <a:r>
              <a:rPr lang="en-US" sz="1100" dirty="0"/>
              <a:t>Note: Real GDP data is not available for Kent County.</a:t>
            </a:r>
          </a:p>
          <a:p>
            <a:r>
              <a:rPr lang="en-US" sz="1100" dirty="0"/>
              <a:t>* Data for the Moncton-Richibucto economic region, excluding the Moncton CMA.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24292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challenge: filling the void left by baby boomers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4176424"/>
          </a:xfrm>
        </p:spPr>
        <p:txBody>
          <a:bodyPr>
            <a:normAutofit fontScale="92500"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Until the turn of the decade, the number of people reaching official working age (15) exceeded that of those reaching official retirement age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It is no longer the case. Without newcomers, the active population of the </a:t>
            </a:r>
            <a:r>
              <a:rPr lang="en-US" dirty="0" err="1"/>
              <a:t>Shediac</a:t>
            </a:r>
            <a:r>
              <a:rPr lang="en-US" dirty="0"/>
              <a:t>-</a:t>
            </a:r>
            <a:r>
              <a:rPr lang="en-US" dirty="0" err="1"/>
              <a:t>Beaubassin</a:t>
            </a:r>
            <a:r>
              <a:rPr lang="en-US" dirty="0"/>
              <a:t>-Est-Sackville region will continue to decline rapidly for at least another fifteen years.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6BE4-6BD9-46F2-8CC9-DD013A30987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Statistics Canada, CANSIM tables 17-10-0135-01 and 17-10-0139-01 </a:t>
            </a:r>
            <a:r>
              <a:rPr lang="en-CA" dirty="0" smtClean="0"/>
              <a:t>39-01</a:t>
            </a:r>
            <a:r>
              <a:rPr lang="en-CA" dirty="0"/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9B66C6-FEB3-429E-95D8-04F8A0E94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579545"/>
              </p:ext>
            </p:extLst>
          </p:nvPr>
        </p:nvGraphicFramePr>
        <p:xfrm>
          <a:off x="1322961" y="1215958"/>
          <a:ext cx="5155659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Immigration has a positive effect on the school-age population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Newcomers are typically of child-rearing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err="1"/>
              <a:t>Shediac</a:t>
            </a:r>
            <a:r>
              <a:rPr lang="en-US" dirty="0"/>
              <a:t>-</a:t>
            </a:r>
            <a:r>
              <a:rPr lang="en-US" dirty="0" err="1"/>
              <a:t>Beaubassin</a:t>
            </a:r>
            <a:r>
              <a:rPr lang="en-US" dirty="0"/>
              <a:t>-Est-Sackville region is among the leaders in New Brunswick for increasing its school population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BFA3B-DA5E-4D32-90AA-DB2139237A4B}"/>
              </a:ext>
            </a:extLst>
          </p:cNvPr>
          <p:cNvSpPr txBox="1"/>
          <p:nvPr/>
        </p:nvSpPr>
        <p:spPr>
          <a:xfrm>
            <a:off x="1439949" y="6265026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Statistics Canada, CANSIM tables 17-10-0135-01 and 17-10-0139-01</a:t>
            </a:r>
            <a:r>
              <a:rPr lang="en-CA" dirty="0" smtClean="0"/>
              <a:t>.</a:t>
            </a: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5F1A7F-701E-4F7B-950C-83A5C7798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368760"/>
              </p:ext>
            </p:extLst>
          </p:nvPr>
        </p:nvGraphicFramePr>
        <p:xfrm>
          <a:off x="1147864" y="1225685"/>
          <a:ext cx="5301574" cy="447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Serious challenges await us</a:t>
            </a:r>
            <a:endParaRPr lang="en-CA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Aging leads to more demand for public services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Private sector employment is declining in the region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We need more people to meet the needs of the public sector and grow the private sector</a:t>
            </a:r>
            <a:endParaRPr lang="en-CA" dirty="0"/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69C7507E-367B-4258-97C6-6C708B88E4B3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678700939"/>
              </p:ext>
            </p:extLst>
          </p:nvPr>
        </p:nvGraphicFramePr>
        <p:xfrm>
          <a:off x="954088" y="1100137"/>
          <a:ext cx="5610225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86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1381</Words>
  <Application>Microsoft Office PowerPoint</Application>
  <PresentationFormat>Widescreen</PresentationFormat>
  <Paragraphs>155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Inter</vt:lpstr>
      <vt:lpstr>Arial</vt:lpstr>
      <vt:lpstr>Century Gothic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61</cp:revision>
  <dcterms:created xsi:type="dcterms:W3CDTF">2021-01-19T19:30:51Z</dcterms:created>
  <dcterms:modified xsi:type="dcterms:W3CDTF">2021-03-22T17:12:37Z</dcterms:modified>
</cp:coreProperties>
</file>