
<file path=[Content_Types].xml><?xml version="1.0" encoding="utf-8"?>
<Types xmlns="http://schemas.openxmlformats.org/package/2006/content-types">
  <Default Extension="bin" ContentType="application/vnd.openxmlformats-officedocument.oleObject"/>
  <Default Extension="fntdata" ContentType="application/x-fontdata"/>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0"/>
  </p:notesMasterIdLst>
  <p:sldIdLst>
    <p:sldId id="270" r:id="rId2"/>
    <p:sldId id="290" r:id="rId3"/>
    <p:sldId id="325" r:id="rId4"/>
    <p:sldId id="326" r:id="rId5"/>
    <p:sldId id="327" r:id="rId6"/>
    <p:sldId id="328" r:id="rId7"/>
    <p:sldId id="329" r:id="rId8"/>
    <p:sldId id="279" r:id="rId9"/>
    <p:sldId id="330" r:id="rId10"/>
    <p:sldId id="293" r:id="rId11"/>
    <p:sldId id="291" r:id="rId12"/>
    <p:sldId id="273" r:id="rId13"/>
    <p:sldId id="274" r:id="rId14"/>
    <p:sldId id="292" r:id="rId15"/>
    <p:sldId id="266" r:id="rId16"/>
    <p:sldId id="297" r:id="rId17"/>
    <p:sldId id="298" r:id="rId18"/>
    <p:sldId id="276" r:id="rId19"/>
    <p:sldId id="278" r:id="rId20"/>
    <p:sldId id="296" r:id="rId21"/>
    <p:sldId id="295" r:id="rId22"/>
    <p:sldId id="299" r:id="rId23"/>
    <p:sldId id="294" r:id="rId24"/>
    <p:sldId id="265" r:id="rId25"/>
    <p:sldId id="275" r:id="rId26"/>
    <p:sldId id="277" r:id="rId27"/>
    <p:sldId id="300" r:id="rId28"/>
    <p:sldId id="263" r:id="rId29"/>
  </p:sldIdLst>
  <p:sldSz cx="12192000" cy="6858000"/>
  <p:notesSz cx="6858000" cy="9144000"/>
  <p:embeddedFontLst>
    <p:embeddedFont>
      <p:font typeface="Calibri" panose="020F0502020204030204" pitchFamily="34" charset="0"/>
      <p:regular r:id="rId31"/>
      <p:bold r:id="rId32"/>
      <p:italic r:id="rId33"/>
      <p:boldItalic r:id="rId34"/>
    </p:embeddedFont>
    <p:embeddedFont>
      <p:font typeface="Century Gothic" panose="020B0502020202020204" pitchFamily="34" charset="0"/>
      <p:regular r:id="rId35"/>
      <p:bold r:id="rId36"/>
      <p:italic r:id="rId37"/>
      <p:boldItalic r:id="rId38"/>
    </p:embeddedFont>
    <p:embeddedFont>
      <p:font typeface="Inter" panose="020B0604020202020204" charset="0"/>
      <p:regular r:id="rId39"/>
      <p:bold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2" roundtripDataSignature="AMtx7mjtLuGnBFOIqZT/fbgUDQrZVFuT+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843"/>
    <p:restoredTop sz="94275" autoAdjust="0"/>
  </p:normalViewPr>
  <p:slideViewPr>
    <p:cSldViewPr snapToGrid="0">
      <p:cViewPr varScale="1">
        <p:scale>
          <a:sx n="104" d="100"/>
          <a:sy n="104" d="100"/>
        </p:scale>
        <p:origin x="510" y="96"/>
      </p:cViewPr>
      <p:guideLst>
        <p:guide orient="horz" pos="2160"/>
        <p:guide pos="3840"/>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4.fntdata"/><Relationship Id="rId42" Type="http://customschemas.google.com/relationships/presentationmetadata" Target="meta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G:\NBMC\studentprojections_v2.xlsx" TargetMode="External"/><Relationship Id="rId2" Type="http://schemas.microsoft.com/office/2011/relationships/chartColorStyle" Target="colors10.xml"/><Relationship Id="rId1" Type="http://schemas.microsoft.com/office/2011/relationships/chartStyle" Target="style10.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embeddings/oleObject3.bin"/><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embeddings/oleObject4.bin"/><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G:\NBMC\NBMC_slides_Feb2021.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CA" sz="1800" b="1">
                <a:solidFill>
                  <a:schemeClr val="tx1">
                    <a:lumMod val="65000"/>
                    <a:lumOff val="35000"/>
                  </a:schemeClr>
                </a:solidFill>
                <a:latin typeface="Arial" panose="020B0604020202020204" pitchFamily="34" charset="0"/>
                <a:cs typeface="Arial" panose="020B0604020202020204" pitchFamily="34" charset="0"/>
              </a:rPr>
              <a:t>New</a:t>
            </a:r>
            <a:r>
              <a:rPr lang="en-CA" sz="1800" b="1" baseline="0">
                <a:solidFill>
                  <a:schemeClr val="tx1">
                    <a:lumMod val="65000"/>
                    <a:lumOff val="35000"/>
                  </a:schemeClr>
                </a:solidFill>
                <a:latin typeface="Arial" panose="020B0604020202020204" pitchFamily="34" charset="0"/>
                <a:cs typeface="Arial" panose="020B0604020202020204" pitchFamily="34" charset="0"/>
              </a:rPr>
              <a:t> Brunswick</a:t>
            </a:r>
          </a:p>
          <a:p>
            <a:pPr>
              <a:defRPr/>
            </a:pPr>
            <a:r>
              <a:rPr lang="en-CA" sz="1800" b="1" baseline="0">
                <a:solidFill>
                  <a:schemeClr val="tx1">
                    <a:lumMod val="65000"/>
                    <a:lumOff val="35000"/>
                  </a:schemeClr>
                </a:solidFill>
                <a:latin typeface="Arial" panose="020B0604020202020204" pitchFamily="34" charset="0"/>
                <a:cs typeface="Arial" panose="020B0604020202020204" pitchFamily="34" charset="0"/>
              </a:rPr>
              <a:t>2020</a:t>
            </a:r>
            <a:endParaRPr lang="en-CA" sz="1800" b="1">
              <a:solidFill>
                <a:schemeClr val="tx1">
                  <a:lumMod val="65000"/>
                  <a:lumOff val="35000"/>
                </a:schemeClr>
              </a:solidFill>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stacked"/>
        <c:varyColors val="0"/>
        <c:ser>
          <c:idx val="0"/>
          <c:order val="0"/>
          <c:tx>
            <c:strRef>
              <c:f>Sheet3!$M$28</c:f>
              <c:strCache>
                <c:ptCount val="1"/>
                <c:pt idx="0">
                  <c:v>M</c:v>
                </c:pt>
              </c:strCache>
            </c:strRef>
          </c:tx>
          <c:spPr>
            <a:solidFill>
              <a:schemeClr val="tx2">
                <a:lumMod val="75000"/>
              </a:schemeClr>
            </a:solidFill>
            <a:ln>
              <a:noFill/>
            </a:ln>
            <a:effectLst/>
          </c:spPr>
          <c:invertIfNegative val="0"/>
          <c:cat>
            <c:strRef>
              <c:f>Sheet3!$L$29:$L$49</c:f>
              <c:strCache>
                <c:ptCount val="21"/>
                <c:pt idx="0">
                  <c:v>0-4</c:v>
                </c:pt>
                <c:pt idx="1">
                  <c:v>5-9</c:v>
                </c:pt>
                <c:pt idx="2">
                  <c:v>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pt idx="15">
                  <c:v>75-79</c:v>
                </c:pt>
                <c:pt idx="16">
                  <c:v>80-84</c:v>
                </c:pt>
                <c:pt idx="17">
                  <c:v>85-89</c:v>
                </c:pt>
                <c:pt idx="18">
                  <c:v>90-94</c:v>
                </c:pt>
                <c:pt idx="19">
                  <c:v>95-99</c:v>
                </c:pt>
                <c:pt idx="20">
                  <c:v>100+</c:v>
                </c:pt>
              </c:strCache>
            </c:strRef>
          </c:cat>
          <c:val>
            <c:numRef>
              <c:f>Sheet3!$M$29:$M$49</c:f>
              <c:numCache>
                <c:formatCode>#,##0</c:formatCode>
                <c:ptCount val="21"/>
                <c:pt idx="0">
                  <c:v>-17120</c:v>
                </c:pt>
                <c:pt idx="1">
                  <c:v>-19534</c:v>
                </c:pt>
                <c:pt idx="2">
                  <c:v>-20624</c:v>
                </c:pt>
                <c:pt idx="3">
                  <c:v>-20519</c:v>
                </c:pt>
                <c:pt idx="4">
                  <c:v>-22892</c:v>
                </c:pt>
                <c:pt idx="5">
                  <c:v>-22626</c:v>
                </c:pt>
                <c:pt idx="6">
                  <c:v>-22510</c:v>
                </c:pt>
                <c:pt idx="7">
                  <c:v>-23070</c:v>
                </c:pt>
                <c:pt idx="8">
                  <c:v>-23978</c:v>
                </c:pt>
                <c:pt idx="9">
                  <c:v>-25685</c:v>
                </c:pt>
                <c:pt idx="10">
                  <c:v>-27141</c:v>
                </c:pt>
                <c:pt idx="11">
                  <c:v>-31372</c:v>
                </c:pt>
                <c:pt idx="12">
                  <c:v>-30402</c:v>
                </c:pt>
                <c:pt idx="13">
                  <c:v>-26941</c:v>
                </c:pt>
                <c:pt idx="14">
                  <c:v>-22665</c:v>
                </c:pt>
                <c:pt idx="15">
                  <c:v>-14511</c:v>
                </c:pt>
                <c:pt idx="16">
                  <c:v>-8709</c:v>
                </c:pt>
                <c:pt idx="17">
                  <c:v>-4536</c:v>
                </c:pt>
                <c:pt idx="18">
                  <c:v>-1594</c:v>
                </c:pt>
                <c:pt idx="19">
                  <c:v>-376</c:v>
                </c:pt>
                <c:pt idx="20">
                  <c:v>-42</c:v>
                </c:pt>
              </c:numCache>
            </c:numRef>
          </c:val>
          <c:extLst>
            <c:ext xmlns:c16="http://schemas.microsoft.com/office/drawing/2014/chart" uri="{C3380CC4-5D6E-409C-BE32-E72D297353CC}">
              <c16:uniqueId val="{00000000-9CD0-4B95-9B2F-84C889B447EB}"/>
            </c:ext>
          </c:extLst>
        </c:ser>
        <c:ser>
          <c:idx val="1"/>
          <c:order val="1"/>
          <c:tx>
            <c:strRef>
              <c:f>Sheet3!$N$28</c:f>
              <c:strCache>
                <c:ptCount val="1"/>
                <c:pt idx="0">
                  <c:v>F</c:v>
                </c:pt>
              </c:strCache>
            </c:strRef>
          </c:tx>
          <c:spPr>
            <a:solidFill>
              <a:srgbClr val="C00000"/>
            </a:solidFill>
            <a:ln>
              <a:noFill/>
            </a:ln>
            <a:effectLst/>
          </c:spPr>
          <c:invertIfNegative val="0"/>
          <c:cat>
            <c:strRef>
              <c:f>Sheet3!$L$29:$L$49</c:f>
              <c:strCache>
                <c:ptCount val="21"/>
                <c:pt idx="0">
                  <c:v>0-4</c:v>
                </c:pt>
                <c:pt idx="1">
                  <c:v>5-9</c:v>
                </c:pt>
                <c:pt idx="2">
                  <c:v>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pt idx="15">
                  <c:v>75-79</c:v>
                </c:pt>
                <c:pt idx="16">
                  <c:v>80-84</c:v>
                </c:pt>
                <c:pt idx="17">
                  <c:v>85-89</c:v>
                </c:pt>
                <c:pt idx="18">
                  <c:v>90-94</c:v>
                </c:pt>
                <c:pt idx="19">
                  <c:v>95-99</c:v>
                </c:pt>
                <c:pt idx="20">
                  <c:v>100+</c:v>
                </c:pt>
              </c:strCache>
            </c:strRef>
          </c:cat>
          <c:val>
            <c:numRef>
              <c:f>Sheet3!$N$29:$N$49</c:f>
              <c:numCache>
                <c:formatCode>#,##0</c:formatCode>
                <c:ptCount val="21"/>
                <c:pt idx="0">
                  <c:v>16462</c:v>
                </c:pt>
                <c:pt idx="1">
                  <c:v>18665</c:v>
                </c:pt>
                <c:pt idx="2">
                  <c:v>19730</c:v>
                </c:pt>
                <c:pt idx="3">
                  <c:v>20143</c:v>
                </c:pt>
                <c:pt idx="4">
                  <c:v>20598</c:v>
                </c:pt>
                <c:pt idx="5">
                  <c:v>21355</c:v>
                </c:pt>
                <c:pt idx="6">
                  <c:v>22193</c:v>
                </c:pt>
                <c:pt idx="7">
                  <c:v>23585</c:v>
                </c:pt>
                <c:pt idx="8">
                  <c:v>24201</c:v>
                </c:pt>
                <c:pt idx="9">
                  <c:v>25866</c:v>
                </c:pt>
                <c:pt idx="10">
                  <c:v>26903</c:v>
                </c:pt>
                <c:pt idx="11">
                  <c:v>31928</c:v>
                </c:pt>
                <c:pt idx="12">
                  <c:v>31112</c:v>
                </c:pt>
                <c:pt idx="13">
                  <c:v>28536</c:v>
                </c:pt>
                <c:pt idx="14">
                  <c:v>24297</c:v>
                </c:pt>
                <c:pt idx="15">
                  <c:v>15951</c:v>
                </c:pt>
                <c:pt idx="16">
                  <c:v>10766</c:v>
                </c:pt>
                <c:pt idx="17">
                  <c:v>7169</c:v>
                </c:pt>
                <c:pt idx="18">
                  <c:v>3619</c:v>
                </c:pt>
                <c:pt idx="19">
                  <c:v>1328</c:v>
                </c:pt>
                <c:pt idx="20" formatCode="General">
                  <c:v>222</c:v>
                </c:pt>
              </c:numCache>
            </c:numRef>
          </c:val>
          <c:extLst>
            <c:ext xmlns:c16="http://schemas.microsoft.com/office/drawing/2014/chart" uri="{C3380CC4-5D6E-409C-BE32-E72D297353CC}">
              <c16:uniqueId val="{00000001-9CD0-4B95-9B2F-84C889B447EB}"/>
            </c:ext>
          </c:extLst>
        </c:ser>
        <c:dLbls>
          <c:showLegendKey val="0"/>
          <c:showVal val="0"/>
          <c:showCatName val="0"/>
          <c:showSerName val="0"/>
          <c:showPercent val="0"/>
          <c:showBubbleSize val="0"/>
        </c:dLbls>
        <c:gapWidth val="50"/>
        <c:overlap val="100"/>
        <c:axId val="1045240928"/>
        <c:axId val="1402376704"/>
      </c:barChart>
      <c:catAx>
        <c:axId val="1045240928"/>
        <c:scaling>
          <c:orientation val="minMax"/>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02376704"/>
        <c:crosses val="autoZero"/>
        <c:auto val="1"/>
        <c:lblAlgn val="ctr"/>
        <c:lblOffset val="100"/>
        <c:noMultiLvlLbl val="0"/>
      </c:catAx>
      <c:valAx>
        <c:axId val="1402376704"/>
        <c:scaling>
          <c:orientation val="minMax"/>
        </c:scaling>
        <c:delete val="0"/>
        <c:axPos val="b"/>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452409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9776684929243987E-2"/>
          <c:y val="9.8266465450507851E-2"/>
          <c:w val="0.93618485353229453"/>
          <c:h val="0.65741697878629113"/>
        </c:manualLayout>
      </c:layout>
      <c:barChart>
        <c:barDir val="col"/>
        <c:grouping val="stacked"/>
        <c:varyColors val="0"/>
        <c:ser>
          <c:idx val="0"/>
          <c:order val="0"/>
          <c:tx>
            <c:strRef>
              <c:f>Modified!$B$184</c:f>
              <c:strCache>
                <c:ptCount val="1"/>
                <c:pt idx="0">
                  <c:v>Projected (less immigrants and intl. students)</c:v>
                </c:pt>
              </c:strCache>
            </c:strRef>
          </c:tx>
          <c:spPr>
            <a:solidFill>
              <a:schemeClr val="accent5">
                <a:lumMod val="40000"/>
                <a:lumOff val="60000"/>
              </a:schemeClr>
            </a:solidFill>
            <a:ln>
              <a:noFill/>
            </a:ln>
            <a:effectLst/>
          </c:spPr>
          <c:invertIfNegative val="0"/>
          <c:dLbls>
            <c:dLbl>
              <c:idx val="0"/>
              <c:tx>
                <c:rich>
                  <a:bodyPr/>
                  <a:lstStyle/>
                  <a:p>
                    <a:r>
                      <a:rPr lang="en-US" dirty="0"/>
                      <a:t>90,500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1D4E-4F84-8762-66E7E51819FA}"/>
                </c:ext>
              </c:extLst>
            </c:dLbl>
            <c:dLbl>
              <c:idx val="5"/>
              <c:tx>
                <c:rich>
                  <a:bodyPr/>
                  <a:lstStyle/>
                  <a:p>
                    <a:r>
                      <a:rPr lang="en-US" dirty="0"/>
                      <a:t>87,900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1D4E-4F84-8762-66E7E51819FA}"/>
                </c:ext>
              </c:extLst>
            </c:dLbl>
            <c:dLbl>
              <c:idx val="10"/>
              <c:tx>
                <c:rich>
                  <a:bodyPr/>
                  <a:lstStyle/>
                  <a:p>
                    <a:r>
                      <a:rPr lang="en-US" dirty="0"/>
                      <a:t>83,900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1D4E-4F84-8762-66E7E51819FA}"/>
                </c:ext>
              </c:extLst>
            </c:dLbl>
            <c:spPr>
              <a:noFill/>
              <a:ln>
                <a:noFill/>
              </a:ln>
              <a:effectLst/>
            </c:spPr>
            <c:txPr>
              <a:bodyPr rot="0" spcFirstLastPara="1" vertOverflow="ellipsis" vert="horz" wrap="square" anchor="ctr" anchorCtr="1"/>
              <a:lstStyle/>
              <a:p>
                <a:pPr>
                  <a:defRPr sz="1800" b="0" i="0" u="none" strike="noStrike" kern="1200" baseline="0">
                    <a:solidFill>
                      <a:sysClr val="windowText" lastClr="000000"/>
                    </a:solidFill>
                    <a:latin typeface="Inter" panose="020B0604020202020204" charset="0"/>
                    <a:ea typeface="Inter" panose="020B0604020202020204" charset="0"/>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Modified!$A$185:$A$196</c:f>
              <c:strCache>
                <c:ptCount val="12"/>
                <c:pt idx="0">
                  <c:v>2019-20</c:v>
                </c:pt>
                <c:pt idx="1">
                  <c:v>2020-21</c:v>
                </c:pt>
                <c:pt idx="2">
                  <c:v>2021-22</c:v>
                </c:pt>
                <c:pt idx="3">
                  <c:v>2022-23</c:v>
                </c:pt>
                <c:pt idx="4">
                  <c:v>2023-24</c:v>
                </c:pt>
                <c:pt idx="5">
                  <c:v>2024-25</c:v>
                </c:pt>
                <c:pt idx="6">
                  <c:v>2025-26</c:v>
                </c:pt>
                <c:pt idx="7">
                  <c:v>2026-27</c:v>
                </c:pt>
                <c:pt idx="8">
                  <c:v>2027-28</c:v>
                </c:pt>
                <c:pt idx="9">
                  <c:v>2028-29</c:v>
                </c:pt>
                <c:pt idx="10">
                  <c:v>2029-30</c:v>
                </c:pt>
                <c:pt idx="11">
                  <c:v>2030-31 </c:v>
                </c:pt>
              </c:strCache>
            </c:strRef>
          </c:cat>
          <c:val>
            <c:numRef>
              <c:f>Modified!$B$185:$B$196</c:f>
              <c:numCache>
                <c:formatCode>_-* #,##0_-;\-* #,##0_-;_-* "-"??_-;_-@_-</c:formatCode>
                <c:ptCount val="12"/>
                <c:pt idx="0">
                  <c:v>90533.045085989157</c:v>
                </c:pt>
                <c:pt idx="1">
                  <c:v>89924.087149314495</c:v>
                </c:pt>
                <c:pt idx="2">
                  <c:v>89252.459805774721</c:v>
                </c:pt>
                <c:pt idx="3">
                  <c:v>88355.794991948569</c:v>
                </c:pt>
                <c:pt idx="4">
                  <c:v>88349.005061577118</c:v>
                </c:pt>
                <c:pt idx="5">
                  <c:v>87872.477140911869</c:v>
                </c:pt>
                <c:pt idx="6">
                  <c:v>87090.02461788799</c:v>
                </c:pt>
                <c:pt idx="7">
                  <c:v>86280.258835540037</c:v>
                </c:pt>
                <c:pt idx="8">
                  <c:v>85214.108045815112</c:v>
                </c:pt>
                <c:pt idx="9">
                  <c:v>84300.828559650574</c:v>
                </c:pt>
                <c:pt idx="10">
                  <c:v>83905.235952229152</c:v>
                </c:pt>
                <c:pt idx="11">
                  <c:v>83460.972591631464</c:v>
                </c:pt>
              </c:numCache>
            </c:numRef>
          </c:val>
          <c:extLst>
            <c:ext xmlns:c16="http://schemas.microsoft.com/office/drawing/2014/chart" uri="{C3380CC4-5D6E-409C-BE32-E72D297353CC}">
              <c16:uniqueId val="{00000003-1D4E-4F84-8762-66E7E51819FA}"/>
            </c:ext>
          </c:extLst>
        </c:ser>
        <c:ser>
          <c:idx val="1"/>
          <c:order val="1"/>
          <c:tx>
            <c:strRef>
              <c:f>Modified!$C$184</c:f>
              <c:strCache>
                <c:ptCount val="1"/>
                <c:pt idx="0">
                  <c:v>Immigrant K-12 students*</c:v>
                </c:pt>
              </c:strCache>
            </c:strRef>
          </c:tx>
          <c:spPr>
            <a:solidFill>
              <a:schemeClr val="accent3">
                <a:lumMod val="60000"/>
                <a:lumOff val="40000"/>
              </a:schemeClr>
            </a:solidFill>
            <a:ln>
              <a:noFill/>
            </a:ln>
            <a:effectLst/>
          </c:spPr>
          <c:invertIfNegative val="0"/>
          <c:dLbls>
            <c:dLbl>
              <c:idx val="0"/>
              <c:tx>
                <c:rich>
                  <a:bodyPr/>
                  <a:lstStyle/>
                  <a:p>
                    <a:r>
                      <a:rPr lang="en-US" dirty="0"/>
                      <a:t>6,700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1D4E-4F84-8762-66E7E51819FA}"/>
                </c:ext>
              </c:extLst>
            </c:dLbl>
            <c:dLbl>
              <c:idx val="5"/>
              <c:tx>
                <c:rich>
                  <a:bodyPr/>
                  <a:lstStyle/>
                  <a:p>
                    <a:r>
                      <a:rPr lang="en-US" dirty="0"/>
                      <a:t>13,840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1D4E-4F84-8762-66E7E51819FA}"/>
                </c:ext>
              </c:extLst>
            </c:dLbl>
            <c:dLbl>
              <c:idx val="10"/>
              <c:tx>
                <c:rich>
                  <a:bodyPr/>
                  <a:lstStyle/>
                  <a:p>
                    <a:r>
                      <a:rPr lang="en-US" dirty="0"/>
                      <a:t>19,800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1D4E-4F84-8762-66E7E51819FA}"/>
                </c:ext>
              </c:extLst>
            </c:dLbl>
            <c:spPr>
              <a:noFill/>
              <a:ln>
                <a:noFill/>
              </a:ln>
              <a:effectLst/>
            </c:spPr>
            <c:txPr>
              <a:bodyPr rot="0" spcFirstLastPara="1" vertOverflow="ellipsis" vert="horz" wrap="square" anchor="ctr" anchorCtr="1"/>
              <a:lstStyle/>
              <a:p>
                <a:pPr>
                  <a:defRPr sz="1800" b="0" i="0" u="none" strike="noStrike" kern="1200" baseline="0">
                    <a:solidFill>
                      <a:sysClr val="windowText" lastClr="000000"/>
                    </a:solidFill>
                    <a:latin typeface="Inter" panose="020B0604020202020204" charset="0"/>
                    <a:ea typeface="Inter" panose="020B0604020202020204" charset="0"/>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Modified!$A$185:$A$196</c:f>
              <c:strCache>
                <c:ptCount val="12"/>
                <c:pt idx="0">
                  <c:v>2019-20</c:v>
                </c:pt>
                <c:pt idx="1">
                  <c:v>2020-21</c:v>
                </c:pt>
                <c:pt idx="2">
                  <c:v>2021-22</c:v>
                </c:pt>
                <c:pt idx="3">
                  <c:v>2022-23</c:v>
                </c:pt>
                <c:pt idx="4">
                  <c:v>2023-24</c:v>
                </c:pt>
                <c:pt idx="5">
                  <c:v>2024-25</c:v>
                </c:pt>
                <c:pt idx="6">
                  <c:v>2025-26</c:v>
                </c:pt>
                <c:pt idx="7">
                  <c:v>2026-27</c:v>
                </c:pt>
                <c:pt idx="8">
                  <c:v>2027-28</c:v>
                </c:pt>
                <c:pt idx="9">
                  <c:v>2028-29</c:v>
                </c:pt>
                <c:pt idx="10">
                  <c:v>2029-30</c:v>
                </c:pt>
                <c:pt idx="11">
                  <c:v>2030-31 </c:v>
                </c:pt>
              </c:strCache>
            </c:strRef>
          </c:cat>
          <c:val>
            <c:numRef>
              <c:f>Modified!$C$185:$C$196</c:f>
              <c:numCache>
                <c:formatCode>_-* #,##0_-;\-* #,##0_-;_-* "-"??_-;_-@_-</c:formatCode>
                <c:ptCount val="12"/>
                <c:pt idx="0">
                  <c:v>6734.9999999999982</c:v>
                </c:pt>
                <c:pt idx="1">
                  <c:v>7977.5317152103544</c:v>
                </c:pt>
                <c:pt idx="2">
                  <c:v>9430.9336569579282</c:v>
                </c:pt>
                <c:pt idx="3">
                  <c:v>10968.116909385113</c:v>
                </c:pt>
                <c:pt idx="4">
                  <c:v>12413.040038343688</c:v>
                </c:pt>
                <c:pt idx="5">
                  <c:v>13841.317938725049</c:v>
                </c:pt>
                <c:pt idx="6">
                  <c:v>15228.902998280581</c:v>
                </c:pt>
                <c:pt idx="7">
                  <c:v>16461.497033353331</c:v>
                </c:pt>
                <c:pt idx="8">
                  <c:v>17536.896163279867</c:v>
                </c:pt>
                <c:pt idx="9">
                  <c:v>18679.653268982234</c:v>
                </c:pt>
                <c:pt idx="10">
                  <c:v>19840.718822968993</c:v>
                </c:pt>
                <c:pt idx="11">
                  <c:v>20507.155865426408</c:v>
                </c:pt>
              </c:numCache>
            </c:numRef>
          </c:val>
          <c:extLst>
            <c:ext xmlns:c16="http://schemas.microsoft.com/office/drawing/2014/chart" uri="{C3380CC4-5D6E-409C-BE32-E72D297353CC}">
              <c16:uniqueId val="{00000007-1D4E-4F84-8762-66E7E51819FA}"/>
            </c:ext>
          </c:extLst>
        </c:ser>
        <c:dLbls>
          <c:showLegendKey val="0"/>
          <c:showVal val="0"/>
          <c:showCatName val="0"/>
          <c:showSerName val="0"/>
          <c:showPercent val="0"/>
          <c:showBubbleSize val="0"/>
        </c:dLbls>
        <c:gapWidth val="20"/>
        <c:overlap val="100"/>
        <c:axId val="578505672"/>
        <c:axId val="578504072"/>
      </c:barChart>
      <c:catAx>
        <c:axId val="5785056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ysClr val="windowText" lastClr="000000"/>
                </a:solidFill>
                <a:latin typeface="Inter" panose="020B0604020202020204" charset="0"/>
                <a:ea typeface="Inter" panose="020B0604020202020204" charset="0"/>
                <a:cs typeface="+mn-cs"/>
              </a:defRPr>
            </a:pPr>
            <a:endParaRPr lang="en-US"/>
          </a:p>
        </c:txPr>
        <c:crossAx val="578504072"/>
        <c:crosses val="autoZero"/>
        <c:auto val="1"/>
        <c:lblAlgn val="ctr"/>
        <c:lblOffset val="100"/>
        <c:noMultiLvlLbl val="0"/>
      </c:catAx>
      <c:valAx>
        <c:axId val="578504072"/>
        <c:scaling>
          <c:orientation val="minMax"/>
          <c:min val="60000"/>
        </c:scaling>
        <c:delete val="1"/>
        <c:axPos val="l"/>
        <c:numFmt formatCode="_-* #,##0_-;\-* #,##0_-;_-* &quot;-&quot;??_-;_-@_-" sourceLinked="1"/>
        <c:majorTickMark val="none"/>
        <c:minorTickMark val="none"/>
        <c:tickLblPos val="nextTo"/>
        <c:crossAx val="57850567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800" b="0" i="0" u="none" strike="noStrike" kern="1200" baseline="0">
              <a:solidFill>
                <a:sysClr val="windowText" lastClr="000000"/>
              </a:solidFill>
              <a:latin typeface="Inter" panose="020B0604020202020204" charset="0"/>
              <a:ea typeface="Inter" panose="020B0604020202020204" charset="0"/>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800">
          <a:solidFill>
            <a:sysClr val="windowText" lastClr="000000"/>
          </a:solidFill>
          <a:latin typeface="Inter" panose="020B0604020202020204" charset="0"/>
          <a:ea typeface="Inter" panose="020B060402020202020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Arial Black" panose="020B0A04020102020204" pitchFamily="34" charset="0"/>
                <a:ea typeface="+mn-ea"/>
                <a:cs typeface="+mn-cs"/>
              </a:defRPr>
            </a:pPr>
            <a:r>
              <a:rPr lang="en-CA" sz="1800" b="1">
                <a:solidFill>
                  <a:schemeClr val="tx1">
                    <a:lumMod val="65000"/>
                    <a:lumOff val="35000"/>
                  </a:schemeClr>
                </a:solidFill>
                <a:latin typeface="Arial" panose="020B0604020202020204" pitchFamily="34" charset="0"/>
                <a:cs typeface="Arial" panose="020B0604020202020204" pitchFamily="34" charset="0"/>
              </a:rPr>
              <a:t>Canada</a:t>
            </a:r>
          </a:p>
          <a:p>
            <a:pPr>
              <a:defRPr>
                <a:latin typeface="Arial Black" panose="020B0A04020102020204" pitchFamily="34" charset="0"/>
              </a:defRPr>
            </a:pPr>
            <a:r>
              <a:rPr lang="en-CA" sz="1800" b="1">
                <a:solidFill>
                  <a:schemeClr val="tx1">
                    <a:lumMod val="65000"/>
                    <a:lumOff val="35000"/>
                  </a:schemeClr>
                </a:solidFill>
                <a:latin typeface="Arial" panose="020B0604020202020204" pitchFamily="34" charset="0"/>
                <a:cs typeface="Arial" panose="020B0604020202020204" pitchFamily="34" charset="0"/>
              </a:rPr>
              <a:t>2020</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Arial Black" panose="020B0A04020102020204" pitchFamily="34" charset="0"/>
              <a:ea typeface="+mn-ea"/>
              <a:cs typeface="+mn-cs"/>
            </a:defRPr>
          </a:pPr>
          <a:endParaRPr lang="en-US"/>
        </a:p>
      </c:txPr>
    </c:title>
    <c:autoTitleDeleted val="0"/>
    <c:plotArea>
      <c:layout/>
      <c:barChart>
        <c:barDir val="bar"/>
        <c:grouping val="stacked"/>
        <c:varyColors val="0"/>
        <c:ser>
          <c:idx val="0"/>
          <c:order val="0"/>
          <c:tx>
            <c:strRef>
              <c:f>Sheet3!$I$28</c:f>
              <c:strCache>
                <c:ptCount val="1"/>
                <c:pt idx="0">
                  <c:v>M</c:v>
                </c:pt>
              </c:strCache>
            </c:strRef>
          </c:tx>
          <c:spPr>
            <a:solidFill>
              <a:schemeClr val="tx2">
                <a:lumMod val="75000"/>
              </a:schemeClr>
            </a:solidFill>
            <a:ln>
              <a:noFill/>
            </a:ln>
            <a:effectLst/>
          </c:spPr>
          <c:invertIfNegative val="0"/>
          <c:cat>
            <c:strRef>
              <c:f>Sheet3!$H$29:$H$49</c:f>
              <c:strCache>
                <c:ptCount val="21"/>
                <c:pt idx="0">
                  <c:v>0-4</c:v>
                </c:pt>
                <c:pt idx="1">
                  <c:v>5-9</c:v>
                </c:pt>
                <c:pt idx="2">
                  <c:v>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pt idx="15">
                  <c:v>75-79</c:v>
                </c:pt>
                <c:pt idx="16">
                  <c:v>80-84</c:v>
                </c:pt>
                <c:pt idx="17">
                  <c:v>85-89</c:v>
                </c:pt>
                <c:pt idx="18">
                  <c:v>90-94</c:v>
                </c:pt>
                <c:pt idx="19">
                  <c:v>95-99</c:v>
                </c:pt>
                <c:pt idx="20">
                  <c:v>100+</c:v>
                </c:pt>
              </c:strCache>
            </c:strRef>
          </c:cat>
          <c:val>
            <c:numRef>
              <c:f>Sheet3!$I$29:$I$49</c:f>
              <c:numCache>
                <c:formatCode>#,##0</c:formatCode>
                <c:ptCount val="21"/>
                <c:pt idx="0">
                  <c:v>-985452</c:v>
                </c:pt>
                <c:pt idx="1">
                  <c:v>-1045953</c:v>
                </c:pt>
                <c:pt idx="2">
                  <c:v>-1055313</c:v>
                </c:pt>
                <c:pt idx="3">
                  <c:v>-1074091</c:v>
                </c:pt>
                <c:pt idx="4">
                  <c:v>-1295347</c:v>
                </c:pt>
                <c:pt idx="5">
                  <c:v>-1365844</c:v>
                </c:pt>
                <c:pt idx="6">
                  <c:v>-1350274</c:v>
                </c:pt>
                <c:pt idx="7">
                  <c:v>-1317432</c:v>
                </c:pt>
                <c:pt idx="8">
                  <c:v>-1220034</c:v>
                </c:pt>
                <c:pt idx="9">
                  <c:v>-1185148</c:v>
                </c:pt>
                <c:pt idx="10">
                  <c:v>-1217865</c:v>
                </c:pt>
                <c:pt idx="11">
                  <c:v>-1364677</c:v>
                </c:pt>
                <c:pt idx="12">
                  <c:v>-1260206</c:v>
                </c:pt>
                <c:pt idx="13">
                  <c:v>-1050581</c:v>
                </c:pt>
                <c:pt idx="14">
                  <c:v>-854293</c:v>
                </c:pt>
                <c:pt idx="15">
                  <c:v>-569696</c:v>
                </c:pt>
                <c:pt idx="16">
                  <c:v>-359314</c:v>
                </c:pt>
                <c:pt idx="17">
                  <c:v>-208810</c:v>
                </c:pt>
                <c:pt idx="18">
                  <c:v>-84178</c:v>
                </c:pt>
                <c:pt idx="19">
                  <c:v>-18597</c:v>
                </c:pt>
                <c:pt idx="20">
                  <c:v>-2156</c:v>
                </c:pt>
              </c:numCache>
            </c:numRef>
          </c:val>
          <c:extLst>
            <c:ext xmlns:c16="http://schemas.microsoft.com/office/drawing/2014/chart" uri="{C3380CC4-5D6E-409C-BE32-E72D297353CC}">
              <c16:uniqueId val="{00000000-363C-49F7-809E-4DA0DA8A79DE}"/>
            </c:ext>
          </c:extLst>
        </c:ser>
        <c:ser>
          <c:idx val="1"/>
          <c:order val="1"/>
          <c:tx>
            <c:strRef>
              <c:f>Sheet3!$J$28</c:f>
              <c:strCache>
                <c:ptCount val="1"/>
                <c:pt idx="0">
                  <c:v>F</c:v>
                </c:pt>
              </c:strCache>
            </c:strRef>
          </c:tx>
          <c:spPr>
            <a:solidFill>
              <a:srgbClr val="C00000"/>
            </a:solidFill>
            <a:ln>
              <a:noFill/>
            </a:ln>
            <a:effectLst/>
          </c:spPr>
          <c:invertIfNegative val="0"/>
          <c:cat>
            <c:strRef>
              <c:f>Sheet3!$H$29:$H$49</c:f>
              <c:strCache>
                <c:ptCount val="21"/>
                <c:pt idx="0">
                  <c:v>0-4</c:v>
                </c:pt>
                <c:pt idx="1">
                  <c:v>5-9</c:v>
                </c:pt>
                <c:pt idx="2">
                  <c:v>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pt idx="15">
                  <c:v>75-79</c:v>
                </c:pt>
                <c:pt idx="16">
                  <c:v>80-84</c:v>
                </c:pt>
                <c:pt idx="17">
                  <c:v>85-89</c:v>
                </c:pt>
                <c:pt idx="18">
                  <c:v>90-94</c:v>
                </c:pt>
                <c:pt idx="19">
                  <c:v>95-99</c:v>
                </c:pt>
                <c:pt idx="20">
                  <c:v>100+</c:v>
                </c:pt>
              </c:strCache>
            </c:strRef>
          </c:cat>
          <c:val>
            <c:numRef>
              <c:f>Sheet3!$J$29:$J$49</c:f>
              <c:numCache>
                <c:formatCode>#,##0</c:formatCode>
                <c:ptCount val="21"/>
                <c:pt idx="0">
                  <c:v>936492</c:v>
                </c:pt>
                <c:pt idx="1">
                  <c:v>998650</c:v>
                </c:pt>
                <c:pt idx="2">
                  <c:v>1016787</c:v>
                </c:pt>
                <c:pt idx="3">
                  <c:v>1026774</c:v>
                </c:pt>
                <c:pt idx="4">
                  <c:v>1187455</c:v>
                </c:pt>
                <c:pt idx="5">
                  <c:v>1279396</c:v>
                </c:pt>
                <c:pt idx="6">
                  <c:v>1311449</c:v>
                </c:pt>
                <c:pt idx="7">
                  <c:v>1313248</c:v>
                </c:pt>
                <c:pt idx="8">
                  <c:v>1244213</c:v>
                </c:pt>
                <c:pt idx="9">
                  <c:v>1204968</c:v>
                </c:pt>
                <c:pt idx="10">
                  <c:v>1232050</c:v>
                </c:pt>
                <c:pt idx="11">
                  <c:v>1380219</c:v>
                </c:pt>
                <c:pt idx="12">
                  <c:v>1300035</c:v>
                </c:pt>
                <c:pt idx="13">
                  <c:v>1116694</c:v>
                </c:pt>
                <c:pt idx="14">
                  <c:v>932329</c:v>
                </c:pt>
                <c:pt idx="15">
                  <c:v>648607</c:v>
                </c:pt>
                <c:pt idx="16">
                  <c:v>452056</c:v>
                </c:pt>
                <c:pt idx="17">
                  <c:v>308900</c:v>
                </c:pt>
                <c:pt idx="18">
                  <c:v>164415</c:v>
                </c:pt>
                <c:pt idx="19">
                  <c:v>55879</c:v>
                </c:pt>
                <c:pt idx="20">
                  <c:v>9361</c:v>
                </c:pt>
              </c:numCache>
            </c:numRef>
          </c:val>
          <c:extLst>
            <c:ext xmlns:c16="http://schemas.microsoft.com/office/drawing/2014/chart" uri="{C3380CC4-5D6E-409C-BE32-E72D297353CC}">
              <c16:uniqueId val="{00000001-363C-49F7-809E-4DA0DA8A79DE}"/>
            </c:ext>
          </c:extLst>
        </c:ser>
        <c:dLbls>
          <c:showLegendKey val="0"/>
          <c:showVal val="0"/>
          <c:showCatName val="0"/>
          <c:showSerName val="0"/>
          <c:showPercent val="0"/>
          <c:showBubbleSize val="0"/>
        </c:dLbls>
        <c:gapWidth val="50"/>
        <c:overlap val="100"/>
        <c:axId val="1213910688"/>
        <c:axId val="1213917344"/>
      </c:barChart>
      <c:catAx>
        <c:axId val="1213910688"/>
        <c:scaling>
          <c:orientation val="minMax"/>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13917344"/>
        <c:crosses val="autoZero"/>
        <c:auto val="1"/>
        <c:lblAlgn val="ctr"/>
        <c:lblOffset val="100"/>
        <c:noMultiLvlLbl val="0"/>
      </c:catAx>
      <c:valAx>
        <c:axId val="1213917344"/>
        <c:scaling>
          <c:orientation val="minMax"/>
        </c:scaling>
        <c:delete val="0"/>
        <c:axPos val="b"/>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139106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CA" sz="1600" b="1"/>
              <a:t>Population</a:t>
            </a:r>
            <a:r>
              <a:rPr lang="fr-CA" sz="1600" b="1" baseline="0"/>
              <a:t> Growth by Age Group </a:t>
            </a:r>
          </a:p>
          <a:p>
            <a:pPr>
              <a:defRPr/>
            </a:pPr>
            <a:r>
              <a:rPr lang="fr-CA" sz="1600" b="1" baseline="0"/>
              <a:t>2010-2010</a:t>
            </a:r>
            <a:endParaRPr lang="fr-CA" sz="1600" b="1"/>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Sheet1!$D$33</c:f>
              <c:strCache>
                <c:ptCount val="1"/>
                <c:pt idx="0">
                  <c:v>New Brunswick</c:v>
                </c:pt>
              </c:strCache>
            </c:strRef>
          </c:tx>
          <c:spPr>
            <a:solidFill>
              <a:schemeClr val="accent1"/>
            </a:solidFill>
            <a:ln>
              <a:noFill/>
            </a:ln>
            <a:effectLst/>
          </c:spPr>
          <c:invertIfNegative val="0"/>
          <c:cat>
            <c:strRef>
              <c:f>Sheet1!$C$34:$C$38</c:f>
              <c:strCache>
                <c:ptCount val="5"/>
                <c:pt idx="0">
                  <c:v>0-14</c:v>
                </c:pt>
                <c:pt idx="1">
                  <c:v>15-24</c:v>
                </c:pt>
                <c:pt idx="2">
                  <c:v>25-34</c:v>
                </c:pt>
                <c:pt idx="3">
                  <c:v>35-44</c:v>
                </c:pt>
                <c:pt idx="4">
                  <c:v>45-54</c:v>
                </c:pt>
              </c:strCache>
            </c:strRef>
          </c:cat>
          <c:val>
            <c:numRef>
              <c:f>Sheet1!$D$34:$D$38</c:f>
              <c:numCache>
                <c:formatCode>0%</c:formatCode>
                <c:ptCount val="5"/>
                <c:pt idx="0">
                  <c:v>-1.324357620556138E-2</c:v>
                </c:pt>
                <c:pt idx="1">
                  <c:v>-0.10931414055884847</c:v>
                </c:pt>
                <c:pt idx="2">
                  <c:v>-2.4603776905225416E-2</c:v>
                </c:pt>
                <c:pt idx="3">
                  <c:v>-7.4718026772821244E-2</c:v>
                </c:pt>
                <c:pt idx="4">
                  <c:v>-0.14659673169864385</c:v>
                </c:pt>
              </c:numCache>
            </c:numRef>
          </c:val>
          <c:extLst>
            <c:ext xmlns:c16="http://schemas.microsoft.com/office/drawing/2014/chart" uri="{C3380CC4-5D6E-409C-BE32-E72D297353CC}">
              <c16:uniqueId val="{00000000-2D71-4FF7-8F92-D9AF032FC132}"/>
            </c:ext>
          </c:extLst>
        </c:ser>
        <c:ser>
          <c:idx val="1"/>
          <c:order val="1"/>
          <c:tx>
            <c:strRef>
              <c:f>Sheet1!$E$33</c:f>
              <c:strCache>
                <c:ptCount val="1"/>
                <c:pt idx="0">
                  <c:v>Saint John CMA</c:v>
                </c:pt>
              </c:strCache>
            </c:strRef>
          </c:tx>
          <c:spPr>
            <a:solidFill>
              <a:srgbClr val="FF0000"/>
            </a:solidFill>
            <a:ln>
              <a:noFill/>
            </a:ln>
            <a:effectLst/>
          </c:spPr>
          <c:invertIfNegative val="0"/>
          <c:cat>
            <c:strRef>
              <c:f>Sheet1!$C$34:$C$38</c:f>
              <c:strCache>
                <c:ptCount val="5"/>
                <c:pt idx="0">
                  <c:v>0-14</c:v>
                </c:pt>
                <c:pt idx="1">
                  <c:v>15-24</c:v>
                </c:pt>
                <c:pt idx="2">
                  <c:v>25-34</c:v>
                </c:pt>
                <c:pt idx="3">
                  <c:v>35-44</c:v>
                </c:pt>
                <c:pt idx="4">
                  <c:v>45-54</c:v>
                </c:pt>
              </c:strCache>
            </c:strRef>
          </c:cat>
          <c:val>
            <c:numRef>
              <c:f>Sheet1!$E$34:$E$38</c:f>
              <c:numCache>
                <c:formatCode>0%</c:formatCode>
                <c:ptCount val="5"/>
                <c:pt idx="0">
                  <c:v>-3.5025691792768598E-2</c:v>
                </c:pt>
                <c:pt idx="1">
                  <c:v>-0.13485596235510156</c:v>
                </c:pt>
                <c:pt idx="2">
                  <c:v>-2.372343799555976E-2</c:v>
                </c:pt>
                <c:pt idx="3">
                  <c:v>-7.6034648700673779E-2</c:v>
                </c:pt>
                <c:pt idx="4">
                  <c:v>-0.15807106119945269</c:v>
                </c:pt>
              </c:numCache>
            </c:numRef>
          </c:val>
          <c:extLst>
            <c:ext xmlns:c16="http://schemas.microsoft.com/office/drawing/2014/chart" uri="{C3380CC4-5D6E-409C-BE32-E72D297353CC}">
              <c16:uniqueId val="{00000001-2D71-4FF7-8F92-D9AF032FC132}"/>
            </c:ext>
          </c:extLst>
        </c:ser>
        <c:ser>
          <c:idx val="2"/>
          <c:order val="2"/>
          <c:tx>
            <c:strRef>
              <c:f>Sheet1!$F$33</c:f>
              <c:strCache>
                <c:ptCount val="1"/>
                <c:pt idx="0">
                  <c:v>Moncton CMA</c:v>
                </c:pt>
              </c:strCache>
            </c:strRef>
          </c:tx>
          <c:spPr>
            <a:solidFill>
              <a:schemeClr val="accent3"/>
            </a:solidFill>
            <a:ln>
              <a:noFill/>
            </a:ln>
            <a:effectLst/>
          </c:spPr>
          <c:invertIfNegative val="0"/>
          <c:cat>
            <c:strRef>
              <c:f>Sheet1!$C$34:$C$38</c:f>
              <c:strCache>
                <c:ptCount val="5"/>
                <c:pt idx="0">
                  <c:v>0-14</c:v>
                </c:pt>
                <c:pt idx="1">
                  <c:v>15-24</c:v>
                </c:pt>
                <c:pt idx="2">
                  <c:v>25-34</c:v>
                </c:pt>
                <c:pt idx="3">
                  <c:v>35-44</c:v>
                </c:pt>
                <c:pt idx="4">
                  <c:v>45-54</c:v>
                </c:pt>
              </c:strCache>
            </c:strRef>
          </c:cat>
          <c:val>
            <c:numRef>
              <c:f>Sheet1!$F$34:$F$38</c:f>
              <c:numCache>
                <c:formatCode>0%</c:formatCode>
                <c:ptCount val="5"/>
                <c:pt idx="0">
                  <c:v>0.1336251529699708</c:v>
                </c:pt>
                <c:pt idx="1">
                  <c:v>-1.7520588072735266E-2</c:v>
                </c:pt>
                <c:pt idx="2">
                  <c:v>2.5610948191593375E-2</c:v>
                </c:pt>
                <c:pt idx="3">
                  <c:v>0.13768584356819646</c:v>
                </c:pt>
                <c:pt idx="4">
                  <c:v>2.1053127354935919E-2</c:v>
                </c:pt>
              </c:numCache>
            </c:numRef>
          </c:val>
          <c:extLst>
            <c:ext xmlns:c16="http://schemas.microsoft.com/office/drawing/2014/chart" uri="{C3380CC4-5D6E-409C-BE32-E72D297353CC}">
              <c16:uniqueId val="{00000002-2D71-4FF7-8F92-D9AF032FC132}"/>
            </c:ext>
          </c:extLst>
        </c:ser>
        <c:dLbls>
          <c:showLegendKey val="0"/>
          <c:showVal val="0"/>
          <c:showCatName val="0"/>
          <c:showSerName val="0"/>
          <c:showPercent val="0"/>
          <c:showBubbleSize val="0"/>
        </c:dLbls>
        <c:gapWidth val="219"/>
        <c:overlap val="-27"/>
        <c:axId val="1388497392"/>
        <c:axId val="1388487824"/>
      </c:barChart>
      <c:catAx>
        <c:axId val="1388497392"/>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388487824"/>
        <c:crosses val="autoZero"/>
        <c:auto val="1"/>
        <c:lblAlgn val="ctr"/>
        <c:lblOffset val="100"/>
        <c:noMultiLvlLbl val="0"/>
      </c:catAx>
      <c:valAx>
        <c:axId val="1388487824"/>
        <c:scaling>
          <c:orientation val="minMax"/>
          <c:max val="0.15000000000000002"/>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3884973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CA" sz="1600" b="1"/>
              <a:t>Change in Real GDP and</a:t>
            </a:r>
          </a:p>
          <a:p>
            <a:pPr>
              <a:defRPr/>
            </a:pPr>
            <a:r>
              <a:rPr lang="fr-CA" sz="1600" b="1" baseline="0"/>
              <a:t> Labour Force, 2009-2019</a:t>
            </a:r>
            <a:endParaRPr lang="fr-CA" sz="1600" b="1"/>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9.7254218222722164E-2"/>
          <c:y val="0.15626369394043135"/>
          <c:w val="0.87655530558680161"/>
          <c:h val="0.67680888394385486"/>
        </c:manualLayout>
      </c:layout>
      <c:barChart>
        <c:barDir val="col"/>
        <c:grouping val="clustered"/>
        <c:varyColors val="0"/>
        <c:ser>
          <c:idx val="0"/>
          <c:order val="0"/>
          <c:tx>
            <c:strRef>
              <c:f>'[Saint John CMA.xlsx]Sheet2'!$C$4</c:f>
              <c:strCache>
                <c:ptCount val="1"/>
                <c:pt idx="0">
                  <c:v>Canada</c:v>
                </c:pt>
              </c:strCache>
            </c:strRef>
          </c:tx>
          <c:spPr>
            <a:solidFill>
              <a:srgbClr val="FF0000"/>
            </a:solidFill>
            <a:ln>
              <a:noFill/>
            </a:ln>
            <a:effectLst/>
          </c:spPr>
          <c:invertIfNegative val="0"/>
          <c:cat>
            <c:strRef>
              <c:f>'[Saint John CMA.xlsx]Sheet2'!$B$5:$B$6</c:f>
              <c:strCache>
                <c:ptCount val="2"/>
                <c:pt idx="0">
                  <c:v>Real GDP</c:v>
                </c:pt>
                <c:pt idx="1">
                  <c:v>Labour Force</c:v>
                </c:pt>
              </c:strCache>
            </c:strRef>
          </c:cat>
          <c:val>
            <c:numRef>
              <c:f>'[Saint John CMA.xlsx]Sheet2'!$C$5:$C$6</c:f>
              <c:numCache>
                <c:formatCode>0%</c:formatCode>
                <c:ptCount val="2"/>
                <c:pt idx="0">
                  <c:v>0.24497168128596103</c:v>
                </c:pt>
                <c:pt idx="1">
                  <c:v>0.10680313856134638</c:v>
                </c:pt>
              </c:numCache>
            </c:numRef>
          </c:val>
          <c:extLst>
            <c:ext xmlns:c16="http://schemas.microsoft.com/office/drawing/2014/chart" uri="{C3380CC4-5D6E-409C-BE32-E72D297353CC}">
              <c16:uniqueId val="{00000000-9A28-4CE1-9B72-6C6223C900BB}"/>
            </c:ext>
          </c:extLst>
        </c:ser>
        <c:ser>
          <c:idx val="1"/>
          <c:order val="1"/>
          <c:tx>
            <c:strRef>
              <c:f>'[Saint John CMA.xlsx]Sheet2'!$D$4</c:f>
              <c:strCache>
                <c:ptCount val="1"/>
                <c:pt idx="0">
                  <c:v>New Brunswick</c:v>
                </c:pt>
              </c:strCache>
            </c:strRef>
          </c:tx>
          <c:spPr>
            <a:solidFill>
              <a:srgbClr val="0070C0"/>
            </a:solidFill>
            <a:ln>
              <a:noFill/>
            </a:ln>
            <a:effectLst/>
          </c:spPr>
          <c:invertIfNegative val="0"/>
          <c:cat>
            <c:strRef>
              <c:f>'[Saint John CMA.xlsx]Sheet2'!$B$5:$B$6</c:f>
              <c:strCache>
                <c:ptCount val="2"/>
                <c:pt idx="0">
                  <c:v>Real GDP</c:v>
                </c:pt>
                <c:pt idx="1">
                  <c:v>Labour Force</c:v>
                </c:pt>
              </c:strCache>
            </c:strRef>
          </c:cat>
          <c:val>
            <c:numRef>
              <c:f>'[Saint John CMA.xlsx]Sheet2'!$D$5:$D$6</c:f>
              <c:numCache>
                <c:formatCode>0%</c:formatCode>
                <c:ptCount val="2"/>
                <c:pt idx="0">
                  <c:v>6.8194112967382647E-2</c:v>
                </c:pt>
                <c:pt idx="1">
                  <c:v>-1.6493275818320274E-2</c:v>
                </c:pt>
              </c:numCache>
            </c:numRef>
          </c:val>
          <c:extLst>
            <c:ext xmlns:c16="http://schemas.microsoft.com/office/drawing/2014/chart" uri="{C3380CC4-5D6E-409C-BE32-E72D297353CC}">
              <c16:uniqueId val="{00000001-9A28-4CE1-9B72-6C6223C900BB}"/>
            </c:ext>
          </c:extLst>
        </c:ser>
        <c:ser>
          <c:idx val="2"/>
          <c:order val="2"/>
          <c:tx>
            <c:strRef>
              <c:f>'[Saint John CMA.xlsx]Sheet2'!$E$4</c:f>
              <c:strCache>
                <c:ptCount val="1"/>
                <c:pt idx="0">
                  <c:v>Saint John CMA*</c:v>
                </c:pt>
              </c:strCache>
            </c:strRef>
          </c:tx>
          <c:spPr>
            <a:solidFill>
              <a:schemeClr val="accent3"/>
            </a:solidFill>
            <a:ln>
              <a:noFill/>
            </a:ln>
            <a:effectLst/>
          </c:spPr>
          <c:invertIfNegative val="0"/>
          <c:cat>
            <c:strRef>
              <c:f>'[Saint John CMA.xlsx]Sheet2'!$B$5:$B$6</c:f>
              <c:strCache>
                <c:ptCount val="2"/>
                <c:pt idx="0">
                  <c:v>Real GDP</c:v>
                </c:pt>
                <c:pt idx="1">
                  <c:v>Labour Force</c:v>
                </c:pt>
              </c:strCache>
            </c:strRef>
          </c:cat>
          <c:val>
            <c:numRef>
              <c:f>'[Saint John CMA.xlsx]Sheet2'!$E$5:$E$6</c:f>
              <c:numCache>
                <c:formatCode>0%</c:formatCode>
                <c:ptCount val="2"/>
                <c:pt idx="1">
                  <c:v>7.1123755334281391E-3</c:v>
                </c:pt>
              </c:numCache>
            </c:numRef>
          </c:val>
          <c:extLst>
            <c:ext xmlns:c16="http://schemas.microsoft.com/office/drawing/2014/chart" uri="{C3380CC4-5D6E-409C-BE32-E72D297353CC}">
              <c16:uniqueId val="{00000002-9A28-4CE1-9B72-6C6223C900BB}"/>
            </c:ext>
          </c:extLst>
        </c:ser>
        <c:dLbls>
          <c:showLegendKey val="0"/>
          <c:showVal val="0"/>
          <c:showCatName val="0"/>
          <c:showSerName val="0"/>
          <c:showPercent val="0"/>
          <c:showBubbleSize val="0"/>
        </c:dLbls>
        <c:gapWidth val="219"/>
        <c:overlap val="-27"/>
        <c:axId val="1249454016"/>
        <c:axId val="1249453184"/>
      </c:barChart>
      <c:catAx>
        <c:axId val="1249454016"/>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249453184"/>
        <c:crosses val="autoZero"/>
        <c:auto val="1"/>
        <c:lblAlgn val="ctr"/>
        <c:lblOffset val="100"/>
        <c:noMultiLvlLbl val="0"/>
      </c:catAx>
      <c:valAx>
        <c:axId val="124945318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2494540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CA" sz="1600" b="1"/>
              <a:t>Population Ages</a:t>
            </a:r>
            <a:r>
              <a:rPr lang="fr-CA" sz="1600" b="1" baseline="0"/>
              <a:t> 15 and 65</a:t>
            </a:r>
            <a:r>
              <a:rPr lang="fr-CA" sz="1600" b="1" i="0" u="none" strike="noStrike" baseline="0">
                <a:effectLst/>
              </a:rPr>
              <a:t> </a:t>
            </a:r>
          </a:p>
          <a:p>
            <a:pPr>
              <a:defRPr/>
            </a:pPr>
            <a:r>
              <a:rPr lang="fr-CA" sz="1600" b="1" i="0" u="none" strike="noStrike" baseline="0">
                <a:effectLst/>
              </a:rPr>
              <a:t>Saint John CMA</a:t>
            </a:r>
            <a:endParaRPr lang="fr-CA" sz="1600" b="1"/>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052332491457435"/>
          <c:y val="0.15811255804890723"/>
          <c:w val="0.86353327885901054"/>
          <c:h val="0.65452732763939858"/>
        </c:manualLayout>
      </c:layout>
      <c:lineChart>
        <c:grouping val="standard"/>
        <c:varyColors val="0"/>
        <c:ser>
          <c:idx val="0"/>
          <c:order val="0"/>
          <c:tx>
            <c:strRef>
              <c:f>'[Saint John CMA.xlsx]Sheet3'!$B$5</c:f>
              <c:strCache>
                <c:ptCount val="1"/>
                <c:pt idx="0">
                  <c:v>15 years</c:v>
                </c:pt>
              </c:strCache>
            </c:strRef>
          </c:tx>
          <c:spPr>
            <a:ln w="28575" cap="rnd">
              <a:solidFill>
                <a:schemeClr val="tx2">
                  <a:lumMod val="75000"/>
                </a:schemeClr>
              </a:solidFill>
              <a:round/>
            </a:ln>
            <a:effectLst/>
          </c:spPr>
          <c:marker>
            <c:symbol val="none"/>
          </c:marker>
          <c:cat>
            <c:numRef>
              <c:f>'[Saint John CMA.xlsx]Sheet3'!$C$4:$V$4</c:f>
              <c:numCache>
                <c:formatCode>General</c:formatCode>
                <c:ptCount val="20"/>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numCache>
            </c:numRef>
          </c:cat>
          <c:val>
            <c:numRef>
              <c:f>'[Saint John CMA.xlsx]Sheet3'!$C$5:$V$5</c:f>
              <c:numCache>
                <c:formatCode>#,##0</c:formatCode>
                <c:ptCount val="20"/>
                <c:pt idx="0">
                  <c:v>1805</c:v>
                </c:pt>
                <c:pt idx="1">
                  <c:v>1729</c:v>
                </c:pt>
                <c:pt idx="2">
                  <c:v>1714</c:v>
                </c:pt>
                <c:pt idx="3">
                  <c:v>1738</c:v>
                </c:pt>
                <c:pt idx="4">
                  <c:v>1758</c:v>
                </c:pt>
                <c:pt idx="5">
                  <c:v>1823</c:v>
                </c:pt>
                <c:pt idx="6">
                  <c:v>1759</c:v>
                </c:pt>
                <c:pt idx="7">
                  <c:v>1723</c:v>
                </c:pt>
                <c:pt idx="8">
                  <c:v>1804</c:v>
                </c:pt>
                <c:pt idx="9">
                  <c:v>1650</c:v>
                </c:pt>
                <c:pt idx="10">
                  <c:v>1646</c:v>
                </c:pt>
                <c:pt idx="11">
                  <c:v>1561</c:v>
                </c:pt>
                <c:pt idx="12">
                  <c:v>1528</c:v>
                </c:pt>
                <c:pt idx="13">
                  <c:v>1491</c:v>
                </c:pt>
                <c:pt idx="14">
                  <c:v>1453</c:v>
                </c:pt>
                <c:pt idx="15">
                  <c:v>1451</c:v>
                </c:pt>
                <c:pt idx="16">
                  <c:v>1404</c:v>
                </c:pt>
                <c:pt idx="17">
                  <c:v>1453</c:v>
                </c:pt>
                <c:pt idx="18">
                  <c:v>1465</c:v>
                </c:pt>
                <c:pt idx="19">
                  <c:v>1477</c:v>
                </c:pt>
              </c:numCache>
            </c:numRef>
          </c:val>
          <c:smooth val="1"/>
          <c:extLst>
            <c:ext xmlns:c16="http://schemas.microsoft.com/office/drawing/2014/chart" uri="{C3380CC4-5D6E-409C-BE32-E72D297353CC}">
              <c16:uniqueId val="{00000000-DB7E-46C0-B781-30BE0475C49F}"/>
            </c:ext>
          </c:extLst>
        </c:ser>
        <c:ser>
          <c:idx val="1"/>
          <c:order val="1"/>
          <c:tx>
            <c:strRef>
              <c:f>'[Saint John CMA.xlsx]Sheet3'!$B$6</c:f>
              <c:strCache>
                <c:ptCount val="1"/>
                <c:pt idx="0">
                  <c:v>65 years</c:v>
                </c:pt>
              </c:strCache>
            </c:strRef>
          </c:tx>
          <c:spPr>
            <a:ln w="28575" cap="rnd">
              <a:solidFill>
                <a:srgbClr val="FF0000"/>
              </a:solidFill>
              <a:round/>
            </a:ln>
            <a:effectLst/>
          </c:spPr>
          <c:marker>
            <c:symbol val="none"/>
          </c:marker>
          <c:cat>
            <c:numRef>
              <c:f>'[Saint John CMA.xlsx]Sheet3'!$C$4:$V$4</c:f>
              <c:numCache>
                <c:formatCode>General</c:formatCode>
                <c:ptCount val="20"/>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numCache>
            </c:numRef>
          </c:cat>
          <c:val>
            <c:numRef>
              <c:f>'[Saint John CMA.xlsx]Sheet3'!$C$6:$V$6</c:f>
              <c:numCache>
                <c:formatCode>General</c:formatCode>
                <c:ptCount val="20"/>
                <c:pt idx="0">
                  <c:v>910</c:v>
                </c:pt>
                <c:pt idx="1">
                  <c:v>891</c:v>
                </c:pt>
                <c:pt idx="2">
                  <c:v>973</c:v>
                </c:pt>
                <c:pt idx="3" formatCode="#,##0">
                  <c:v>1023</c:v>
                </c:pt>
                <c:pt idx="4">
                  <c:v>993</c:v>
                </c:pt>
                <c:pt idx="5" formatCode="#,##0">
                  <c:v>1157</c:v>
                </c:pt>
                <c:pt idx="6" formatCode="#,##0">
                  <c:v>1199</c:v>
                </c:pt>
                <c:pt idx="7" formatCode="#,##0">
                  <c:v>1226</c:v>
                </c:pt>
                <c:pt idx="8" formatCode="#,##0">
                  <c:v>1298</c:v>
                </c:pt>
                <c:pt idx="9" formatCode="#,##0">
                  <c:v>1198</c:v>
                </c:pt>
                <c:pt idx="10" formatCode="#,##0">
                  <c:v>1378</c:v>
                </c:pt>
                <c:pt idx="11" formatCode="#,##0">
                  <c:v>1646</c:v>
                </c:pt>
                <c:pt idx="12" formatCode="#,##0">
                  <c:v>1596</c:v>
                </c:pt>
                <c:pt idx="13" formatCode="#,##0">
                  <c:v>1612</c:v>
                </c:pt>
                <c:pt idx="14" formatCode="#,##0">
                  <c:v>1634</c:v>
                </c:pt>
                <c:pt idx="15" formatCode="#,##0">
                  <c:v>1642</c:v>
                </c:pt>
                <c:pt idx="16" formatCode="#,##0">
                  <c:v>1693</c:v>
                </c:pt>
                <c:pt idx="17" formatCode="#,##0">
                  <c:v>1711</c:v>
                </c:pt>
                <c:pt idx="18" formatCode="#,##0">
                  <c:v>1824</c:v>
                </c:pt>
                <c:pt idx="19" formatCode="#,##0">
                  <c:v>1914</c:v>
                </c:pt>
              </c:numCache>
            </c:numRef>
          </c:val>
          <c:smooth val="1"/>
          <c:extLst>
            <c:ext xmlns:c16="http://schemas.microsoft.com/office/drawing/2014/chart" uri="{C3380CC4-5D6E-409C-BE32-E72D297353CC}">
              <c16:uniqueId val="{00000001-DB7E-46C0-B781-30BE0475C49F}"/>
            </c:ext>
          </c:extLst>
        </c:ser>
        <c:dLbls>
          <c:showLegendKey val="0"/>
          <c:showVal val="0"/>
          <c:showCatName val="0"/>
          <c:showSerName val="0"/>
          <c:showPercent val="0"/>
          <c:showBubbleSize val="0"/>
        </c:dLbls>
        <c:smooth val="0"/>
        <c:axId val="1273440704"/>
        <c:axId val="1273441536"/>
      </c:lineChart>
      <c:catAx>
        <c:axId val="12734407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73441536"/>
        <c:crosses val="autoZero"/>
        <c:auto val="1"/>
        <c:lblAlgn val="ctr"/>
        <c:lblOffset val="100"/>
        <c:noMultiLvlLbl val="0"/>
      </c:catAx>
      <c:valAx>
        <c:axId val="1273441536"/>
        <c:scaling>
          <c:orientation val="minMax"/>
          <c:min val="8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2734407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CA" sz="1800" b="1"/>
              <a:t>Population Ages 5 to 18</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'[Saint John CMA.xlsx]Sheet4'!$A$13</c:f>
              <c:strCache>
                <c:ptCount val="1"/>
                <c:pt idx="0">
                  <c:v>Saint John CMA </c:v>
                </c:pt>
              </c:strCache>
            </c:strRef>
          </c:tx>
          <c:spPr>
            <a:ln w="28575" cap="rnd">
              <a:solidFill>
                <a:srgbClr val="FF0000"/>
              </a:solidFill>
              <a:round/>
            </a:ln>
            <a:effectLst/>
          </c:spPr>
          <c:marker>
            <c:symbol val="none"/>
          </c:marker>
          <c:cat>
            <c:numRef>
              <c:f>'[Saint John CMA.xlsx]Sheet4'!$B$12:$L$12</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'[Saint John CMA.xlsx]Sheet4'!$B$13:$L$13</c:f>
              <c:numCache>
                <c:formatCode>General</c:formatCode>
                <c:ptCount val="11"/>
                <c:pt idx="0">
                  <c:v>21358</c:v>
                </c:pt>
                <c:pt idx="1">
                  <c:v>21123</c:v>
                </c:pt>
                <c:pt idx="2">
                  <c:v>20706</c:v>
                </c:pt>
                <c:pt idx="3">
                  <c:v>20248</c:v>
                </c:pt>
                <c:pt idx="4">
                  <c:v>19996</c:v>
                </c:pt>
                <c:pt idx="5">
                  <c:v>19863</c:v>
                </c:pt>
                <c:pt idx="6">
                  <c:v>20050</c:v>
                </c:pt>
                <c:pt idx="7">
                  <c:v>20088</c:v>
                </c:pt>
                <c:pt idx="8">
                  <c:v>20129</c:v>
                </c:pt>
                <c:pt idx="9">
                  <c:v>20194</c:v>
                </c:pt>
                <c:pt idx="10">
                  <c:v>20323</c:v>
                </c:pt>
              </c:numCache>
            </c:numRef>
          </c:val>
          <c:smooth val="1"/>
          <c:extLst>
            <c:ext xmlns:c16="http://schemas.microsoft.com/office/drawing/2014/chart" uri="{C3380CC4-5D6E-409C-BE32-E72D297353CC}">
              <c16:uniqueId val="{00000000-6EC9-4FF5-8C78-7CF3E1173BCB}"/>
            </c:ext>
          </c:extLst>
        </c:ser>
        <c:ser>
          <c:idx val="1"/>
          <c:order val="1"/>
          <c:tx>
            <c:strRef>
              <c:f>'[Saint John CMA.xlsx]Sheet4'!$A$14</c:f>
              <c:strCache>
                <c:ptCount val="1"/>
                <c:pt idx="0">
                  <c:v>Moncton CMA </c:v>
                </c:pt>
              </c:strCache>
            </c:strRef>
          </c:tx>
          <c:spPr>
            <a:ln w="28575" cap="rnd">
              <a:solidFill>
                <a:schemeClr val="tx2">
                  <a:lumMod val="75000"/>
                </a:schemeClr>
              </a:solidFill>
              <a:round/>
            </a:ln>
            <a:effectLst/>
          </c:spPr>
          <c:marker>
            <c:symbol val="none"/>
          </c:marker>
          <c:cat>
            <c:numRef>
              <c:f>'[Saint John CMA.xlsx]Sheet4'!$B$12:$L$12</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'[Saint John CMA.xlsx]Sheet4'!$B$14:$L$14</c:f>
              <c:numCache>
                <c:formatCode>General</c:formatCode>
                <c:ptCount val="11"/>
                <c:pt idx="0">
                  <c:v>20394</c:v>
                </c:pt>
                <c:pt idx="1">
                  <c:v>20420</c:v>
                </c:pt>
                <c:pt idx="2">
                  <c:v>20579</c:v>
                </c:pt>
                <c:pt idx="3">
                  <c:v>20724</c:v>
                </c:pt>
                <c:pt idx="4">
                  <c:v>21001</c:v>
                </c:pt>
                <c:pt idx="5">
                  <c:v>21187</c:v>
                </c:pt>
                <c:pt idx="6">
                  <c:v>21803</c:v>
                </c:pt>
                <c:pt idx="7">
                  <c:v>22125</c:v>
                </c:pt>
                <c:pt idx="8">
                  <c:v>22567</c:v>
                </c:pt>
                <c:pt idx="9">
                  <c:v>23049</c:v>
                </c:pt>
                <c:pt idx="10">
                  <c:v>23563</c:v>
                </c:pt>
              </c:numCache>
            </c:numRef>
          </c:val>
          <c:smooth val="1"/>
          <c:extLst>
            <c:ext xmlns:c16="http://schemas.microsoft.com/office/drawing/2014/chart" uri="{C3380CC4-5D6E-409C-BE32-E72D297353CC}">
              <c16:uniqueId val="{00000001-6EC9-4FF5-8C78-7CF3E1173BCB}"/>
            </c:ext>
          </c:extLst>
        </c:ser>
        <c:dLbls>
          <c:showLegendKey val="0"/>
          <c:showVal val="0"/>
          <c:showCatName val="0"/>
          <c:showSerName val="0"/>
          <c:showPercent val="0"/>
          <c:showBubbleSize val="0"/>
        </c:dLbls>
        <c:smooth val="0"/>
        <c:axId val="1561551104"/>
        <c:axId val="1561546528"/>
      </c:lineChart>
      <c:catAx>
        <c:axId val="15615511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561546528"/>
        <c:crosses val="autoZero"/>
        <c:auto val="1"/>
        <c:lblAlgn val="ctr"/>
        <c:lblOffset val="100"/>
        <c:noMultiLvlLbl val="0"/>
      </c:catAx>
      <c:valAx>
        <c:axId val="1561546528"/>
        <c:scaling>
          <c:orientation val="minMax"/>
          <c:min val="190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561551104"/>
        <c:crosses val="autoZero"/>
        <c:crossBetween val="between"/>
        <c:majorUnit val="1000"/>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CA" sz="1800" b="1"/>
              <a:t>Employment </a:t>
            </a:r>
          </a:p>
          <a:p>
            <a:pPr>
              <a:defRPr/>
            </a:pPr>
            <a:r>
              <a:rPr lang="fr-CA" sz="1800" b="1"/>
              <a:t>Saint John</a:t>
            </a:r>
            <a:r>
              <a:rPr lang="fr-CA" sz="1800" b="1" baseline="0"/>
              <a:t> CMA</a:t>
            </a:r>
            <a:endParaRPr lang="fr-CA" sz="1800" b="1"/>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'[Saint John CMA.xlsx]Sheet5'!$A$9</c:f>
              <c:strCache>
                <c:ptCount val="1"/>
                <c:pt idx="0">
                  <c:v>Private Sector</c:v>
                </c:pt>
              </c:strCache>
            </c:strRef>
          </c:tx>
          <c:spPr>
            <a:ln w="28575" cap="rnd">
              <a:solidFill>
                <a:schemeClr val="tx2">
                  <a:lumMod val="75000"/>
                </a:schemeClr>
              </a:solidFill>
              <a:round/>
            </a:ln>
            <a:effectLst/>
          </c:spPr>
          <c:marker>
            <c:symbol val="none"/>
          </c:marker>
          <c:cat>
            <c:numRef>
              <c:f>'[Saint John CMA.xlsx]Sheet5'!$B$8:$U$8</c:f>
              <c:numCache>
                <c:formatCode>General</c:formatCode>
                <c:ptCount val="20"/>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numCache>
            </c:numRef>
          </c:cat>
          <c:val>
            <c:numRef>
              <c:f>'[Saint John CMA.xlsx]Sheet5'!$B$9:$U$9</c:f>
              <c:numCache>
                <c:formatCode>General</c:formatCode>
                <c:ptCount val="20"/>
                <c:pt idx="0">
                  <c:v>43300.000000000007</c:v>
                </c:pt>
                <c:pt idx="1">
                  <c:v>47000</c:v>
                </c:pt>
                <c:pt idx="2">
                  <c:v>44900</c:v>
                </c:pt>
                <c:pt idx="3">
                  <c:v>47199.999999999993</c:v>
                </c:pt>
                <c:pt idx="4">
                  <c:v>44699.999999999993</c:v>
                </c:pt>
                <c:pt idx="5">
                  <c:v>45500</c:v>
                </c:pt>
                <c:pt idx="6">
                  <c:v>48000</c:v>
                </c:pt>
                <c:pt idx="7">
                  <c:v>47500</c:v>
                </c:pt>
                <c:pt idx="8">
                  <c:v>49399.999999999993</c:v>
                </c:pt>
                <c:pt idx="9">
                  <c:v>49000.000000000007</c:v>
                </c:pt>
                <c:pt idx="10">
                  <c:v>50000</c:v>
                </c:pt>
                <c:pt idx="11">
                  <c:v>47000</c:v>
                </c:pt>
                <c:pt idx="12">
                  <c:v>46200</c:v>
                </c:pt>
                <c:pt idx="13">
                  <c:v>46900</c:v>
                </c:pt>
                <c:pt idx="14">
                  <c:v>47300.000000000015</c:v>
                </c:pt>
                <c:pt idx="15">
                  <c:v>47100</c:v>
                </c:pt>
                <c:pt idx="16">
                  <c:v>48499.999999999993</c:v>
                </c:pt>
                <c:pt idx="17">
                  <c:v>43300</c:v>
                </c:pt>
                <c:pt idx="18">
                  <c:v>46599.999999999993</c:v>
                </c:pt>
                <c:pt idx="19">
                  <c:v>41700</c:v>
                </c:pt>
              </c:numCache>
            </c:numRef>
          </c:val>
          <c:smooth val="1"/>
          <c:extLst>
            <c:ext xmlns:c16="http://schemas.microsoft.com/office/drawing/2014/chart" uri="{C3380CC4-5D6E-409C-BE32-E72D297353CC}">
              <c16:uniqueId val="{00000000-CC7A-4E96-AA79-C6B1D6C4722E}"/>
            </c:ext>
          </c:extLst>
        </c:ser>
        <c:dLbls>
          <c:showLegendKey val="0"/>
          <c:showVal val="0"/>
          <c:showCatName val="0"/>
          <c:showSerName val="0"/>
          <c:showPercent val="0"/>
          <c:showBubbleSize val="0"/>
        </c:dLbls>
        <c:marker val="1"/>
        <c:smooth val="0"/>
        <c:axId val="1190488816"/>
        <c:axId val="1190502960"/>
      </c:lineChart>
      <c:lineChart>
        <c:grouping val="standard"/>
        <c:varyColors val="0"/>
        <c:ser>
          <c:idx val="1"/>
          <c:order val="1"/>
          <c:tx>
            <c:strRef>
              <c:f>'[Saint John CMA.xlsx]Sheet5'!$A$10</c:f>
              <c:strCache>
                <c:ptCount val="1"/>
                <c:pt idx="0">
                  <c:v>Public Sector</c:v>
                </c:pt>
              </c:strCache>
            </c:strRef>
          </c:tx>
          <c:spPr>
            <a:ln w="28575" cap="rnd">
              <a:solidFill>
                <a:srgbClr val="FF0000"/>
              </a:solidFill>
              <a:round/>
            </a:ln>
            <a:effectLst/>
          </c:spPr>
          <c:marker>
            <c:symbol val="none"/>
          </c:marker>
          <c:cat>
            <c:numRef>
              <c:f>'[Saint John CMA.xlsx]Sheet5'!$B$8:$U$8</c:f>
              <c:numCache>
                <c:formatCode>General</c:formatCode>
                <c:ptCount val="20"/>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numCache>
            </c:numRef>
          </c:cat>
          <c:val>
            <c:numRef>
              <c:f>'[Saint John CMA.xlsx]Sheet5'!$B$10:$U$10</c:f>
              <c:numCache>
                <c:formatCode>General</c:formatCode>
                <c:ptCount val="20"/>
                <c:pt idx="0">
                  <c:v>14400</c:v>
                </c:pt>
                <c:pt idx="1">
                  <c:v>14300</c:v>
                </c:pt>
                <c:pt idx="2">
                  <c:v>14100</c:v>
                </c:pt>
                <c:pt idx="3">
                  <c:v>13700</c:v>
                </c:pt>
                <c:pt idx="4">
                  <c:v>16100.000000000002</c:v>
                </c:pt>
                <c:pt idx="5">
                  <c:v>15200</c:v>
                </c:pt>
                <c:pt idx="6">
                  <c:v>16800</c:v>
                </c:pt>
                <c:pt idx="7">
                  <c:v>16600</c:v>
                </c:pt>
                <c:pt idx="8">
                  <c:v>16900</c:v>
                </c:pt>
                <c:pt idx="9">
                  <c:v>15399.999999999998</c:v>
                </c:pt>
                <c:pt idx="10">
                  <c:v>15200</c:v>
                </c:pt>
                <c:pt idx="11">
                  <c:v>16900</c:v>
                </c:pt>
                <c:pt idx="12">
                  <c:v>17500</c:v>
                </c:pt>
                <c:pt idx="13">
                  <c:v>17400</c:v>
                </c:pt>
                <c:pt idx="14">
                  <c:v>16300</c:v>
                </c:pt>
                <c:pt idx="15">
                  <c:v>16500</c:v>
                </c:pt>
                <c:pt idx="16">
                  <c:v>17000</c:v>
                </c:pt>
                <c:pt idx="17">
                  <c:v>19600</c:v>
                </c:pt>
                <c:pt idx="18">
                  <c:v>19400</c:v>
                </c:pt>
                <c:pt idx="19">
                  <c:v>18400</c:v>
                </c:pt>
              </c:numCache>
            </c:numRef>
          </c:val>
          <c:smooth val="1"/>
          <c:extLst>
            <c:ext xmlns:c16="http://schemas.microsoft.com/office/drawing/2014/chart" uri="{C3380CC4-5D6E-409C-BE32-E72D297353CC}">
              <c16:uniqueId val="{00000001-CC7A-4E96-AA79-C6B1D6C4722E}"/>
            </c:ext>
          </c:extLst>
        </c:ser>
        <c:dLbls>
          <c:showLegendKey val="0"/>
          <c:showVal val="0"/>
          <c:showCatName val="0"/>
          <c:showSerName val="0"/>
          <c:showPercent val="0"/>
          <c:showBubbleSize val="0"/>
        </c:dLbls>
        <c:marker val="1"/>
        <c:smooth val="0"/>
        <c:axId val="1190500880"/>
        <c:axId val="1190491312"/>
      </c:lineChart>
      <c:catAx>
        <c:axId val="119048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190502960"/>
        <c:crosses val="autoZero"/>
        <c:auto val="1"/>
        <c:lblAlgn val="ctr"/>
        <c:lblOffset val="100"/>
        <c:noMultiLvlLbl val="0"/>
      </c:catAx>
      <c:valAx>
        <c:axId val="1190502960"/>
        <c:scaling>
          <c:orientation val="minMax"/>
          <c:min val="400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190488816"/>
        <c:crosses val="autoZero"/>
        <c:crossBetween val="between"/>
      </c:valAx>
      <c:valAx>
        <c:axId val="1190491312"/>
        <c:scaling>
          <c:orientation val="minMax"/>
          <c:min val="13000"/>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190500880"/>
        <c:crosses val="max"/>
        <c:crossBetween val="between"/>
        <c:majorUnit val="2000"/>
      </c:valAx>
      <c:catAx>
        <c:axId val="1190500880"/>
        <c:scaling>
          <c:orientation val="minMax"/>
        </c:scaling>
        <c:delete val="1"/>
        <c:axPos val="b"/>
        <c:numFmt formatCode="General" sourceLinked="1"/>
        <c:majorTickMark val="out"/>
        <c:minorTickMark val="none"/>
        <c:tickLblPos val="nextTo"/>
        <c:crossAx val="1190491312"/>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CA" sz="1600" b="1"/>
              <a:t>Estimated additional</a:t>
            </a:r>
            <a:r>
              <a:rPr lang="en-CA" sz="1600" b="1" baseline="0"/>
              <a:t> annual health care spending induced by aging relative to 2020 New Brunswick ($2017M)</a:t>
            </a:r>
            <a:endParaRPr lang="en-CA" sz="1600" b="1"/>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9.4005320642220253E-2"/>
          <c:y val="0.20648442991611141"/>
          <c:w val="0.87656626962376727"/>
          <c:h val="0.68291023907390069"/>
        </c:manualLayout>
      </c:layout>
      <c:barChart>
        <c:barDir val="col"/>
        <c:grouping val="clustered"/>
        <c:varyColors val="0"/>
        <c:ser>
          <c:idx val="0"/>
          <c:order val="0"/>
          <c:spPr>
            <a:solidFill>
              <a:srgbClr val="C00000"/>
            </a:solidFill>
            <a:ln>
              <a:noFill/>
            </a:ln>
            <a:effectLst/>
          </c:spPr>
          <c:invertIfNegative val="0"/>
          <c:cat>
            <c:numRef>
              <c:f>Sheet1!$B$172:$D$172</c:f>
              <c:numCache>
                <c:formatCode>General</c:formatCode>
                <c:ptCount val="3"/>
                <c:pt idx="0">
                  <c:v>2025</c:v>
                </c:pt>
                <c:pt idx="1">
                  <c:v>2030</c:v>
                </c:pt>
                <c:pt idx="2">
                  <c:v>2035</c:v>
                </c:pt>
              </c:numCache>
            </c:numRef>
          </c:cat>
          <c:val>
            <c:numRef>
              <c:f>Sheet1!$B$173:$D$173</c:f>
              <c:numCache>
                <c:formatCode>0</c:formatCode>
                <c:ptCount val="3"/>
                <c:pt idx="0">
                  <c:v>343.59167343910315</c:v>
                </c:pt>
                <c:pt idx="1">
                  <c:v>712.81295863786647</c:v>
                </c:pt>
                <c:pt idx="2">
                  <c:v>1083.9887406541657</c:v>
                </c:pt>
              </c:numCache>
            </c:numRef>
          </c:val>
          <c:extLst>
            <c:ext xmlns:c16="http://schemas.microsoft.com/office/drawing/2014/chart" uri="{C3380CC4-5D6E-409C-BE32-E72D297353CC}">
              <c16:uniqueId val="{00000000-179F-41C9-A4F4-89FE4BB934CA}"/>
            </c:ext>
          </c:extLst>
        </c:ser>
        <c:dLbls>
          <c:showLegendKey val="0"/>
          <c:showVal val="0"/>
          <c:showCatName val="0"/>
          <c:showSerName val="0"/>
          <c:showPercent val="0"/>
          <c:showBubbleSize val="0"/>
        </c:dLbls>
        <c:gapWidth val="219"/>
        <c:overlap val="-27"/>
        <c:axId val="605728752"/>
        <c:axId val="605729584"/>
      </c:barChart>
      <c:catAx>
        <c:axId val="6057287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605729584"/>
        <c:crosses val="autoZero"/>
        <c:auto val="1"/>
        <c:lblAlgn val="ctr"/>
        <c:lblOffset val="100"/>
        <c:noMultiLvlLbl val="0"/>
      </c:catAx>
      <c:valAx>
        <c:axId val="60572958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6057287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Sheet1!$B$422</c:f>
              <c:strCache>
                <c:ptCount val="1"/>
                <c:pt idx="0">
                  <c:v>Moncton/Fredericton/Saint John</c:v>
                </c:pt>
              </c:strCache>
            </c:strRef>
          </c:tx>
          <c:spPr>
            <a:solidFill>
              <a:schemeClr val="accent1"/>
            </a:solidFill>
            <a:ln>
              <a:noFill/>
            </a:ln>
            <a:effectLst/>
          </c:spPr>
          <c:invertIfNegative val="0"/>
          <c:cat>
            <c:numRef>
              <c:f>Sheet1!$C$421:$E$421</c:f>
              <c:numCache>
                <c:formatCode>General</c:formatCode>
                <c:ptCount val="3"/>
                <c:pt idx="0">
                  <c:v>2017</c:v>
                </c:pt>
                <c:pt idx="1">
                  <c:v>2018</c:v>
                </c:pt>
                <c:pt idx="2">
                  <c:v>2019</c:v>
                </c:pt>
              </c:numCache>
            </c:numRef>
          </c:cat>
          <c:val>
            <c:numRef>
              <c:f>Sheet1!$C$422:$E$422</c:f>
              <c:numCache>
                <c:formatCode>_-* #,##0_-;\-* #,##0_-;_-* "-"??_-;_-@_-</c:formatCode>
                <c:ptCount val="3"/>
                <c:pt idx="0">
                  <c:v>3120</c:v>
                </c:pt>
                <c:pt idx="1">
                  <c:v>3745</c:v>
                </c:pt>
                <c:pt idx="2">
                  <c:v>4525</c:v>
                </c:pt>
              </c:numCache>
            </c:numRef>
          </c:val>
          <c:extLst>
            <c:ext xmlns:c16="http://schemas.microsoft.com/office/drawing/2014/chart" uri="{C3380CC4-5D6E-409C-BE32-E72D297353CC}">
              <c16:uniqueId val="{00000000-D6AB-4512-A16D-5F2688E2E48F}"/>
            </c:ext>
          </c:extLst>
        </c:ser>
        <c:ser>
          <c:idx val="1"/>
          <c:order val="1"/>
          <c:tx>
            <c:strRef>
              <c:f>Sheet1!$B$423</c:f>
              <c:strCache>
                <c:ptCount val="1"/>
                <c:pt idx="0">
                  <c:v>Other urban centres</c:v>
                </c:pt>
              </c:strCache>
            </c:strRef>
          </c:tx>
          <c:spPr>
            <a:solidFill>
              <a:schemeClr val="accent2"/>
            </a:solidFill>
            <a:ln>
              <a:noFill/>
            </a:ln>
            <a:effectLst/>
          </c:spPr>
          <c:invertIfNegative val="0"/>
          <c:cat>
            <c:numRef>
              <c:f>Sheet1!$C$421:$E$421</c:f>
              <c:numCache>
                <c:formatCode>General</c:formatCode>
                <c:ptCount val="3"/>
                <c:pt idx="0">
                  <c:v>2017</c:v>
                </c:pt>
                <c:pt idx="1">
                  <c:v>2018</c:v>
                </c:pt>
                <c:pt idx="2">
                  <c:v>2019</c:v>
                </c:pt>
              </c:numCache>
            </c:numRef>
          </c:cat>
          <c:val>
            <c:numRef>
              <c:f>Sheet1!$C$423:$E$423</c:f>
              <c:numCache>
                <c:formatCode>_-* #,##0_-;\-* #,##0_-;_-* "-"??_-;_-@_-</c:formatCode>
                <c:ptCount val="3"/>
                <c:pt idx="0">
                  <c:v>165</c:v>
                </c:pt>
                <c:pt idx="1">
                  <c:v>205</c:v>
                </c:pt>
                <c:pt idx="2">
                  <c:v>400</c:v>
                </c:pt>
              </c:numCache>
            </c:numRef>
          </c:val>
          <c:extLst>
            <c:ext xmlns:c16="http://schemas.microsoft.com/office/drawing/2014/chart" uri="{C3380CC4-5D6E-409C-BE32-E72D297353CC}">
              <c16:uniqueId val="{00000001-D6AB-4512-A16D-5F2688E2E48F}"/>
            </c:ext>
          </c:extLst>
        </c:ser>
        <c:ser>
          <c:idx val="2"/>
          <c:order val="2"/>
          <c:tx>
            <c:strRef>
              <c:f>Sheet1!$B$424</c:f>
              <c:strCache>
                <c:ptCount val="1"/>
                <c:pt idx="0">
                  <c:v>Rest of New Brunswick</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Sheet1!$C$421:$E$421</c:f>
              <c:numCache>
                <c:formatCode>General</c:formatCode>
                <c:ptCount val="3"/>
                <c:pt idx="0">
                  <c:v>2017</c:v>
                </c:pt>
                <c:pt idx="1">
                  <c:v>2018</c:v>
                </c:pt>
                <c:pt idx="2">
                  <c:v>2019</c:v>
                </c:pt>
              </c:numCache>
            </c:numRef>
          </c:cat>
          <c:val>
            <c:numRef>
              <c:f>Sheet1!$C$424:$E$424</c:f>
              <c:numCache>
                <c:formatCode>_-* #,##0_-;\-* #,##0_-;_-* "-"??_-;_-@_-</c:formatCode>
                <c:ptCount val="3"/>
                <c:pt idx="0">
                  <c:v>360</c:v>
                </c:pt>
                <c:pt idx="1">
                  <c:v>660</c:v>
                </c:pt>
                <c:pt idx="2">
                  <c:v>1075</c:v>
                </c:pt>
              </c:numCache>
            </c:numRef>
          </c:val>
          <c:extLst>
            <c:ext xmlns:c16="http://schemas.microsoft.com/office/drawing/2014/chart" uri="{C3380CC4-5D6E-409C-BE32-E72D297353CC}">
              <c16:uniqueId val="{00000002-D6AB-4512-A16D-5F2688E2E48F}"/>
            </c:ext>
          </c:extLst>
        </c:ser>
        <c:dLbls>
          <c:showLegendKey val="0"/>
          <c:showVal val="0"/>
          <c:showCatName val="0"/>
          <c:showSerName val="0"/>
          <c:showPercent val="0"/>
          <c:showBubbleSize val="0"/>
        </c:dLbls>
        <c:gapWidth val="75"/>
        <c:overlap val="100"/>
        <c:axId val="673768008"/>
        <c:axId val="673763848"/>
      </c:barChart>
      <c:catAx>
        <c:axId val="6737680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673763848"/>
        <c:crosses val="autoZero"/>
        <c:auto val="1"/>
        <c:lblAlgn val="ctr"/>
        <c:lblOffset val="100"/>
        <c:noMultiLvlLbl val="0"/>
      </c:catAx>
      <c:valAx>
        <c:axId val="673763848"/>
        <c:scaling>
          <c:orientation val="minMax"/>
        </c:scaling>
        <c:delete val="0"/>
        <c:axPos val="l"/>
        <c:numFmt formatCode="_-* #,##0_-;\-*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6737680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800">
          <a:solidFill>
            <a:schemeClr val="tx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9" name="Google Shape;59;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785169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9" name="Google Shape;59;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780380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9" name="Google Shape;59;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022668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59" name="Google Shape;59;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658613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5" name="Google Shape;85;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ILINGUAL -">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06713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HEADLINE-BODYTEXT">
  <p:cSld name="HEADLINE-BODYTEXT">
    <p:bg>
      <p:bgPr>
        <a:blipFill>
          <a:blip r:embed="rId2">
            <a:alphaModFix/>
          </a:blip>
          <a:stretch>
            <a:fillRect/>
          </a:stretch>
        </a:blipFill>
        <a:effectLst/>
      </p:bgPr>
    </p:bg>
    <p:spTree>
      <p:nvGrpSpPr>
        <p:cNvPr id="1" name="Shape 14"/>
        <p:cNvGrpSpPr/>
        <p:nvPr/>
      </p:nvGrpSpPr>
      <p:grpSpPr>
        <a:xfrm>
          <a:off x="0" y="0"/>
          <a:ext cx="0" cy="0"/>
          <a:chOff x="0" y="0"/>
          <a:chExt cx="0" cy="0"/>
        </a:xfrm>
      </p:grpSpPr>
      <p:sp>
        <p:nvSpPr>
          <p:cNvPr id="15" name="Google Shape;15;p12"/>
          <p:cNvSpPr txBox="1">
            <a:spLocks noGrp="1"/>
          </p:cNvSpPr>
          <p:nvPr>
            <p:ph type="body" idx="1"/>
          </p:nvPr>
        </p:nvSpPr>
        <p:spPr>
          <a:xfrm>
            <a:off x="1584325" y="1126671"/>
            <a:ext cx="3330576" cy="31024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chemeClr val="lt1"/>
              </a:buClr>
              <a:buSzPts val="2000"/>
              <a:buNone/>
              <a:defRPr sz="2000" b="1">
                <a:solidFill>
                  <a:schemeClr val="lt1"/>
                </a:solidFill>
                <a:highlight>
                  <a:srgbClr val="E43D30"/>
                </a:highlight>
              </a:defRPr>
            </a:lvl1pPr>
            <a:lvl2pPr marL="914400" lvl="1" indent="-228600" algn="l">
              <a:lnSpc>
                <a:spcPct val="90000"/>
              </a:lnSpc>
              <a:spcBef>
                <a:spcPts val="500"/>
              </a:spcBef>
              <a:spcAft>
                <a:spcPts val="0"/>
              </a:spcAft>
              <a:buClr>
                <a:srgbClr val="E43D30"/>
              </a:buClr>
              <a:buSzPts val="2400"/>
              <a:buNone/>
              <a:defRPr/>
            </a:lvl2pPr>
            <a:lvl3pPr marL="1371600" lvl="2" indent="-228600" algn="l">
              <a:lnSpc>
                <a:spcPct val="90000"/>
              </a:lnSpc>
              <a:spcBef>
                <a:spcPts val="500"/>
              </a:spcBef>
              <a:spcAft>
                <a:spcPts val="0"/>
              </a:spcAft>
              <a:buClr>
                <a:srgbClr val="E43D30"/>
              </a:buClr>
              <a:buSzPts val="2000"/>
              <a:buNone/>
              <a:defRPr/>
            </a:lvl3pPr>
            <a:lvl4pPr marL="1828800" lvl="3" indent="-228600" algn="l">
              <a:lnSpc>
                <a:spcPct val="90000"/>
              </a:lnSpc>
              <a:spcBef>
                <a:spcPts val="500"/>
              </a:spcBef>
              <a:spcAft>
                <a:spcPts val="0"/>
              </a:spcAft>
              <a:buClr>
                <a:srgbClr val="E43D30"/>
              </a:buClr>
              <a:buSzPts val="1800"/>
              <a:buNone/>
              <a:defRPr/>
            </a:lvl4pPr>
            <a:lvl5pPr marL="2286000" lvl="4" indent="-228600" algn="l">
              <a:lnSpc>
                <a:spcPct val="90000"/>
              </a:lnSpc>
              <a:spcBef>
                <a:spcPts val="500"/>
              </a:spcBef>
              <a:spcAft>
                <a:spcPts val="0"/>
              </a:spcAft>
              <a:buClr>
                <a:srgbClr val="E43D30"/>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 name="Google Shape;16;p12"/>
          <p:cNvSpPr txBox="1">
            <a:spLocks noGrp="1"/>
          </p:cNvSpPr>
          <p:nvPr>
            <p:ph type="body" idx="2"/>
          </p:nvPr>
        </p:nvSpPr>
        <p:spPr>
          <a:xfrm>
            <a:off x="1584325" y="1714953"/>
            <a:ext cx="8882289" cy="119153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Clr>
                <a:srgbClr val="E43D30"/>
              </a:buClr>
              <a:buSzPts val="4200"/>
              <a:buNone/>
              <a:defRPr sz="4200" b="1" i="0">
                <a:latin typeface="Inter"/>
                <a:ea typeface="Inter"/>
                <a:cs typeface="Inter"/>
                <a:sym typeface="Inter"/>
              </a:defRPr>
            </a:lvl1pPr>
            <a:lvl2pPr marL="914400" lvl="1" indent="-228600" algn="l">
              <a:lnSpc>
                <a:spcPct val="90000"/>
              </a:lnSpc>
              <a:spcBef>
                <a:spcPts val="500"/>
              </a:spcBef>
              <a:spcAft>
                <a:spcPts val="0"/>
              </a:spcAft>
              <a:buClr>
                <a:srgbClr val="E43D30"/>
              </a:buClr>
              <a:buSzPts val="2400"/>
              <a:buNone/>
              <a:defRPr/>
            </a:lvl2pPr>
            <a:lvl3pPr marL="1371600" lvl="2" indent="-228600" algn="l">
              <a:lnSpc>
                <a:spcPct val="90000"/>
              </a:lnSpc>
              <a:spcBef>
                <a:spcPts val="500"/>
              </a:spcBef>
              <a:spcAft>
                <a:spcPts val="0"/>
              </a:spcAft>
              <a:buClr>
                <a:srgbClr val="E43D30"/>
              </a:buClr>
              <a:buSzPts val="1800"/>
              <a:buNone/>
              <a:defRPr/>
            </a:lvl3pPr>
            <a:lvl4pPr marL="1828800" lvl="3" indent="-342900" algn="l">
              <a:lnSpc>
                <a:spcPct val="90000"/>
              </a:lnSpc>
              <a:spcBef>
                <a:spcPts val="500"/>
              </a:spcBef>
              <a:spcAft>
                <a:spcPts val="0"/>
              </a:spcAft>
              <a:buClr>
                <a:srgbClr val="E43D30"/>
              </a:buClr>
              <a:buSzPts val="1800"/>
              <a:buChar char="•"/>
              <a:defRPr/>
            </a:lvl4pPr>
            <a:lvl5pPr marL="2286000" lvl="4" indent="-342900" algn="l">
              <a:lnSpc>
                <a:spcPct val="90000"/>
              </a:lnSpc>
              <a:spcBef>
                <a:spcPts val="500"/>
              </a:spcBef>
              <a:spcAft>
                <a:spcPts val="0"/>
              </a:spcAft>
              <a:buClr>
                <a:srgbClr val="E43D3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 name="Google Shape;17;p12"/>
          <p:cNvSpPr txBox="1">
            <a:spLocks noGrp="1"/>
          </p:cNvSpPr>
          <p:nvPr>
            <p:ph type="body" idx="3"/>
          </p:nvPr>
        </p:nvSpPr>
        <p:spPr>
          <a:xfrm>
            <a:off x="1584325" y="3608388"/>
            <a:ext cx="8882063" cy="2416175"/>
          </a:xfrm>
          <a:prstGeom prst="rect">
            <a:avLst/>
          </a:prstGeom>
          <a:noFill/>
          <a:ln>
            <a:noFill/>
          </a:ln>
        </p:spPr>
        <p:txBody>
          <a:bodyPr spcFirstLastPara="1" wrap="square" lIns="91425" tIns="45700" rIns="91425" bIns="45700" anchor="t" anchorCtr="0">
            <a:normAutofit/>
          </a:bodyPr>
          <a:lstStyle>
            <a:lvl1pPr marL="457200" marR="0" lvl="0" indent="-228600" algn="l">
              <a:lnSpc>
                <a:spcPct val="150000"/>
              </a:lnSpc>
              <a:spcBef>
                <a:spcPts val="1000"/>
              </a:spcBef>
              <a:spcAft>
                <a:spcPts val="0"/>
              </a:spcAft>
              <a:buClr>
                <a:srgbClr val="E43D30"/>
              </a:buClr>
              <a:buSzPts val="1800"/>
              <a:buFont typeface="Arial"/>
              <a:buNone/>
              <a:defRPr sz="1800" b="0" i="0">
                <a:latin typeface="Inter"/>
                <a:ea typeface="Inter"/>
                <a:cs typeface="Inter"/>
                <a:sym typeface="Inter"/>
              </a:defRPr>
            </a:lvl1pPr>
            <a:lvl2pPr marL="914400" lvl="1" indent="-228600" algn="l">
              <a:lnSpc>
                <a:spcPct val="90000"/>
              </a:lnSpc>
              <a:spcBef>
                <a:spcPts val="500"/>
              </a:spcBef>
              <a:spcAft>
                <a:spcPts val="0"/>
              </a:spcAft>
              <a:buClr>
                <a:srgbClr val="E43D30"/>
              </a:buClr>
              <a:buSzPts val="1800"/>
              <a:buNone/>
              <a:defRPr/>
            </a:lvl2pPr>
            <a:lvl3pPr marL="1371600" lvl="2" indent="-228600" algn="l">
              <a:lnSpc>
                <a:spcPct val="90000"/>
              </a:lnSpc>
              <a:spcBef>
                <a:spcPts val="500"/>
              </a:spcBef>
              <a:spcAft>
                <a:spcPts val="0"/>
              </a:spcAft>
              <a:buClr>
                <a:srgbClr val="E43D30"/>
              </a:buClr>
              <a:buSzPts val="1800"/>
              <a:buNone/>
              <a:defRPr/>
            </a:lvl3pPr>
            <a:lvl4pPr marL="1828800" lvl="3" indent="-342900" algn="l">
              <a:lnSpc>
                <a:spcPct val="90000"/>
              </a:lnSpc>
              <a:spcBef>
                <a:spcPts val="500"/>
              </a:spcBef>
              <a:spcAft>
                <a:spcPts val="0"/>
              </a:spcAft>
              <a:buClr>
                <a:srgbClr val="E43D30"/>
              </a:buClr>
              <a:buSzPts val="1800"/>
              <a:buChar char="•"/>
              <a:defRPr/>
            </a:lvl4pPr>
            <a:lvl5pPr marL="2286000" lvl="4" indent="-342900" algn="l">
              <a:lnSpc>
                <a:spcPct val="90000"/>
              </a:lnSpc>
              <a:spcBef>
                <a:spcPts val="500"/>
              </a:spcBef>
              <a:spcAft>
                <a:spcPts val="0"/>
              </a:spcAft>
              <a:buClr>
                <a:srgbClr val="E43D3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PARAGRAPH-IMAGE-1">
  <p:cSld name="PARAGRAPH-IMAGE-1">
    <p:bg>
      <p:bgPr>
        <a:blipFill>
          <a:blip r:embed="rId2">
            <a:alphaModFix/>
          </a:blip>
          <a:stretch>
            <a:fillRect/>
          </a:stretch>
        </a:blipFill>
        <a:effectLst/>
      </p:bgPr>
    </p:bg>
    <p:spTree>
      <p:nvGrpSpPr>
        <p:cNvPr id="1" name="Shape 18"/>
        <p:cNvGrpSpPr/>
        <p:nvPr/>
      </p:nvGrpSpPr>
      <p:grpSpPr>
        <a:xfrm>
          <a:off x="0" y="0"/>
          <a:ext cx="0" cy="0"/>
          <a:chOff x="0" y="0"/>
          <a:chExt cx="0" cy="0"/>
        </a:xfrm>
      </p:grpSpPr>
      <p:sp>
        <p:nvSpPr>
          <p:cNvPr id="19" name="Google Shape;19;p13"/>
          <p:cNvSpPr>
            <a:spLocks noGrp="1"/>
          </p:cNvSpPr>
          <p:nvPr>
            <p:ph type="pic" idx="2"/>
          </p:nvPr>
        </p:nvSpPr>
        <p:spPr>
          <a:xfrm>
            <a:off x="954157" y="0"/>
            <a:ext cx="5610156" cy="6858000"/>
          </a:xfrm>
          <a:prstGeom prst="rect">
            <a:avLst/>
          </a:prstGeom>
          <a:noFill/>
          <a:ln>
            <a:noFill/>
          </a:ln>
        </p:spPr>
        <p:txBody>
          <a:bodyPr spcFirstLastPara="1" wrap="square" lIns="91425" tIns="45700" rIns="91425" bIns="45700" anchor="t" anchorCtr="0">
            <a:normAutofit/>
          </a:bodyPr>
          <a:lstStyle>
            <a:lvl1pPr marR="0" lvl="0" algn="l" rtl="0">
              <a:lnSpc>
                <a:spcPct val="150000"/>
              </a:lnSpc>
              <a:spcBef>
                <a:spcPts val="1000"/>
              </a:spcBef>
              <a:spcAft>
                <a:spcPts val="0"/>
              </a:spcAft>
              <a:buClr>
                <a:srgbClr val="E43D30"/>
              </a:buClr>
              <a:buSzPts val="1800"/>
              <a:buFont typeface="Arial"/>
              <a:buNone/>
              <a:defRPr sz="1800" b="0" i="0" u="none" strike="noStrike" cap="none">
                <a:solidFill>
                  <a:srgbClr val="E43D30"/>
                </a:solidFill>
                <a:latin typeface="Inter"/>
                <a:ea typeface="Inter"/>
                <a:cs typeface="Inter"/>
                <a:sym typeface="Inter"/>
              </a:defRPr>
            </a:lvl1pPr>
            <a:lvl2pPr marR="0" lvl="1" algn="l" rtl="0">
              <a:lnSpc>
                <a:spcPct val="90000"/>
              </a:lnSpc>
              <a:spcBef>
                <a:spcPts val="500"/>
              </a:spcBef>
              <a:spcAft>
                <a:spcPts val="0"/>
              </a:spcAft>
              <a:buClr>
                <a:srgbClr val="E43D30"/>
              </a:buClr>
              <a:buSzPts val="2400"/>
              <a:buFont typeface="Arial"/>
              <a:buNone/>
              <a:defRPr sz="2400" b="0" i="0" u="none" strike="noStrike" cap="none">
                <a:solidFill>
                  <a:srgbClr val="E43D30"/>
                </a:solidFill>
                <a:latin typeface="Calibri"/>
                <a:ea typeface="Calibri"/>
                <a:cs typeface="Calibri"/>
                <a:sym typeface="Calibri"/>
              </a:defRPr>
            </a:lvl2pPr>
            <a:lvl3pPr marR="0" lvl="2" algn="l" rtl="0">
              <a:lnSpc>
                <a:spcPct val="90000"/>
              </a:lnSpc>
              <a:spcBef>
                <a:spcPts val="500"/>
              </a:spcBef>
              <a:spcAft>
                <a:spcPts val="0"/>
              </a:spcAft>
              <a:buClr>
                <a:srgbClr val="E43D30"/>
              </a:buClr>
              <a:buSzPts val="2000"/>
              <a:buFont typeface="Arial"/>
              <a:buNone/>
              <a:defRPr sz="2000" b="0" i="0" u="none" strike="noStrike" cap="none">
                <a:solidFill>
                  <a:srgbClr val="E43D30"/>
                </a:solidFill>
                <a:latin typeface="Calibri"/>
                <a:ea typeface="Calibri"/>
                <a:cs typeface="Calibri"/>
                <a:sym typeface="Calibri"/>
              </a:defRPr>
            </a:lvl3pPr>
            <a:lvl4pPr marR="0" lvl="3" algn="l" rtl="0">
              <a:lnSpc>
                <a:spcPct val="90000"/>
              </a:lnSpc>
              <a:spcBef>
                <a:spcPts val="500"/>
              </a:spcBef>
              <a:spcAft>
                <a:spcPts val="0"/>
              </a:spcAft>
              <a:buClr>
                <a:srgbClr val="E43D30"/>
              </a:buClr>
              <a:buSzPts val="1800"/>
              <a:buFont typeface="Arial"/>
              <a:buChar char="•"/>
              <a:defRPr sz="1800" b="0" i="0" u="none" strike="noStrike" cap="none">
                <a:solidFill>
                  <a:srgbClr val="E43D30"/>
                </a:solidFill>
                <a:latin typeface="Calibri"/>
                <a:ea typeface="Calibri"/>
                <a:cs typeface="Calibri"/>
                <a:sym typeface="Calibri"/>
              </a:defRPr>
            </a:lvl4pPr>
            <a:lvl5pPr marR="0" lvl="4" algn="l" rtl="0">
              <a:lnSpc>
                <a:spcPct val="90000"/>
              </a:lnSpc>
              <a:spcBef>
                <a:spcPts val="500"/>
              </a:spcBef>
              <a:spcAft>
                <a:spcPts val="0"/>
              </a:spcAft>
              <a:buClr>
                <a:srgbClr val="E43D30"/>
              </a:buClr>
              <a:buSzPts val="1800"/>
              <a:buFont typeface="Arial"/>
              <a:buChar char="•"/>
              <a:defRPr sz="1800" b="0" i="0" u="none" strike="noStrike" cap="none">
                <a:solidFill>
                  <a:srgbClr val="E43D30"/>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0" name="Google Shape;20;p13"/>
          <p:cNvSpPr txBox="1">
            <a:spLocks noGrp="1"/>
          </p:cNvSpPr>
          <p:nvPr>
            <p:ph type="body" idx="1"/>
          </p:nvPr>
        </p:nvSpPr>
        <p:spPr>
          <a:xfrm>
            <a:off x="7081284" y="658813"/>
            <a:ext cx="4657060" cy="1190625"/>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rgbClr val="E43D30"/>
              </a:buClr>
              <a:buSzPts val="3200"/>
              <a:buNone/>
              <a:defRPr sz="3200"/>
            </a:lvl1pPr>
            <a:lvl2pPr marL="914400" lvl="1" indent="-228600" algn="l">
              <a:lnSpc>
                <a:spcPct val="90000"/>
              </a:lnSpc>
              <a:spcBef>
                <a:spcPts val="500"/>
              </a:spcBef>
              <a:spcAft>
                <a:spcPts val="0"/>
              </a:spcAft>
              <a:buClr>
                <a:srgbClr val="E43D30"/>
              </a:buClr>
              <a:buSzPts val="1800"/>
              <a:buNone/>
              <a:defRPr/>
            </a:lvl2pPr>
            <a:lvl3pPr marL="1371600" lvl="2" indent="-228600" algn="l">
              <a:lnSpc>
                <a:spcPct val="90000"/>
              </a:lnSpc>
              <a:spcBef>
                <a:spcPts val="500"/>
              </a:spcBef>
              <a:spcAft>
                <a:spcPts val="0"/>
              </a:spcAft>
              <a:buClr>
                <a:srgbClr val="E43D30"/>
              </a:buClr>
              <a:buSzPts val="1800"/>
              <a:buNone/>
              <a:defRPr/>
            </a:lvl3pPr>
            <a:lvl4pPr marL="1828800" lvl="3" indent="-342900" algn="l">
              <a:lnSpc>
                <a:spcPct val="90000"/>
              </a:lnSpc>
              <a:spcBef>
                <a:spcPts val="500"/>
              </a:spcBef>
              <a:spcAft>
                <a:spcPts val="0"/>
              </a:spcAft>
              <a:buClr>
                <a:srgbClr val="E43D30"/>
              </a:buClr>
              <a:buSzPts val="1800"/>
              <a:buChar char="•"/>
              <a:defRPr/>
            </a:lvl4pPr>
            <a:lvl5pPr marL="2286000" lvl="4" indent="-342900" algn="l">
              <a:lnSpc>
                <a:spcPct val="90000"/>
              </a:lnSpc>
              <a:spcBef>
                <a:spcPts val="500"/>
              </a:spcBef>
              <a:spcAft>
                <a:spcPts val="0"/>
              </a:spcAft>
              <a:buClr>
                <a:srgbClr val="E43D3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 name="Google Shape;21;p13"/>
          <p:cNvSpPr txBox="1">
            <a:spLocks noGrp="1"/>
          </p:cNvSpPr>
          <p:nvPr>
            <p:ph type="body" idx="3"/>
          </p:nvPr>
        </p:nvSpPr>
        <p:spPr>
          <a:xfrm>
            <a:off x="7081838" y="2192338"/>
            <a:ext cx="4656137" cy="3962400"/>
          </a:xfrm>
          <a:prstGeom prst="rect">
            <a:avLst/>
          </a:prstGeom>
          <a:noFill/>
          <a:ln>
            <a:noFill/>
          </a:ln>
        </p:spPr>
        <p:txBody>
          <a:bodyPr spcFirstLastPara="1" wrap="square" lIns="91425" tIns="45700" rIns="91425" bIns="45700" anchor="t" anchorCtr="0">
            <a:normAutofit/>
          </a:bodyPr>
          <a:lstStyle>
            <a:lvl1pPr marL="457200" lvl="0" indent="-228600" algn="l">
              <a:lnSpc>
                <a:spcPct val="150000"/>
              </a:lnSpc>
              <a:spcBef>
                <a:spcPts val="1000"/>
              </a:spcBef>
              <a:spcAft>
                <a:spcPts val="0"/>
              </a:spcAft>
              <a:buClr>
                <a:srgbClr val="E43D30"/>
              </a:buClr>
              <a:buSzPts val="1800"/>
              <a:buNone/>
              <a:defRPr/>
            </a:lvl1pPr>
            <a:lvl2pPr marL="914400" lvl="1" indent="-228600" algn="l">
              <a:lnSpc>
                <a:spcPct val="90000"/>
              </a:lnSpc>
              <a:spcBef>
                <a:spcPts val="500"/>
              </a:spcBef>
              <a:spcAft>
                <a:spcPts val="0"/>
              </a:spcAft>
              <a:buClr>
                <a:srgbClr val="E43D30"/>
              </a:buClr>
              <a:buSzPts val="1800"/>
              <a:buNone/>
              <a:defRPr/>
            </a:lvl2pPr>
            <a:lvl3pPr marL="1371600" lvl="2" indent="-228600" algn="l">
              <a:lnSpc>
                <a:spcPct val="90000"/>
              </a:lnSpc>
              <a:spcBef>
                <a:spcPts val="500"/>
              </a:spcBef>
              <a:spcAft>
                <a:spcPts val="0"/>
              </a:spcAft>
              <a:buClr>
                <a:srgbClr val="E43D30"/>
              </a:buClr>
              <a:buSzPts val="1800"/>
              <a:buNone/>
              <a:defRPr/>
            </a:lvl3pPr>
            <a:lvl4pPr marL="1828800" lvl="3" indent="-342900" algn="l">
              <a:lnSpc>
                <a:spcPct val="90000"/>
              </a:lnSpc>
              <a:spcBef>
                <a:spcPts val="500"/>
              </a:spcBef>
              <a:spcAft>
                <a:spcPts val="0"/>
              </a:spcAft>
              <a:buClr>
                <a:srgbClr val="E43D30"/>
              </a:buClr>
              <a:buSzPts val="1800"/>
              <a:buChar char="•"/>
              <a:defRPr/>
            </a:lvl4pPr>
            <a:lvl5pPr marL="2286000" lvl="4" indent="-342900" algn="l">
              <a:lnSpc>
                <a:spcPct val="90000"/>
              </a:lnSpc>
              <a:spcBef>
                <a:spcPts val="500"/>
              </a:spcBef>
              <a:spcAft>
                <a:spcPts val="0"/>
              </a:spcAft>
              <a:buClr>
                <a:srgbClr val="E43D3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4135">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PARAGRAPH-IMAGE-3" userDrawn="1">
  <p:cSld name="PARAGRAPH-IMAGE-3">
    <p:bg>
      <p:bgRef idx="1001">
        <a:schemeClr val="bg1"/>
      </p:bgRef>
    </p:bg>
    <p:spTree>
      <p:nvGrpSpPr>
        <p:cNvPr id="1" name="Shape 22"/>
        <p:cNvGrpSpPr/>
        <p:nvPr/>
      </p:nvGrpSpPr>
      <p:grpSpPr>
        <a:xfrm>
          <a:off x="0" y="0"/>
          <a:ext cx="0" cy="0"/>
          <a:chOff x="0" y="0"/>
          <a:chExt cx="0" cy="0"/>
        </a:xfrm>
      </p:grpSpPr>
      <p:pic>
        <p:nvPicPr>
          <p:cNvPr id="3" name="Picture 2" descr="Shape, arrow&#10;&#10;Description automatically generated">
            <a:extLst>
              <a:ext uri="{FF2B5EF4-FFF2-40B4-BE49-F238E27FC236}">
                <a16:creationId xmlns:a16="http://schemas.microsoft.com/office/drawing/2014/main" id="{5C89CC62-AB16-1943-A118-F9EFDB80FEBF}"/>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4" name="Google Shape;24;p14"/>
          <p:cNvSpPr txBox="1">
            <a:spLocks noGrp="1"/>
          </p:cNvSpPr>
          <p:nvPr>
            <p:ph type="body" idx="1"/>
          </p:nvPr>
        </p:nvSpPr>
        <p:spPr>
          <a:xfrm>
            <a:off x="1384935" y="670561"/>
            <a:ext cx="5229225" cy="5510106"/>
          </a:xfrm>
          <a:prstGeom prst="rect">
            <a:avLst/>
          </a:prstGeom>
          <a:noFill/>
          <a:ln>
            <a:noFill/>
          </a:ln>
        </p:spPr>
        <p:txBody>
          <a:bodyPr spcFirstLastPara="1" wrap="square" lIns="91425" tIns="45700" rIns="91425" bIns="45700" anchor="ctr" anchorCtr="0">
            <a:normAutofit/>
          </a:bodyPr>
          <a:lstStyle>
            <a:lvl1pPr marL="457200" lvl="0" indent="-228600" algn="l">
              <a:lnSpc>
                <a:spcPct val="150000"/>
              </a:lnSpc>
              <a:spcBef>
                <a:spcPts val="1000"/>
              </a:spcBef>
              <a:spcAft>
                <a:spcPts val="0"/>
              </a:spcAft>
              <a:buClr>
                <a:srgbClr val="E43D30"/>
              </a:buClr>
              <a:buSzPts val="2400"/>
              <a:buNone/>
              <a:defRPr sz="2400"/>
            </a:lvl1pPr>
            <a:lvl2pPr marL="914400" lvl="1" indent="-228600" algn="l">
              <a:lnSpc>
                <a:spcPct val="90000"/>
              </a:lnSpc>
              <a:spcBef>
                <a:spcPts val="500"/>
              </a:spcBef>
              <a:spcAft>
                <a:spcPts val="0"/>
              </a:spcAft>
              <a:buClr>
                <a:srgbClr val="E43D30"/>
              </a:buClr>
              <a:buSzPts val="1800"/>
              <a:buNone/>
              <a:defRPr/>
            </a:lvl2pPr>
            <a:lvl3pPr marL="1371600" lvl="2" indent="-228600" algn="l">
              <a:lnSpc>
                <a:spcPct val="90000"/>
              </a:lnSpc>
              <a:spcBef>
                <a:spcPts val="500"/>
              </a:spcBef>
              <a:spcAft>
                <a:spcPts val="0"/>
              </a:spcAft>
              <a:buClr>
                <a:srgbClr val="E43D30"/>
              </a:buClr>
              <a:buSzPts val="1800"/>
              <a:buNone/>
              <a:defRPr/>
            </a:lvl3pPr>
            <a:lvl4pPr marL="1828800" lvl="3" indent="-342900" algn="l">
              <a:lnSpc>
                <a:spcPct val="90000"/>
              </a:lnSpc>
              <a:spcBef>
                <a:spcPts val="500"/>
              </a:spcBef>
              <a:spcAft>
                <a:spcPts val="0"/>
              </a:spcAft>
              <a:buClr>
                <a:srgbClr val="E43D30"/>
              </a:buClr>
              <a:buSzPts val="1800"/>
              <a:buChar char="•"/>
              <a:defRPr/>
            </a:lvl4pPr>
            <a:lvl5pPr marL="2286000" lvl="4" indent="-342900" algn="l">
              <a:lnSpc>
                <a:spcPct val="90000"/>
              </a:lnSpc>
              <a:spcBef>
                <a:spcPts val="500"/>
              </a:spcBef>
              <a:spcAft>
                <a:spcPts val="0"/>
              </a:spcAft>
              <a:buClr>
                <a:srgbClr val="E43D3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4" name="Picture Placeholder 3">
            <a:extLst>
              <a:ext uri="{FF2B5EF4-FFF2-40B4-BE49-F238E27FC236}">
                <a16:creationId xmlns:a16="http://schemas.microsoft.com/office/drawing/2014/main" id="{EE15996B-8CD4-804E-941C-93E76F1A23F7}"/>
              </a:ext>
            </a:extLst>
          </p:cNvPr>
          <p:cNvSpPr>
            <a:spLocks noGrp="1"/>
          </p:cNvSpPr>
          <p:nvPr>
            <p:ph type="pic" sz="quarter" idx="10"/>
          </p:nvPr>
        </p:nvSpPr>
        <p:spPr>
          <a:xfrm>
            <a:off x="7399068" y="523208"/>
            <a:ext cx="4801790" cy="4572458"/>
          </a:xfrm>
          <a:custGeom>
            <a:avLst/>
            <a:gdLst>
              <a:gd name="connsiteX0" fmla="*/ 0 w 4840287"/>
              <a:gd name="connsiteY0" fmla="*/ 2394744 h 4789488"/>
              <a:gd name="connsiteX1" fmla="*/ 1197372 w 4840287"/>
              <a:gd name="connsiteY1" fmla="*/ 1 h 4789488"/>
              <a:gd name="connsiteX2" fmla="*/ 3642915 w 4840287"/>
              <a:gd name="connsiteY2" fmla="*/ 1 h 4789488"/>
              <a:gd name="connsiteX3" fmla="*/ 4840287 w 4840287"/>
              <a:gd name="connsiteY3" fmla="*/ 2394744 h 4789488"/>
              <a:gd name="connsiteX4" fmla="*/ 3642915 w 4840287"/>
              <a:gd name="connsiteY4" fmla="*/ 4789487 h 4789488"/>
              <a:gd name="connsiteX5" fmla="*/ 1197372 w 4840287"/>
              <a:gd name="connsiteY5" fmla="*/ 4789487 h 4789488"/>
              <a:gd name="connsiteX6" fmla="*/ 0 w 4840287"/>
              <a:gd name="connsiteY6" fmla="*/ 2394744 h 4789488"/>
              <a:gd name="connsiteX0" fmla="*/ 0 w 4840287"/>
              <a:gd name="connsiteY0" fmla="*/ 2394743 h 4789486"/>
              <a:gd name="connsiteX1" fmla="*/ 66404 w 4840287"/>
              <a:gd name="connsiteY1" fmla="*/ 360947 h 4789486"/>
              <a:gd name="connsiteX2" fmla="*/ 3642915 w 4840287"/>
              <a:gd name="connsiteY2" fmla="*/ 0 h 4789486"/>
              <a:gd name="connsiteX3" fmla="*/ 4840287 w 4840287"/>
              <a:gd name="connsiteY3" fmla="*/ 2394743 h 4789486"/>
              <a:gd name="connsiteX4" fmla="*/ 3642915 w 4840287"/>
              <a:gd name="connsiteY4" fmla="*/ 4789486 h 4789486"/>
              <a:gd name="connsiteX5" fmla="*/ 1197372 w 4840287"/>
              <a:gd name="connsiteY5" fmla="*/ 4789486 h 4789486"/>
              <a:gd name="connsiteX6" fmla="*/ 0 w 4840287"/>
              <a:gd name="connsiteY6" fmla="*/ 2394743 h 4789486"/>
              <a:gd name="connsiteX0" fmla="*/ 0 w 4840287"/>
              <a:gd name="connsiteY0" fmla="*/ 2382711 h 4777454"/>
              <a:gd name="connsiteX1" fmla="*/ 66404 w 4840287"/>
              <a:gd name="connsiteY1" fmla="*/ 348915 h 4777454"/>
              <a:gd name="connsiteX2" fmla="*/ 4822009 w 4840287"/>
              <a:gd name="connsiteY2" fmla="*/ 0 h 4777454"/>
              <a:gd name="connsiteX3" fmla="*/ 4840287 w 4840287"/>
              <a:gd name="connsiteY3" fmla="*/ 2382711 h 4777454"/>
              <a:gd name="connsiteX4" fmla="*/ 3642915 w 4840287"/>
              <a:gd name="connsiteY4" fmla="*/ 4777454 h 4777454"/>
              <a:gd name="connsiteX5" fmla="*/ 1197372 w 4840287"/>
              <a:gd name="connsiteY5" fmla="*/ 4777454 h 4777454"/>
              <a:gd name="connsiteX6" fmla="*/ 0 w 4840287"/>
              <a:gd name="connsiteY6" fmla="*/ 2382711 h 4777454"/>
              <a:gd name="connsiteX0" fmla="*/ 162196 w 4773883"/>
              <a:gd name="connsiteY0" fmla="*/ 2767722 h 4777454"/>
              <a:gd name="connsiteX1" fmla="*/ 0 w 4773883"/>
              <a:gd name="connsiteY1" fmla="*/ 348915 h 4777454"/>
              <a:gd name="connsiteX2" fmla="*/ 4755605 w 4773883"/>
              <a:gd name="connsiteY2" fmla="*/ 0 h 4777454"/>
              <a:gd name="connsiteX3" fmla="*/ 4773883 w 4773883"/>
              <a:gd name="connsiteY3" fmla="*/ 2382711 h 4777454"/>
              <a:gd name="connsiteX4" fmla="*/ 3576511 w 4773883"/>
              <a:gd name="connsiteY4" fmla="*/ 4777454 h 4777454"/>
              <a:gd name="connsiteX5" fmla="*/ 1130968 w 4773883"/>
              <a:gd name="connsiteY5" fmla="*/ 4777454 h 4777454"/>
              <a:gd name="connsiteX6" fmla="*/ 162196 w 4773883"/>
              <a:gd name="connsiteY6" fmla="*/ 2767722 h 4777454"/>
              <a:gd name="connsiteX0" fmla="*/ 162196 w 4773883"/>
              <a:gd name="connsiteY0" fmla="*/ 2767722 h 4777454"/>
              <a:gd name="connsiteX1" fmla="*/ 0 w 4773883"/>
              <a:gd name="connsiteY1" fmla="*/ 348915 h 4777454"/>
              <a:gd name="connsiteX2" fmla="*/ 4755605 w 4773883"/>
              <a:gd name="connsiteY2" fmla="*/ 0 h 4777454"/>
              <a:gd name="connsiteX3" fmla="*/ 4773883 w 4773883"/>
              <a:gd name="connsiteY3" fmla="*/ 2382711 h 4777454"/>
              <a:gd name="connsiteX4" fmla="*/ 3576511 w 4773883"/>
              <a:gd name="connsiteY4" fmla="*/ 4777454 h 4777454"/>
              <a:gd name="connsiteX5" fmla="*/ 974558 w 4773883"/>
              <a:gd name="connsiteY5" fmla="*/ 2695991 h 4777454"/>
              <a:gd name="connsiteX6" fmla="*/ 162196 w 4773883"/>
              <a:gd name="connsiteY6" fmla="*/ 2767722 h 4777454"/>
              <a:gd name="connsiteX0" fmla="*/ 162196 w 4773883"/>
              <a:gd name="connsiteY0" fmla="*/ 2767722 h 4380412"/>
              <a:gd name="connsiteX1" fmla="*/ 0 w 4773883"/>
              <a:gd name="connsiteY1" fmla="*/ 348915 h 4380412"/>
              <a:gd name="connsiteX2" fmla="*/ 4755605 w 4773883"/>
              <a:gd name="connsiteY2" fmla="*/ 0 h 4380412"/>
              <a:gd name="connsiteX3" fmla="*/ 4773883 w 4773883"/>
              <a:gd name="connsiteY3" fmla="*/ 2382711 h 4380412"/>
              <a:gd name="connsiteX4" fmla="*/ 857374 w 4773883"/>
              <a:gd name="connsiteY4" fmla="*/ 4380412 h 4380412"/>
              <a:gd name="connsiteX5" fmla="*/ 974558 w 4773883"/>
              <a:gd name="connsiteY5" fmla="*/ 2695991 h 4380412"/>
              <a:gd name="connsiteX6" fmla="*/ 162196 w 4773883"/>
              <a:gd name="connsiteY6" fmla="*/ 2767722 h 4380412"/>
              <a:gd name="connsiteX0" fmla="*/ 162196 w 4785915"/>
              <a:gd name="connsiteY0" fmla="*/ 2767722 h 4572458"/>
              <a:gd name="connsiteX1" fmla="*/ 0 w 4785915"/>
              <a:gd name="connsiteY1" fmla="*/ 348915 h 4572458"/>
              <a:gd name="connsiteX2" fmla="*/ 4755605 w 4785915"/>
              <a:gd name="connsiteY2" fmla="*/ 0 h 4572458"/>
              <a:gd name="connsiteX3" fmla="*/ 4785915 w 4785915"/>
              <a:gd name="connsiteY3" fmla="*/ 4572458 h 4572458"/>
              <a:gd name="connsiteX4" fmla="*/ 857374 w 4785915"/>
              <a:gd name="connsiteY4" fmla="*/ 4380412 h 4572458"/>
              <a:gd name="connsiteX5" fmla="*/ 974558 w 4785915"/>
              <a:gd name="connsiteY5" fmla="*/ 2695991 h 4572458"/>
              <a:gd name="connsiteX6" fmla="*/ 162196 w 4785915"/>
              <a:gd name="connsiteY6" fmla="*/ 2767722 h 4572458"/>
              <a:gd name="connsiteX0" fmla="*/ 162196 w 4785915"/>
              <a:gd name="connsiteY0" fmla="*/ 2767722 h 4572458"/>
              <a:gd name="connsiteX1" fmla="*/ 0 w 4785915"/>
              <a:gd name="connsiteY1" fmla="*/ 348915 h 4572458"/>
              <a:gd name="connsiteX2" fmla="*/ 4755605 w 4785915"/>
              <a:gd name="connsiteY2" fmla="*/ 0 h 4572458"/>
              <a:gd name="connsiteX3" fmla="*/ 4785915 w 4785915"/>
              <a:gd name="connsiteY3" fmla="*/ 4572458 h 4572458"/>
              <a:gd name="connsiteX4" fmla="*/ 857374 w 4785915"/>
              <a:gd name="connsiteY4" fmla="*/ 4380412 h 4572458"/>
              <a:gd name="connsiteX5" fmla="*/ 876133 w 4785915"/>
              <a:gd name="connsiteY5" fmla="*/ 2794416 h 4572458"/>
              <a:gd name="connsiteX6" fmla="*/ 162196 w 4785915"/>
              <a:gd name="connsiteY6" fmla="*/ 2767722 h 4572458"/>
              <a:gd name="connsiteX0" fmla="*/ 162196 w 4785915"/>
              <a:gd name="connsiteY0" fmla="*/ 2767722 h 4572458"/>
              <a:gd name="connsiteX1" fmla="*/ 0 w 4785915"/>
              <a:gd name="connsiteY1" fmla="*/ 348915 h 4572458"/>
              <a:gd name="connsiteX2" fmla="*/ 4755605 w 4785915"/>
              <a:gd name="connsiteY2" fmla="*/ 0 h 4572458"/>
              <a:gd name="connsiteX3" fmla="*/ 4785915 w 4785915"/>
              <a:gd name="connsiteY3" fmla="*/ 4572458 h 4572458"/>
              <a:gd name="connsiteX4" fmla="*/ 857374 w 4785915"/>
              <a:gd name="connsiteY4" fmla="*/ 4380412 h 4572458"/>
              <a:gd name="connsiteX5" fmla="*/ 961858 w 4785915"/>
              <a:gd name="connsiteY5" fmla="*/ 2692816 h 4572458"/>
              <a:gd name="connsiteX6" fmla="*/ 162196 w 4785915"/>
              <a:gd name="connsiteY6" fmla="*/ 2767722 h 4572458"/>
              <a:gd name="connsiteX0" fmla="*/ 108221 w 4785915"/>
              <a:gd name="connsiteY0" fmla="*/ 2837572 h 4572458"/>
              <a:gd name="connsiteX1" fmla="*/ 0 w 4785915"/>
              <a:gd name="connsiteY1" fmla="*/ 348915 h 4572458"/>
              <a:gd name="connsiteX2" fmla="*/ 4755605 w 4785915"/>
              <a:gd name="connsiteY2" fmla="*/ 0 h 4572458"/>
              <a:gd name="connsiteX3" fmla="*/ 4785915 w 4785915"/>
              <a:gd name="connsiteY3" fmla="*/ 4572458 h 4572458"/>
              <a:gd name="connsiteX4" fmla="*/ 857374 w 4785915"/>
              <a:gd name="connsiteY4" fmla="*/ 4380412 h 4572458"/>
              <a:gd name="connsiteX5" fmla="*/ 961858 w 4785915"/>
              <a:gd name="connsiteY5" fmla="*/ 2692816 h 4572458"/>
              <a:gd name="connsiteX6" fmla="*/ 108221 w 4785915"/>
              <a:gd name="connsiteY6" fmla="*/ 2837572 h 4572458"/>
              <a:gd name="connsiteX0" fmla="*/ 146321 w 4785915"/>
              <a:gd name="connsiteY0" fmla="*/ 2764547 h 4572458"/>
              <a:gd name="connsiteX1" fmla="*/ 0 w 4785915"/>
              <a:gd name="connsiteY1" fmla="*/ 348915 h 4572458"/>
              <a:gd name="connsiteX2" fmla="*/ 4755605 w 4785915"/>
              <a:gd name="connsiteY2" fmla="*/ 0 h 4572458"/>
              <a:gd name="connsiteX3" fmla="*/ 4785915 w 4785915"/>
              <a:gd name="connsiteY3" fmla="*/ 4572458 h 4572458"/>
              <a:gd name="connsiteX4" fmla="*/ 857374 w 4785915"/>
              <a:gd name="connsiteY4" fmla="*/ 4380412 h 4572458"/>
              <a:gd name="connsiteX5" fmla="*/ 961858 w 4785915"/>
              <a:gd name="connsiteY5" fmla="*/ 2692816 h 4572458"/>
              <a:gd name="connsiteX6" fmla="*/ 146321 w 4785915"/>
              <a:gd name="connsiteY6" fmla="*/ 2764547 h 4572458"/>
              <a:gd name="connsiteX0" fmla="*/ 165371 w 4804965"/>
              <a:gd name="connsiteY0" fmla="*/ 2764547 h 4572458"/>
              <a:gd name="connsiteX1" fmla="*/ 0 w 4804965"/>
              <a:gd name="connsiteY1" fmla="*/ 352090 h 4572458"/>
              <a:gd name="connsiteX2" fmla="*/ 4774655 w 4804965"/>
              <a:gd name="connsiteY2" fmla="*/ 0 h 4572458"/>
              <a:gd name="connsiteX3" fmla="*/ 4804965 w 4804965"/>
              <a:gd name="connsiteY3" fmla="*/ 4572458 h 4572458"/>
              <a:gd name="connsiteX4" fmla="*/ 876424 w 4804965"/>
              <a:gd name="connsiteY4" fmla="*/ 4380412 h 4572458"/>
              <a:gd name="connsiteX5" fmla="*/ 980908 w 4804965"/>
              <a:gd name="connsiteY5" fmla="*/ 2692816 h 4572458"/>
              <a:gd name="connsiteX6" fmla="*/ 165371 w 4804965"/>
              <a:gd name="connsiteY6" fmla="*/ 2764547 h 4572458"/>
              <a:gd name="connsiteX0" fmla="*/ 165371 w 4804965"/>
              <a:gd name="connsiteY0" fmla="*/ 2758197 h 4566108"/>
              <a:gd name="connsiteX1" fmla="*/ 0 w 4804965"/>
              <a:gd name="connsiteY1" fmla="*/ 345740 h 4566108"/>
              <a:gd name="connsiteX2" fmla="*/ 4793705 w 4804965"/>
              <a:gd name="connsiteY2" fmla="*/ 0 h 4566108"/>
              <a:gd name="connsiteX3" fmla="*/ 4804965 w 4804965"/>
              <a:gd name="connsiteY3" fmla="*/ 4566108 h 4566108"/>
              <a:gd name="connsiteX4" fmla="*/ 876424 w 4804965"/>
              <a:gd name="connsiteY4" fmla="*/ 4374062 h 4566108"/>
              <a:gd name="connsiteX5" fmla="*/ 980908 w 4804965"/>
              <a:gd name="connsiteY5" fmla="*/ 2686466 h 4566108"/>
              <a:gd name="connsiteX6" fmla="*/ 165371 w 4804965"/>
              <a:gd name="connsiteY6" fmla="*/ 2758197 h 4566108"/>
              <a:gd name="connsiteX0" fmla="*/ 165371 w 4793783"/>
              <a:gd name="connsiteY0" fmla="*/ 2758197 h 4604208"/>
              <a:gd name="connsiteX1" fmla="*/ 0 w 4793783"/>
              <a:gd name="connsiteY1" fmla="*/ 345740 h 4604208"/>
              <a:gd name="connsiteX2" fmla="*/ 4793705 w 4793783"/>
              <a:gd name="connsiteY2" fmla="*/ 0 h 4604208"/>
              <a:gd name="connsiteX3" fmla="*/ 4668440 w 4793783"/>
              <a:gd name="connsiteY3" fmla="*/ 4604208 h 4604208"/>
              <a:gd name="connsiteX4" fmla="*/ 876424 w 4793783"/>
              <a:gd name="connsiteY4" fmla="*/ 4374062 h 4604208"/>
              <a:gd name="connsiteX5" fmla="*/ 980908 w 4793783"/>
              <a:gd name="connsiteY5" fmla="*/ 2686466 h 4604208"/>
              <a:gd name="connsiteX6" fmla="*/ 165371 w 4793783"/>
              <a:gd name="connsiteY6" fmla="*/ 2758197 h 4604208"/>
              <a:gd name="connsiteX0" fmla="*/ 165371 w 4801790"/>
              <a:gd name="connsiteY0" fmla="*/ 2758197 h 4572458"/>
              <a:gd name="connsiteX1" fmla="*/ 0 w 4801790"/>
              <a:gd name="connsiteY1" fmla="*/ 345740 h 4572458"/>
              <a:gd name="connsiteX2" fmla="*/ 4793705 w 4801790"/>
              <a:gd name="connsiteY2" fmla="*/ 0 h 4572458"/>
              <a:gd name="connsiteX3" fmla="*/ 4801790 w 4801790"/>
              <a:gd name="connsiteY3" fmla="*/ 4572458 h 4572458"/>
              <a:gd name="connsiteX4" fmla="*/ 876424 w 4801790"/>
              <a:gd name="connsiteY4" fmla="*/ 4374062 h 4572458"/>
              <a:gd name="connsiteX5" fmla="*/ 980908 w 4801790"/>
              <a:gd name="connsiteY5" fmla="*/ 2686466 h 4572458"/>
              <a:gd name="connsiteX6" fmla="*/ 165371 w 4801790"/>
              <a:gd name="connsiteY6" fmla="*/ 2758197 h 4572458"/>
              <a:gd name="connsiteX0" fmla="*/ 165371 w 4801790"/>
              <a:gd name="connsiteY0" fmla="*/ 2758197 h 4572458"/>
              <a:gd name="connsiteX1" fmla="*/ 0 w 4801790"/>
              <a:gd name="connsiteY1" fmla="*/ 345740 h 4572458"/>
              <a:gd name="connsiteX2" fmla="*/ 4793705 w 4801790"/>
              <a:gd name="connsiteY2" fmla="*/ 0 h 4572458"/>
              <a:gd name="connsiteX3" fmla="*/ 4801790 w 4801790"/>
              <a:gd name="connsiteY3" fmla="*/ 4572458 h 4572458"/>
              <a:gd name="connsiteX4" fmla="*/ 816099 w 4801790"/>
              <a:gd name="connsiteY4" fmla="*/ 4437562 h 4572458"/>
              <a:gd name="connsiteX5" fmla="*/ 980908 w 4801790"/>
              <a:gd name="connsiteY5" fmla="*/ 2686466 h 4572458"/>
              <a:gd name="connsiteX6" fmla="*/ 165371 w 4801790"/>
              <a:gd name="connsiteY6" fmla="*/ 2758197 h 4572458"/>
              <a:gd name="connsiteX0" fmla="*/ 165371 w 4801790"/>
              <a:gd name="connsiteY0" fmla="*/ 2758197 h 4572458"/>
              <a:gd name="connsiteX1" fmla="*/ 0 w 4801790"/>
              <a:gd name="connsiteY1" fmla="*/ 345740 h 4572458"/>
              <a:gd name="connsiteX2" fmla="*/ 4793705 w 4801790"/>
              <a:gd name="connsiteY2" fmla="*/ 0 h 4572458"/>
              <a:gd name="connsiteX3" fmla="*/ 4801790 w 4801790"/>
              <a:gd name="connsiteY3" fmla="*/ 4572458 h 4572458"/>
              <a:gd name="connsiteX4" fmla="*/ 889124 w 4801790"/>
              <a:gd name="connsiteY4" fmla="*/ 4374062 h 4572458"/>
              <a:gd name="connsiteX5" fmla="*/ 980908 w 4801790"/>
              <a:gd name="connsiteY5" fmla="*/ 2686466 h 4572458"/>
              <a:gd name="connsiteX6" fmla="*/ 165371 w 4801790"/>
              <a:gd name="connsiteY6" fmla="*/ 2758197 h 4572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01790" h="4572458">
                <a:moveTo>
                  <a:pt x="165371" y="2758197"/>
                </a:moveTo>
                <a:lnTo>
                  <a:pt x="0" y="345740"/>
                </a:lnTo>
                <a:lnTo>
                  <a:pt x="4793705" y="0"/>
                </a:lnTo>
                <a:cubicBezTo>
                  <a:pt x="4797458" y="1522036"/>
                  <a:pt x="4798037" y="3050422"/>
                  <a:pt x="4801790" y="4572458"/>
                </a:cubicBezTo>
                <a:lnTo>
                  <a:pt x="889124" y="4374062"/>
                </a:lnTo>
                <a:lnTo>
                  <a:pt x="980908" y="2686466"/>
                </a:lnTo>
                <a:lnTo>
                  <a:pt x="165371" y="2758197"/>
                </a:lnTo>
                <a:close/>
              </a:path>
            </a:pathLst>
          </a:custGeom>
          <a:noFill/>
          <a:ln>
            <a:noFill/>
          </a:ln>
        </p:spPr>
        <p:txBody>
          <a:bodyPr/>
          <a:lstStyle/>
          <a:p>
            <a:endParaRPr lang="en-CL"/>
          </a:p>
        </p:txBody>
      </p:sp>
    </p:spTree>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4656">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Vertical Text" userDrawn="1">
  <p:cSld name="TITLE-PARAGRAPH-IMAGE">
    <p:bg>
      <p:bgRef idx="1001">
        <a:schemeClr val="bg1"/>
      </p:bgRef>
    </p:bg>
    <p:spTree>
      <p:nvGrpSpPr>
        <p:cNvPr id="1" name="Shape 29"/>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EB70313F-A889-494D-9989-994062DD597C}"/>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31" name="Google Shape;31;p16"/>
          <p:cNvSpPr txBox="1">
            <a:spLocks noGrp="1"/>
          </p:cNvSpPr>
          <p:nvPr>
            <p:ph type="body" idx="1"/>
          </p:nvPr>
        </p:nvSpPr>
        <p:spPr>
          <a:xfrm>
            <a:off x="1570038" y="954088"/>
            <a:ext cx="4910137" cy="1192764"/>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rgbClr val="E43D30"/>
              </a:buClr>
              <a:buSzPts val="2800"/>
              <a:buNone/>
              <a:defRPr sz="2800"/>
            </a:lvl1pPr>
            <a:lvl2pPr marL="914400" lvl="1" indent="-228600" algn="l">
              <a:lnSpc>
                <a:spcPct val="90000"/>
              </a:lnSpc>
              <a:spcBef>
                <a:spcPts val="500"/>
              </a:spcBef>
              <a:spcAft>
                <a:spcPts val="0"/>
              </a:spcAft>
              <a:buClr>
                <a:srgbClr val="E43D30"/>
              </a:buClr>
              <a:buSzPts val="1800"/>
              <a:buNone/>
              <a:defRPr/>
            </a:lvl2pPr>
            <a:lvl3pPr marL="1371600" lvl="2" indent="-228600" algn="l">
              <a:lnSpc>
                <a:spcPct val="90000"/>
              </a:lnSpc>
              <a:spcBef>
                <a:spcPts val="500"/>
              </a:spcBef>
              <a:spcAft>
                <a:spcPts val="0"/>
              </a:spcAft>
              <a:buClr>
                <a:srgbClr val="E43D30"/>
              </a:buClr>
              <a:buSzPts val="1800"/>
              <a:buNone/>
              <a:defRPr/>
            </a:lvl3pPr>
            <a:lvl4pPr marL="1828800" lvl="3" indent="-342900" algn="l">
              <a:lnSpc>
                <a:spcPct val="90000"/>
              </a:lnSpc>
              <a:spcBef>
                <a:spcPts val="500"/>
              </a:spcBef>
              <a:spcAft>
                <a:spcPts val="0"/>
              </a:spcAft>
              <a:buClr>
                <a:srgbClr val="E43D30"/>
              </a:buClr>
              <a:buSzPts val="1800"/>
              <a:buChar char="•"/>
              <a:defRPr/>
            </a:lvl4pPr>
            <a:lvl5pPr marL="2286000" lvl="4" indent="-342900" algn="l">
              <a:lnSpc>
                <a:spcPct val="90000"/>
              </a:lnSpc>
              <a:spcBef>
                <a:spcPts val="500"/>
              </a:spcBef>
              <a:spcAft>
                <a:spcPts val="0"/>
              </a:spcAft>
              <a:buClr>
                <a:srgbClr val="E43D3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16"/>
          <p:cNvSpPr txBox="1">
            <a:spLocks noGrp="1"/>
          </p:cNvSpPr>
          <p:nvPr>
            <p:ph type="body" idx="3"/>
          </p:nvPr>
        </p:nvSpPr>
        <p:spPr>
          <a:xfrm>
            <a:off x="1550987" y="2524124"/>
            <a:ext cx="4910137" cy="3379787"/>
          </a:xfrm>
          <a:prstGeom prst="rect">
            <a:avLst/>
          </a:prstGeom>
          <a:noFill/>
          <a:ln>
            <a:noFill/>
          </a:ln>
        </p:spPr>
        <p:txBody>
          <a:bodyPr spcFirstLastPara="1" wrap="square" lIns="91425" tIns="45700" rIns="91425" bIns="45700" anchor="t" anchorCtr="0">
            <a:normAutofit/>
          </a:bodyPr>
          <a:lstStyle>
            <a:lvl1pPr marL="457200" lvl="0" indent="-228600" algn="l">
              <a:lnSpc>
                <a:spcPct val="150000"/>
              </a:lnSpc>
              <a:spcBef>
                <a:spcPts val="1000"/>
              </a:spcBef>
              <a:spcAft>
                <a:spcPts val="0"/>
              </a:spcAft>
              <a:buClr>
                <a:srgbClr val="E43D30"/>
              </a:buClr>
              <a:buSzPts val="1800"/>
              <a:buNone/>
              <a:defRPr/>
            </a:lvl1pPr>
            <a:lvl2pPr marL="914400" lvl="1" indent="-228600" algn="l">
              <a:lnSpc>
                <a:spcPct val="90000"/>
              </a:lnSpc>
              <a:spcBef>
                <a:spcPts val="500"/>
              </a:spcBef>
              <a:spcAft>
                <a:spcPts val="0"/>
              </a:spcAft>
              <a:buClr>
                <a:srgbClr val="E43D30"/>
              </a:buClr>
              <a:buSzPts val="1800"/>
              <a:buNone/>
              <a:defRPr/>
            </a:lvl2pPr>
            <a:lvl3pPr marL="1371600" lvl="2" indent="-228600" algn="l">
              <a:lnSpc>
                <a:spcPct val="90000"/>
              </a:lnSpc>
              <a:spcBef>
                <a:spcPts val="500"/>
              </a:spcBef>
              <a:spcAft>
                <a:spcPts val="0"/>
              </a:spcAft>
              <a:buClr>
                <a:srgbClr val="E43D30"/>
              </a:buClr>
              <a:buSzPts val="1800"/>
              <a:buNone/>
              <a:defRPr/>
            </a:lvl3pPr>
            <a:lvl4pPr marL="1828800" lvl="3" indent="-342900" algn="l">
              <a:lnSpc>
                <a:spcPct val="90000"/>
              </a:lnSpc>
              <a:spcBef>
                <a:spcPts val="500"/>
              </a:spcBef>
              <a:spcAft>
                <a:spcPts val="0"/>
              </a:spcAft>
              <a:buClr>
                <a:srgbClr val="E43D30"/>
              </a:buClr>
              <a:buSzPts val="1800"/>
              <a:buChar char="•"/>
              <a:defRPr/>
            </a:lvl4pPr>
            <a:lvl5pPr marL="2286000" lvl="4" indent="-342900" algn="l">
              <a:lnSpc>
                <a:spcPct val="90000"/>
              </a:lnSpc>
              <a:spcBef>
                <a:spcPts val="500"/>
              </a:spcBef>
              <a:spcAft>
                <a:spcPts val="0"/>
              </a:spcAft>
              <a:buClr>
                <a:srgbClr val="E43D3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 name="Picture Placeholder 2">
            <a:extLst>
              <a:ext uri="{FF2B5EF4-FFF2-40B4-BE49-F238E27FC236}">
                <a16:creationId xmlns:a16="http://schemas.microsoft.com/office/drawing/2014/main" id="{E6B3E2F1-A998-0543-A6F2-D2EAD82D12A5}"/>
              </a:ext>
            </a:extLst>
          </p:cNvPr>
          <p:cNvSpPr>
            <a:spLocks noGrp="1"/>
          </p:cNvSpPr>
          <p:nvPr>
            <p:ph type="pic" sz="quarter" idx="10"/>
          </p:nvPr>
        </p:nvSpPr>
        <p:spPr>
          <a:xfrm>
            <a:off x="7587090" y="274779"/>
            <a:ext cx="4608409" cy="6273659"/>
          </a:xfrm>
          <a:custGeom>
            <a:avLst/>
            <a:gdLst>
              <a:gd name="connsiteX0" fmla="*/ 0 w 4614862"/>
              <a:gd name="connsiteY0" fmla="*/ 3086100 h 6172200"/>
              <a:gd name="connsiteX1" fmla="*/ 440680 w 4614862"/>
              <a:gd name="connsiteY1" fmla="*/ 1178789 h 6172200"/>
              <a:gd name="connsiteX2" fmla="*/ 1594396 w 4614862"/>
              <a:gd name="connsiteY2" fmla="*/ 7 h 6172200"/>
              <a:gd name="connsiteX3" fmla="*/ 3020466 w 4614862"/>
              <a:gd name="connsiteY3" fmla="*/ 7 h 6172200"/>
              <a:gd name="connsiteX4" fmla="*/ 4174182 w 4614862"/>
              <a:gd name="connsiteY4" fmla="*/ 1178789 h 6172200"/>
              <a:gd name="connsiteX5" fmla="*/ 4614862 w 4614862"/>
              <a:gd name="connsiteY5" fmla="*/ 3086100 h 6172200"/>
              <a:gd name="connsiteX6" fmla="*/ 4174182 w 4614862"/>
              <a:gd name="connsiteY6" fmla="*/ 4993411 h 6172200"/>
              <a:gd name="connsiteX7" fmla="*/ 3020466 w 4614862"/>
              <a:gd name="connsiteY7" fmla="*/ 6172193 h 6172200"/>
              <a:gd name="connsiteX8" fmla="*/ 1594396 w 4614862"/>
              <a:gd name="connsiteY8" fmla="*/ 6172193 h 6172200"/>
              <a:gd name="connsiteX9" fmla="*/ 440680 w 4614862"/>
              <a:gd name="connsiteY9" fmla="*/ 4993411 h 6172200"/>
              <a:gd name="connsiteX10" fmla="*/ 0 w 4614862"/>
              <a:gd name="connsiteY10" fmla="*/ 3086100 h 6172200"/>
              <a:gd name="connsiteX0" fmla="*/ 0 w 4210260"/>
              <a:gd name="connsiteY0" fmla="*/ 3053725 h 6172186"/>
              <a:gd name="connsiteX1" fmla="*/ 36078 w 4210260"/>
              <a:gd name="connsiteY1" fmla="*/ 1178782 h 6172186"/>
              <a:gd name="connsiteX2" fmla="*/ 1189794 w 4210260"/>
              <a:gd name="connsiteY2" fmla="*/ 0 h 6172186"/>
              <a:gd name="connsiteX3" fmla="*/ 2615864 w 4210260"/>
              <a:gd name="connsiteY3" fmla="*/ 0 h 6172186"/>
              <a:gd name="connsiteX4" fmla="*/ 3769580 w 4210260"/>
              <a:gd name="connsiteY4" fmla="*/ 1178782 h 6172186"/>
              <a:gd name="connsiteX5" fmla="*/ 4210260 w 4210260"/>
              <a:gd name="connsiteY5" fmla="*/ 3086093 h 6172186"/>
              <a:gd name="connsiteX6" fmla="*/ 3769580 w 4210260"/>
              <a:gd name="connsiteY6" fmla="*/ 4993404 h 6172186"/>
              <a:gd name="connsiteX7" fmla="*/ 2615864 w 4210260"/>
              <a:gd name="connsiteY7" fmla="*/ 6172186 h 6172186"/>
              <a:gd name="connsiteX8" fmla="*/ 1189794 w 4210260"/>
              <a:gd name="connsiteY8" fmla="*/ 6172186 h 6172186"/>
              <a:gd name="connsiteX9" fmla="*/ 36078 w 4210260"/>
              <a:gd name="connsiteY9" fmla="*/ 4993404 h 6172186"/>
              <a:gd name="connsiteX10" fmla="*/ 0 w 4210260"/>
              <a:gd name="connsiteY10" fmla="*/ 3053725 h 6172186"/>
              <a:gd name="connsiteX0" fmla="*/ 368524 w 4578784"/>
              <a:gd name="connsiteY0" fmla="*/ 3053725 h 6172186"/>
              <a:gd name="connsiteX1" fmla="*/ 0 w 4578784"/>
              <a:gd name="connsiteY1" fmla="*/ 895560 h 6172186"/>
              <a:gd name="connsiteX2" fmla="*/ 1558318 w 4578784"/>
              <a:gd name="connsiteY2" fmla="*/ 0 h 6172186"/>
              <a:gd name="connsiteX3" fmla="*/ 2984388 w 4578784"/>
              <a:gd name="connsiteY3" fmla="*/ 0 h 6172186"/>
              <a:gd name="connsiteX4" fmla="*/ 4138104 w 4578784"/>
              <a:gd name="connsiteY4" fmla="*/ 1178782 h 6172186"/>
              <a:gd name="connsiteX5" fmla="*/ 4578784 w 4578784"/>
              <a:gd name="connsiteY5" fmla="*/ 3086093 h 6172186"/>
              <a:gd name="connsiteX6" fmla="*/ 4138104 w 4578784"/>
              <a:gd name="connsiteY6" fmla="*/ 4993404 h 6172186"/>
              <a:gd name="connsiteX7" fmla="*/ 2984388 w 4578784"/>
              <a:gd name="connsiteY7" fmla="*/ 6172186 h 6172186"/>
              <a:gd name="connsiteX8" fmla="*/ 1558318 w 4578784"/>
              <a:gd name="connsiteY8" fmla="*/ 6172186 h 6172186"/>
              <a:gd name="connsiteX9" fmla="*/ 404602 w 4578784"/>
              <a:gd name="connsiteY9" fmla="*/ 4993404 h 6172186"/>
              <a:gd name="connsiteX10" fmla="*/ 368524 w 4578784"/>
              <a:gd name="connsiteY10" fmla="*/ 3053725 h 6172186"/>
              <a:gd name="connsiteX0" fmla="*/ 368524 w 4578784"/>
              <a:gd name="connsiteY0" fmla="*/ 3053725 h 6172186"/>
              <a:gd name="connsiteX1" fmla="*/ 0 w 4578784"/>
              <a:gd name="connsiteY1" fmla="*/ 895560 h 6172186"/>
              <a:gd name="connsiteX2" fmla="*/ 1558318 w 4578784"/>
              <a:gd name="connsiteY2" fmla="*/ 0 h 6172186"/>
              <a:gd name="connsiteX3" fmla="*/ 2984388 w 4578784"/>
              <a:gd name="connsiteY3" fmla="*/ 0 h 6172186"/>
              <a:gd name="connsiteX4" fmla="*/ 4138104 w 4578784"/>
              <a:gd name="connsiteY4" fmla="*/ 1178782 h 6172186"/>
              <a:gd name="connsiteX5" fmla="*/ 4578784 w 4578784"/>
              <a:gd name="connsiteY5" fmla="*/ 3086093 h 6172186"/>
              <a:gd name="connsiteX6" fmla="*/ 4138104 w 4578784"/>
              <a:gd name="connsiteY6" fmla="*/ 4993404 h 6172186"/>
              <a:gd name="connsiteX7" fmla="*/ 2984388 w 4578784"/>
              <a:gd name="connsiteY7" fmla="*/ 6172186 h 6172186"/>
              <a:gd name="connsiteX8" fmla="*/ 1558318 w 4578784"/>
              <a:gd name="connsiteY8" fmla="*/ 6172186 h 6172186"/>
              <a:gd name="connsiteX9" fmla="*/ 3002145 w 4578784"/>
              <a:gd name="connsiteY9" fmla="*/ 2670990 h 6172186"/>
              <a:gd name="connsiteX10" fmla="*/ 368524 w 4578784"/>
              <a:gd name="connsiteY10" fmla="*/ 3053725 h 6172186"/>
              <a:gd name="connsiteX0" fmla="*/ 368524 w 4578784"/>
              <a:gd name="connsiteY0" fmla="*/ 3053725 h 6172186"/>
              <a:gd name="connsiteX1" fmla="*/ 0 w 4578784"/>
              <a:gd name="connsiteY1" fmla="*/ 895560 h 6172186"/>
              <a:gd name="connsiteX2" fmla="*/ 1558318 w 4578784"/>
              <a:gd name="connsiteY2" fmla="*/ 0 h 6172186"/>
              <a:gd name="connsiteX3" fmla="*/ 2984388 w 4578784"/>
              <a:gd name="connsiteY3" fmla="*/ 0 h 6172186"/>
              <a:gd name="connsiteX4" fmla="*/ 4138104 w 4578784"/>
              <a:gd name="connsiteY4" fmla="*/ 1178782 h 6172186"/>
              <a:gd name="connsiteX5" fmla="*/ 4578784 w 4578784"/>
              <a:gd name="connsiteY5" fmla="*/ 3086093 h 6172186"/>
              <a:gd name="connsiteX6" fmla="*/ 4138104 w 4578784"/>
              <a:gd name="connsiteY6" fmla="*/ 4993404 h 6172186"/>
              <a:gd name="connsiteX7" fmla="*/ 2984388 w 4578784"/>
              <a:gd name="connsiteY7" fmla="*/ 6172186 h 6172186"/>
              <a:gd name="connsiteX8" fmla="*/ 2998700 w 4578784"/>
              <a:gd name="connsiteY8" fmla="*/ 3307605 h 6172186"/>
              <a:gd name="connsiteX9" fmla="*/ 3002145 w 4578784"/>
              <a:gd name="connsiteY9" fmla="*/ 2670990 h 6172186"/>
              <a:gd name="connsiteX10" fmla="*/ 368524 w 4578784"/>
              <a:gd name="connsiteY10" fmla="*/ 3053725 h 6172186"/>
              <a:gd name="connsiteX0" fmla="*/ 368524 w 4578784"/>
              <a:gd name="connsiteY0" fmla="*/ 3053725 h 6172186"/>
              <a:gd name="connsiteX1" fmla="*/ 0 w 4578784"/>
              <a:gd name="connsiteY1" fmla="*/ 895560 h 6172186"/>
              <a:gd name="connsiteX2" fmla="*/ 1558318 w 4578784"/>
              <a:gd name="connsiteY2" fmla="*/ 0 h 6172186"/>
              <a:gd name="connsiteX3" fmla="*/ 2984388 w 4578784"/>
              <a:gd name="connsiteY3" fmla="*/ 0 h 6172186"/>
              <a:gd name="connsiteX4" fmla="*/ 4138104 w 4578784"/>
              <a:gd name="connsiteY4" fmla="*/ 1178782 h 6172186"/>
              <a:gd name="connsiteX5" fmla="*/ 4578784 w 4578784"/>
              <a:gd name="connsiteY5" fmla="*/ 3086093 h 6172186"/>
              <a:gd name="connsiteX6" fmla="*/ 4097644 w 4578784"/>
              <a:gd name="connsiteY6" fmla="*/ 5794516 h 6172186"/>
              <a:gd name="connsiteX7" fmla="*/ 2984388 w 4578784"/>
              <a:gd name="connsiteY7" fmla="*/ 6172186 h 6172186"/>
              <a:gd name="connsiteX8" fmla="*/ 2998700 w 4578784"/>
              <a:gd name="connsiteY8" fmla="*/ 3307605 h 6172186"/>
              <a:gd name="connsiteX9" fmla="*/ 3002145 w 4578784"/>
              <a:gd name="connsiteY9" fmla="*/ 2670990 h 6172186"/>
              <a:gd name="connsiteX10" fmla="*/ 368524 w 4578784"/>
              <a:gd name="connsiteY10" fmla="*/ 3053725 h 6172186"/>
              <a:gd name="connsiteX0" fmla="*/ 368524 w 4578784"/>
              <a:gd name="connsiteY0" fmla="*/ 3053725 h 6172186"/>
              <a:gd name="connsiteX1" fmla="*/ 0 w 4578784"/>
              <a:gd name="connsiteY1" fmla="*/ 895560 h 6172186"/>
              <a:gd name="connsiteX2" fmla="*/ 1558318 w 4578784"/>
              <a:gd name="connsiteY2" fmla="*/ 0 h 6172186"/>
              <a:gd name="connsiteX3" fmla="*/ 2984388 w 4578784"/>
              <a:gd name="connsiteY3" fmla="*/ 0 h 6172186"/>
              <a:gd name="connsiteX4" fmla="*/ 4138104 w 4578784"/>
              <a:gd name="connsiteY4" fmla="*/ 1178782 h 6172186"/>
              <a:gd name="connsiteX5" fmla="*/ 4578784 w 4578784"/>
              <a:gd name="connsiteY5" fmla="*/ 3086093 h 6172186"/>
              <a:gd name="connsiteX6" fmla="*/ 4542706 w 4578784"/>
              <a:gd name="connsiteY6" fmla="*/ 6166749 h 6172186"/>
              <a:gd name="connsiteX7" fmla="*/ 2984388 w 4578784"/>
              <a:gd name="connsiteY7" fmla="*/ 6172186 h 6172186"/>
              <a:gd name="connsiteX8" fmla="*/ 2998700 w 4578784"/>
              <a:gd name="connsiteY8" fmla="*/ 3307605 h 6172186"/>
              <a:gd name="connsiteX9" fmla="*/ 3002145 w 4578784"/>
              <a:gd name="connsiteY9" fmla="*/ 2670990 h 6172186"/>
              <a:gd name="connsiteX10" fmla="*/ 368524 w 4578784"/>
              <a:gd name="connsiteY10" fmla="*/ 3053725 h 6172186"/>
              <a:gd name="connsiteX0" fmla="*/ 368524 w 4578784"/>
              <a:gd name="connsiteY0" fmla="*/ 3053725 h 6166749"/>
              <a:gd name="connsiteX1" fmla="*/ 0 w 4578784"/>
              <a:gd name="connsiteY1" fmla="*/ 895560 h 6166749"/>
              <a:gd name="connsiteX2" fmla="*/ 1558318 w 4578784"/>
              <a:gd name="connsiteY2" fmla="*/ 0 h 6166749"/>
              <a:gd name="connsiteX3" fmla="*/ 2984388 w 4578784"/>
              <a:gd name="connsiteY3" fmla="*/ 0 h 6166749"/>
              <a:gd name="connsiteX4" fmla="*/ 4138104 w 4578784"/>
              <a:gd name="connsiteY4" fmla="*/ 1178782 h 6166749"/>
              <a:gd name="connsiteX5" fmla="*/ 4578784 w 4578784"/>
              <a:gd name="connsiteY5" fmla="*/ 3086093 h 6166749"/>
              <a:gd name="connsiteX6" fmla="*/ 4542706 w 4578784"/>
              <a:gd name="connsiteY6" fmla="*/ 6166749 h 6166749"/>
              <a:gd name="connsiteX7" fmla="*/ 2998700 w 4578784"/>
              <a:gd name="connsiteY7" fmla="*/ 3307605 h 6166749"/>
              <a:gd name="connsiteX8" fmla="*/ 3002145 w 4578784"/>
              <a:gd name="connsiteY8" fmla="*/ 2670990 h 6166749"/>
              <a:gd name="connsiteX9" fmla="*/ 368524 w 4578784"/>
              <a:gd name="connsiteY9" fmla="*/ 3053725 h 6166749"/>
              <a:gd name="connsiteX0" fmla="*/ 368524 w 4578784"/>
              <a:gd name="connsiteY0" fmla="*/ 3053725 h 3307605"/>
              <a:gd name="connsiteX1" fmla="*/ 0 w 4578784"/>
              <a:gd name="connsiteY1" fmla="*/ 895560 h 3307605"/>
              <a:gd name="connsiteX2" fmla="*/ 1558318 w 4578784"/>
              <a:gd name="connsiteY2" fmla="*/ 0 h 3307605"/>
              <a:gd name="connsiteX3" fmla="*/ 2984388 w 4578784"/>
              <a:gd name="connsiteY3" fmla="*/ 0 h 3307605"/>
              <a:gd name="connsiteX4" fmla="*/ 4138104 w 4578784"/>
              <a:gd name="connsiteY4" fmla="*/ 1178782 h 3307605"/>
              <a:gd name="connsiteX5" fmla="*/ 4578784 w 4578784"/>
              <a:gd name="connsiteY5" fmla="*/ 3086093 h 3307605"/>
              <a:gd name="connsiteX6" fmla="*/ 1695003 w 4578784"/>
              <a:gd name="connsiteY6" fmla="*/ 3136166 h 3307605"/>
              <a:gd name="connsiteX7" fmla="*/ 2998700 w 4578784"/>
              <a:gd name="connsiteY7" fmla="*/ 3307605 h 3307605"/>
              <a:gd name="connsiteX8" fmla="*/ 3002145 w 4578784"/>
              <a:gd name="connsiteY8" fmla="*/ 2670990 h 3307605"/>
              <a:gd name="connsiteX9" fmla="*/ 368524 w 4578784"/>
              <a:gd name="connsiteY9" fmla="*/ 3053725 h 3307605"/>
              <a:gd name="connsiteX0" fmla="*/ 368524 w 4330590"/>
              <a:gd name="connsiteY0" fmla="*/ 3053725 h 6273431"/>
              <a:gd name="connsiteX1" fmla="*/ 0 w 4330590"/>
              <a:gd name="connsiteY1" fmla="*/ 895560 h 6273431"/>
              <a:gd name="connsiteX2" fmla="*/ 1558318 w 4330590"/>
              <a:gd name="connsiteY2" fmla="*/ 0 h 6273431"/>
              <a:gd name="connsiteX3" fmla="*/ 2984388 w 4330590"/>
              <a:gd name="connsiteY3" fmla="*/ 0 h 6273431"/>
              <a:gd name="connsiteX4" fmla="*/ 4138104 w 4330590"/>
              <a:gd name="connsiteY4" fmla="*/ 1178782 h 6273431"/>
              <a:gd name="connsiteX5" fmla="*/ 4330590 w 4330590"/>
              <a:gd name="connsiteY5" fmla="*/ 6273431 h 6273431"/>
              <a:gd name="connsiteX6" fmla="*/ 1695003 w 4330590"/>
              <a:gd name="connsiteY6" fmla="*/ 3136166 h 6273431"/>
              <a:gd name="connsiteX7" fmla="*/ 2998700 w 4330590"/>
              <a:gd name="connsiteY7" fmla="*/ 3307605 h 6273431"/>
              <a:gd name="connsiteX8" fmla="*/ 3002145 w 4330590"/>
              <a:gd name="connsiteY8" fmla="*/ 2670990 h 6273431"/>
              <a:gd name="connsiteX9" fmla="*/ 368524 w 4330590"/>
              <a:gd name="connsiteY9" fmla="*/ 3053725 h 6273431"/>
              <a:gd name="connsiteX0" fmla="*/ 368524 w 4817372"/>
              <a:gd name="connsiteY0" fmla="*/ 3053725 h 6273431"/>
              <a:gd name="connsiteX1" fmla="*/ 0 w 4817372"/>
              <a:gd name="connsiteY1" fmla="*/ 895560 h 6273431"/>
              <a:gd name="connsiteX2" fmla="*/ 1558318 w 4817372"/>
              <a:gd name="connsiteY2" fmla="*/ 0 h 6273431"/>
              <a:gd name="connsiteX3" fmla="*/ 2984388 w 4817372"/>
              <a:gd name="connsiteY3" fmla="*/ 0 h 6273431"/>
              <a:gd name="connsiteX4" fmla="*/ 4817372 w 4817372"/>
              <a:gd name="connsiteY4" fmla="*/ 3843605 h 6273431"/>
              <a:gd name="connsiteX5" fmla="*/ 4330590 w 4817372"/>
              <a:gd name="connsiteY5" fmla="*/ 6273431 h 6273431"/>
              <a:gd name="connsiteX6" fmla="*/ 1695003 w 4817372"/>
              <a:gd name="connsiteY6" fmla="*/ 3136166 h 6273431"/>
              <a:gd name="connsiteX7" fmla="*/ 2998700 w 4817372"/>
              <a:gd name="connsiteY7" fmla="*/ 3307605 h 6273431"/>
              <a:gd name="connsiteX8" fmla="*/ 3002145 w 4817372"/>
              <a:gd name="connsiteY8" fmla="*/ 2670990 h 6273431"/>
              <a:gd name="connsiteX9" fmla="*/ 368524 w 4817372"/>
              <a:gd name="connsiteY9" fmla="*/ 3053725 h 6273431"/>
              <a:gd name="connsiteX0" fmla="*/ 368524 w 4817372"/>
              <a:gd name="connsiteY0" fmla="*/ 3053725 h 6273431"/>
              <a:gd name="connsiteX1" fmla="*/ 0 w 4817372"/>
              <a:gd name="connsiteY1" fmla="*/ 895560 h 6273431"/>
              <a:gd name="connsiteX2" fmla="*/ 1558318 w 4817372"/>
              <a:gd name="connsiteY2" fmla="*/ 0 h 6273431"/>
              <a:gd name="connsiteX3" fmla="*/ 3924914 w 4817372"/>
              <a:gd name="connsiteY3" fmla="*/ 130628 h 6273431"/>
              <a:gd name="connsiteX4" fmla="*/ 4817372 w 4817372"/>
              <a:gd name="connsiteY4" fmla="*/ 3843605 h 6273431"/>
              <a:gd name="connsiteX5" fmla="*/ 4330590 w 4817372"/>
              <a:gd name="connsiteY5" fmla="*/ 6273431 h 6273431"/>
              <a:gd name="connsiteX6" fmla="*/ 1695003 w 4817372"/>
              <a:gd name="connsiteY6" fmla="*/ 3136166 h 6273431"/>
              <a:gd name="connsiteX7" fmla="*/ 2998700 w 4817372"/>
              <a:gd name="connsiteY7" fmla="*/ 3307605 h 6273431"/>
              <a:gd name="connsiteX8" fmla="*/ 3002145 w 4817372"/>
              <a:gd name="connsiteY8" fmla="*/ 2670990 h 6273431"/>
              <a:gd name="connsiteX9" fmla="*/ 368524 w 4817372"/>
              <a:gd name="connsiteY9" fmla="*/ 3053725 h 6273431"/>
              <a:gd name="connsiteX0" fmla="*/ 368524 w 4817372"/>
              <a:gd name="connsiteY0" fmla="*/ 3053725 h 5672539"/>
              <a:gd name="connsiteX1" fmla="*/ 0 w 4817372"/>
              <a:gd name="connsiteY1" fmla="*/ 895560 h 5672539"/>
              <a:gd name="connsiteX2" fmla="*/ 1558318 w 4817372"/>
              <a:gd name="connsiteY2" fmla="*/ 0 h 5672539"/>
              <a:gd name="connsiteX3" fmla="*/ 3924914 w 4817372"/>
              <a:gd name="connsiteY3" fmla="*/ 130628 h 5672539"/>
              <a:gd name="connsiteX4" fmla="*/ 4817372 w 4817372"/>
              <a:gd name="connsiteY4" fmla="*/ 3843605 h 5672539"/>
              <a:gd name="connsiteX5" fmla="*/ 1260818 w 4817372"/>
              <a:gd name="connsiteY5" fmla="*/ 5672539 h 5672539"/>
              <a:gd name="connsiteX6" fmla="*/ 1695003 w 4817372"/>
              <a:gd name="connsiteY6" fmla="*/ 3136166 h 5672539"/>
              <a:gd name="connsiteX7" fmla="*/ 2998700 w 4817372"/>
              <a:gd name="connsiteY7" fmla="*/ 3307605 h 5672539"/>
              <a:gd name="connsiteX8" fmla="*/ 3002145 w 4817372"/>
              <a:gd name="connsiteY8" fmla="*/ 2670990 h 5672539"/>
              <a:gd name="connsiteX9" fmla="*/ 368524 w 4817372"/>
              <a:gd name="connsiteY9" fmla="*/ 3053725 h 5672539"/>
              <a:gd name="connsiteX0" fmla="*/ 368524 w 4569178"/>
              <a:gd name="connsiteY0" fmla="*/ 3053725 h 6234108"/>
              <a:gd name="connsiteX1" fmla="*/ 0 w 4569178"/>
              <a:gd name="connsiteY1" fmla="*/ 895560 h 6234108"/>
              <a:gd name="connsiteX2" fmla="*/ 1558318 w 4569178"/>
              <a:gd name="connsiteY2" fmla="*/ 0 h 6234108"/>
              <a:gd name="connsiteX3" fmla="*/ 3924914 w 4569178"/>
              <a:gd name="connsiteY3" fmla="*/ 130628 h 6234108"/>
              <a:gd name="connsiteX4" fmla="*/ 4569178 w 4569178"/>
              <a:gd name="connsiteY4" fmla="*/ 6234108 h 6234108"/>
              <a:gd name="connsiteX5" fmla="*/ 1260818 w 4569178"/>
              <a:gd name="connsiteY5" fmla="*/ 5672539 h 6234108"/>
              <a:gd name="connsiteX6" fmla="*/ 1695003 w 4569178"/>
              <a:gd name="connsiteY6" fmla="*/ 3136166 h 6234108"/>
              <a:gd name="connsiteX7" fmla="*/ 2998700 w 4569178"/>
              <a:gd name="connsiteY7" fmla="*/ 3307605 h 6234108"/>
              <a:gd name="connsiteX8" fmla="*/ 3002145 w 4569178"/>
              <a:gd name="connsiteY8" fmla="*/ 2670990 h 6234108"/>
              <a:gd name="connsiteX9" fmla="*/ 368524 w 4569178"/>
              <a:gd name="connsiteY9" fmla="*/ 3053725 h 6234108"/>
              <a:gd name="connsiteX0" fmla="*/ 394650 w 4595304"/>
              <a:gd name="connsiteY0" fmla="*/ 3053725 h 6234108"/>
              <a:gd name="connsiteX1" fmla="*/ 0 w 4595304"/>
              <a:gd name="connsiteY1" fmla="*/ 529800 h 6234108"/>
              <a:gd name="connsiteX2" fmla="*/ 1584444 w 4595304"/>
              <a:gd name="connsiteY2" fmla="*/ 0 h 6234108"/>
              <a:gd name="connsiteX3" fmla="*/ 3951040 w 4595304"/>
              <a:gd name="connsiteY3" fmla="*/ 130628 h 6234108"/>
              <a:gd name="connsiteX4" fmla="*/ 4595304 w 4595304"/>
              <a:gd name="connsiteY4" fmla="*/ 6234108 h 6234108"/>
              <a:gd name="connsiteX5" fmla="*/ 1286944 w 4595304"/>
              <a:gd name="connsiteY5" fmla="*/ 5672539 h 6234108"/>
              <a:gd name="connsiteX6" fmla="*/ 1721129 w 4595304"/>
              <a:gd name="connsiteY6" fmla="*/ 3136166 h 6234108"/>
              <a:gd name="connsiteX7" fmla="*/ 3024826 w 4595304"/>
              <a:gd name="connsiteY7" fmla="*/ 3307605 h 6234108"/>
              <a:gd name="connsiteX8" fmla="*/ 3028271 w 4595304"/>
              <a:gd name="connsiteY8" fmla="*/ 2670990 h 6234108"/>
              <a:gd name="connsiteX9" fmla="*/ 394650 w 4595304"/>
              <a:gd name="connsiteY9" fmla="*/ 3053725 h 6234108"/>
              <a:gd name="connsiteX0" fmla="*/ 394650 w 4595304"/>
              <a:gd name="connsiteY0" fmla="*/ 3053725 h 6234108"/>
              <a:gd name="connsiteX1" fmla="*/ 0 w 4595304"/>
              <a:gd name="connsiteY1" fmla="*/ 529800 h 6234108"/>
              <a:gd name="connsiteX2" fmla="*/ 1584444 w 4595304"/>
              <a:gd name="connsiteY2" fmla="*/ 0 h 6234108"/>
              <a:gd name="connsiteX3" fmla="*/ 3846537 w 4595304"/>
              <a:gd name="connsiteY3" fmla="*/ 770708 h 6234108"/>
              <a:gd name="connsiteX4" fmla="*/ 4595304 w 4595304"/>
              <a:gd name="connsiteY4" fmla="*/ 6234108 h 6234108"/>
              <a:gd name="connsiteX5" fmla="*/ 1286944 w 4595304"/>
              <a:gd name="connsiteY5" fmla="*/ 5672539 h 6234108"/>
              <a:gd name="connsiteX6" fmla="*/ 1721129 w 4595304"/>
              <a:gd name="connsiteY6" fmla="*/ 3136166 h 6234108"/>
              <a:gd name="connsiteX7" fmla="*/ 3024826 w 4595304"/>
              <a:gd name="connsiteY7" fmla="*/ 3307605 h 6234108"/>
              <a:gd name="connsiteX8" fmla="*/ 3028271 w 4595304"/>
              <a:gd name="connsiteY8" fmla="*/ 2670990 h 6234108"/>
              <a:gd name="connsiteX9" fmla="*/ 394650 w 4595304"/>
              <a:gd name="connsiteY9" fmla="*/ 3053725 h 6234108"/>
              <a:gd name="connsiteX0" fmla="*/ 394650 w 4595304"/>
              <a:gd name="connsiteY0" fmla="*/ 3105976 h 6286359"/>
              <a:gd name="connsiteX1" fmla="*/ 0 w 4595304"/>
              <a:gd name="connsiteY1" fmla="*/ 582051 h 6286359"/>
              <a:gd name="connsiteX2" fmla="*/ 3583061 w 4595304"/>
              <a:gd name="connsiteY2" fmla="*/ 0 h 6286359"/>
              <a:gd name="connsiteX3" fmla="*/ 3846537 w 4595304"/>
              <a:gd name="connsiteY3" fmla="*/ 822959 h 6286359"/>
              <a:gd name="connsiteX4" fmla="*/ 4595304 w 4595304"/>
              <a:gd name="connsiteY4" fmla="*/ 6286359 h 6286359"/>
              <a:gd name="connsiteX5" fmla="*/ 1286944 w 4595304"/>
              <a:gd name="connsiteY5" fmla="*/ 5724790 h 6286359"/>
              <a:gd name="connsiteX6" fmla="*/ 1721129 w 4595304"/>
              <a:gd name="connsiteY6" fmla="*/ 3188417 h 6286359"/>
              <a:gd name="connsiteX7" fmla="*/ 3024826 w 4595304"/>
              <a:gd name="connsiteY7" fmla="*/ 3359856 h 6286359"/>
              <a:gd name="connsiteX8" fmla="*/ 3028271 w 4595304"/>
              <a:gd name="connsiteY8" fmla="*/ 2723241 h 6286359"/>
              <a:gd name="connsiteX9" fmla="*/ 394650 w 4595304"/>
              <a:gd name="connsiteY9" fmla="*/ 3105976 h 6286359"/>
              <a:gd name="connsiteX0" fmla="*/ 394650 w 4595304"/>
              <a:gd name="connsiteY0" fmla="*/ 3105976 h 6286359"/>
              <a:gd name="connsiteX1" fmla="*/ 0 w 4595304"/>
              <a:gd name="connsiteY1" fmla="*/ 582051 h 6286359"/>
              <a:gd name="connsiteX2" fmla="*/ 3583061 w 4595304"/>
              <a:gd name="connsiteY2" fmla="*/ 0 h 6286359"/>
              <a:gd name="connsiteX3" fmla="*/ 3846537 w 4595304"/>
              <a:gd name="connsiteY3" fmla="*/ 822959 h 6286359"/>
              <a:gd name="connsiteX4" fmla="*/ 3882099 w 4595304"/>
              <a:gd name="connsiteY4" fmla="*/ 1303014 h 6286359"/>
              <a:gd name="connsiteX5" fmla="*/ 4595304 w 4595304"/>
              <a:gd name="connsiteY5" fmla="*/ 6286359 h 6286359"/>
              <a:gd name="connsiteX6" fmla="*/ 1286944 w 4595304"/>
              <a:gd name="connsiteY6" fmla="*/ 5724790 h 6286359"/>
              <a:gd name="connsiteX7" fmla="*/ 1721129 w 4595304"/>
              <a:gd name="connsiteY7" fmla="*/ 3188417 h 6286359"/>
              <a:gd name="connsiteX8" fmla="*/ 3024826 w 4595304"/>
              <a:gd name="connsiteY8" fmla="*/ 3359856 h 6286359"/>
              <a:gd name="connsiteX9" fmla="*/ 3028271 w 4595304"/>
              <a:gd name="connsiteY9" fmla="*/ 2723241 h 6286359"/>
              <a:gd name="connsiteX10" fmla="*/ 394650 w 4595304"/>
              <a:gd name="connsiteY10" fmla="*/ 3105976 h 6286359"/>
              <a:gd name="connsiteX0" fmla="*/ 394650 w 4600556"/>
              <a:gd name="connsiteY0" fmla="*/ 3105976 h 6286359"/>
              <a:gd name="connsiteX1" fmla="*/ 0 w 4600556"/>
              <a:gd name="connsiteY1" fmla="*/ 582051 h 6286359"/>
              <a:gd name="connsiteX2" fmla="*/ 3583061 w 4600556"/>
              <a:gd name="connsiteY2" fmla="*/ 0 h 6286359"/>
              <a:gd name="connsiteX3" fmla="*/ 3846537 w 4600556"/>
              <a:gd name="connsiteY3" fmla="*/ 822959 h 6286359"/>
              <a:gd name="connsiteX4" fmla="*/ 4600556 w 4600556"/>
              <a:gd name="connsiteY4" fmla="*/ 976443 h 6286359"/>
              <a:gd name="connsiteX5" fmla="*/ 4595304 w 4600556"/>
              <a:gd name="connsiteY5" fmla="*/ 6286359 h 6286359"/>
              <a:gd name="connsiteX6" fmla="*/ 1286944 w 4600556"/>
              <a:gd name="connsiteY6" fmla="*/ 5724790 h 6286359"/>
              <a:gd name="connsiteX7" fmla="*/ 1721129 w 4600556"/>
              <a:gd name="connsiteY7" fmla="*/ 3188417 h 6286359"/>
              <a:gd name="connsiteX8" fmla="*/ 3024826 w 4600556"/>
              <a:gd name="connsiteY8" fmla="*/ 3359856 h 6286359"/>
              <a:gd name="connsiteX9" fmla="*/ 3028271 w 4600556"/>
              <a:gd name="connsiteY9" fmla="*/ 2723241 h 6286359"/>
              <a:gd name="connsiteX10" fmla="*/ 394650 w 4600556"/>
              <a:gd name="connsiteY10" fmla="*/ 3105976 h 6286359"/>
              <a:gd name="connsiteX0" fmla="*/ 394650 w 4600556"/>
              <a:gd name="connsiteY0" fmla="*/ 3105976 h 6286359"/>
              <a:gd name="connsiteX1" fmla="*/ 0 w 4600556"/>
              <a:gd name="connsiteY1" fmla="*/ 582051 h 6286359"/>
              <a:gd name="connsiteX2" fmla="*/ 3583061 w 4600556"/>
              <a:gd name="connsiteY2" fmla="*/ 0 h 6286359"/>
              <a:gd name="connsiteX3" fmla="*/ 3715908 w 4600556"/>
              <a:gd name="connsiteY3" fmla="*/ 966651 h 6286359"/>
              <a:gd name="connsiteX4" fmla="*/ 4600556 w 4600556"/>
              <a:gd name="connsiteY4" fmla="*/ 976443 h 6286359"/>
              <a:gd name="connsiteX5" fmla="*/ 4595304 w 4600556"/>
              <a:gd name="connsiteY5" fmla="*/ 6286359 h 6286359"/>
              <a:gd name="connsiteX6" fmla="*/ 1286944 w 4600556"/>
              <a:gd name="connsiteY6" fmla="*/ 5724790 h 6286359"/>
              <a:gd name="connsiteX7" fmla="*/ 1721129 w 4600556"/>
              <a:gd name="connsiteY7" fmla="*/ 3188417 h 6286359"/>
              <a:gd name="connsiteX8" fmla="*/ 3024826 w 4600556"/>
              <a:gd name="connsiteY8" fmla="*/ 3359856 h 6286359"/>
              <a:gd name="connsiteX9" fmla="*/ 3028271 w 4600556"/>
              <a:gd name="connsiteY9" fmla="*/ 2723241 h 6286359"/>
              <a:gd name="connsiteX10" fmla="*/ 394650 w 4600556"/>
              <a:gd name="connsiteY10" fmla="*/ 3105976 h 6286359"/>
              <a:gd name="connsiteX0" fmla="*/ 394650 w 4600556"/>
              <a:gd name="connsiteY0" fmla="*/ 3105976 h 6286359"/>
              <a:gd name="connsiteX1" fmla="*/ 0 w 4600556"/>
              <a:gd name="connsiteY1" fmla="*/ 582051 h 6286359"/>
              <a:gd name="connsiteX2" fmla="*/ 3583061 w 4600556"/>
              <a:gd name="connsiteY2" fmla="*/ 0 h 6286359"/>
              <a:gd name="connsiteX3" fmla="*/ 3715908 w 4600556"/>
              <a:gd name="connsiteY3" fmla="*/ 966651 h 6286359"/>
              <a:gd name="connsiteX4" fmla="*/ 4600556 w 4600556"/>
              <a:gd name="connsiteY4" fmla="*/ 976443 h 6286359"/>
              <a:gd name="connsiteX5" fmla="*/ 4595304 w 4600556"/>
              <a:gd name="connsiteY5" fmla="*/ 6286359 h 6286359"/>
              <a:gd name="connsiteX6" fmla="*/ 1286944 w 4600556"/>
              <a:gd name="connsiteY6" fmla="*/ 5724790 h 6286359"/>
              <a:gd name="connsiteX7" fmla="*/ 1721129 w 4600556"/>
              <a:gd name="connsiteY7" fmla="*/ 3188417 h 6286359"/>
              <a:gd name="connsiteX8" fmla="*/ 3024826 w 4600556"/>
              <a:gd name="connsiteY8" fmla="*/ 3359856 h 6286359"/>
              <a:gd name="connsiteX9" fmla="*/ 3028271 w 4600556"/>
              <a:gd name="connsiteY9" fmla="*/ 2713716 h 6286359"/>
              <a:gd name="connsiteX10" fmla="*/ 394650 w 4600556"/>
              <a:gd name="connsiteY10" fmla="*/ 3105976 h 6286359"/>
              <a:gd name="connsiteX0" fmla="*/ 394650 w 4600556"/>
              <a:gd name="connsiteY0" fmla="*/ 3105976 h 6286359"/>
              <a:gd name="connsiteX1" fmla="*/ 0 w 4600556"/>
              <a:gd name="connsiteY1" fmla="*/ 582051 h 6286359"/>
              <a:gd name="connsiteX2" fmla="*/ 3583061 w 4600556"/>
              <a:gd name="connsiteY2" fmla="*/ 0 h 6286359"/>
              <a:gd name="connsiteX3" fmla="*/ 3715908 w 4600556"/>
              <a:gd name="connsiteY3" fmla="*/ 966651 h 6286359"/>
              <a:gd name="connsiteX4" fmla="*/ 4600556 w 4600556"/>
              <a:gd name="connsiteY4" fmla="*/ 976443 h 6286359"/>
              <a:gd name="connsiteX5" fmla="*/ 4595304 w 4600556"/>
              <a:gd name="connsiteY5" fmla="*/ 6286359 h 6286359"/>
              <a:gd name="connsiteX6" fmla="*/ 1286944 w 4600556"/>
              <a:gd name="connsiteY6" fmla="*/ 5724790 h 6286359"/>
              <a:gd name="connsiteX7" fmla="*/ 1721129 w 4600556"/>
              <a:gd name="connsiteY7" fmla="*/ 3188417 h 6286359"/>
              <a:gd name="connsiteX8" fmla="*/ 3024826 w 4600556"/>
              <a:gd name="connsiteY8" fmla="*/ 3375731 h 6286359"/>
              <a:gd name="connsiteX9" fmla="*/ 3028271 w 4600556"/>
              <a:gd name="connsiteY9" fmla="*/ 2713716 h 6286359"/>
              <a:gd name="connsiteX10" fmla="*/ 394650 w 4600556"/>
              <a:gd name="connsiteY10" fmla="*/ 3105976 h 6286359"/>
              <a:gd name="connsiteX0" fmla="*/ 394650 w 4600556"/>
              <a:gd name="connsiteY0" fmla="*/ 3105976 h 6286359"/>
              <a:gd name="connsiteX1" fmla="*/ 0 w 4600556"/>
              <a:gd name="connsiteY1" fmla="*/ 582051 h 6286359"/>
              <a:gd name="connsiteX2" fmla="*/ 3583061 w 4600556"/>
              <a:gd name="connsiteY2" fmla="*/ 0 h 6286359"/>
              <a:gd name="connsiteX3" fmla="*/ 3715908 w 4600556"/>
              <a:gd name="connsiteY3" fmla="*/ 966651 h 6286359"/>
              <a:gd name="connsiteX4" fmla="*/ 4600556 w 4600556"/>
              <a:gd name="connsiteY4" fmla="*/ 976443 h 6286359"/>
              <a:gd name="connsiteX5" fmla="*/ 4595304 w 4600556"/>
              <a:gd name="connsiteY5" fmla="*/ 6286359 h 6286359"/>
              <a:gd name="connsiteX6" fmla="*/ 1286944 w 4600556"/>
              <a:gd name="connsiteY6" fmla="*/ 5724790 h 6286359"/>
              <a:gd name="connsiteX7" fmla="*/ 1711604 w 4600556"/>
              <a:gd name="connsiteY7" fmla="*/ 3153492 h 6286359"/>
              <a:gd name="connsiteX8" fmla="*/ 3024826 w 4600556"/>
              <a:gd name="connsiteY8" fmla="*/ 3375731 h 6286359"/>
              <a:gd name="connsiteX9" fmla="*/ 3028271 w 4600556"/>
              <a:gd name="connsiteY9" fmla="*/ 2713716 h 6286359"/>
              <a:gd name="connsiteX10" fmla="*/ 394650 w 4600556"/>
              <a:gd name="connsiteY10" fmla="*/ 3105976 h 6286359"/>
              <a:gd name="connsiteX0" fmla="*/ 394650 w 4600556"/>
              <a:gd name="connsiteY0" fmla="*/ 3105976 h 6286359"/>
              <a:gd name="connsiteX1" fmla="*/ 0 w 4600556"/>
              <a:gd name="connsiteY1" fmla="*/ 582051 h 6286359"/>
              <a:gd name="connsiteX2" fmla="*/ 3583061 w 4600556"/>
              <a:gd name="connsiteY2" fmla="*/ 0 h 6286359"/>
              <a:gd name="connsiteX3" fmla="*/ 3715908 w 4600556"/>
              <a:gd name="connsiteY3" fmla="*/ 966651 h 6286359"/>
              <a:gd name="connsiteX4" fmla="*/ 4600556 w 4600556"/>
              <a:gd name="connsiteY4" fmla="*/ 976443 h 6286359"/>
              <a:gd name="connsiteX5" fmla="*/ 4595304 w 4600556"/>
              <a:gd name="connsiteY5" fmla="*/ 6286359 h 6286359"/>
              <a:gd name="connsiteX6" fmla="*/ 1283769 w 4600556"/>
              <a:gd name="connsiteY6" fmla="*/ 5693040 h 6286359"/>
              <a:gd name="connsiteX7" fmla="*/ 1711604 w 4600556"/>
              <a:gd name="connsiteY7" fmla="*/ 3153492 h 6286359"/>
              <a:gd name="connsiteX8" fmla="*/ 3024826 w 4600556"/>
              <a:gd name="connsiteY8" fmla="*/ 3375731 h 6286359"/>
              <a:gd name="connsiteX9" fmla="*/ 3028271 w 4600556"/>
              <a:gd name="connsiteY9" fmla="*/ 2713716 h 6286359"/>
              <a:gd name="connsiteX10" fmla="*/ 394650 w 4600556"/>
              <a:gd name="connsiteY10" fmla="*/ 3105976 h 6286359"/>
              <a:gd name="connsiteX0" fmla="*/ 394650 w 4608194"/>
              <a:gd name="connsiteY0" fmla="*/ 3105976 h 6257784"/>
              <a:gd name="connsiteX1" fmla="*/ 0 w 4608194"/>
              <a:gd name="connsiteY1" fmla="*/ 582051 h 6257784"/>
              <a:gd name="connsiteX2" fmla="*/ 3583061 w 4608194"/>
              <a:gd name="connsiteY2" fmla="*/ 0 h 6257784"/>
              <a:gd name="connsiteX3" fmla="*/ 3715908 w 4608194"/>
              <a:gd name="connsiteY3" fmla="*/ 966651 h 6257784"/>
              <a:gd name="connsiteX4" fmla="*/ 4600556 w 4608194"/>
              <a:gd name="connsiteY4" fmla="*/ 976443 h 6257784"/>
              <a:gd name="connsiteX5" fmla="*/ 4608004 w 4608194"/>
              <a:gd name="connsiteY5" fmla="*/ 6257784 h 6257784"/>
              <a:gd name="connsiteX6" fmla="*/ 1283769 w 4608194"/>
              <a:gd name="connsiteY6" fmla="*/ 5693040 h 6257784"/>
              <a:gd name="connsiteX7" fmla="*/ 1711604 w 4608194"/>
              <a:gd name="connsiteY7" fmla="*/ 3153492 h 6257784"/>
              <a:gd name="connsiteX8" fmla="*/ 3024826 w 4608194"/>
              <a:gd name="connsiteY8" fmla="*/ 3375731 h 6257784"/>
              <a:gd name="connsiteX9" fmla="*/ 3028271 w 4608194"/>
              <a:gd name="connsiteY9" fmla="*/ 2713716 h 6257784"/>
              <a:gd name="connsiteX10" fmla="*/ 394650 w 4608194"/>
              <a:gd name="connsiteY10" fmla="*/ 3105976 h 6257784"/>
              <a:gd name="connsiteX0" fmla="*/ 359725 w 4608194"/>
              <a:gd name="connsiteY0" fmla="*/ 3207576 h 6257784"/>
              <a:gd name="connsiteX1" fmla="*/ 0 w 4608194"/>
              <a:gd name="connsiteY1" fmla="*/ 582051 h 6257784"/>
              <a:gd name="connsiteX2" fmla="*/ 3583061 w 4608194"/>
              <a:gd name="connsiteY2" fmla="*/ 0 h 6257784"/>
              <a:gd name="connsiteX3" fmla="*/ 3715908 w 4608194"/>
              <a:gd name="connsiteY3" fmla="*/ 966651 h 6257784"/>
              <a:gd name="connsiteX4" fmla="*/ 4600556 w 4608194"/>
              <a:gd name="connsiteY4" fmla="*/ 976443 h 6257784"/>
              <a:gd name="connsiteX5" fmla="*/ 4608004 w 4608194"/>
              <a:gd name="connsiteY5" fmla="*/ 6257784 h 6257784"/>
              <a:gd name="connsiteX6" fmla="*/ 1283769 w 4608194"/>
              <a:gd name="connsiteY6" fmla="*/ 5693040 h 6257784"/>
              <a:gd name="connsiteX7" fmla="*/ 1711604 w 4608194"/>
              <a:gd name="connsiteY7" fmla="*/ 3153492 h 6257784"/>
              <a:gd name="connsiteX8" fmla="*/ 3024826 w 4608194"/>
              <a:gd name="connsiteY8" fmla="*/ 3375731 h 6257784"/>
              <a:gd name="connsiteX9" fmla="*/ 3028271 w 4608194"/>
              <a:gd name="connsiteY9" fmla="*/ 2713716 h 6257784"/>
              <a:gd name="connsiteX10" fmla="*/ 359725 w 4608194"/>
              <a:gd name="connsiteY10" fmla="*/ 3207576 h 6257784"/>
              <a:gd name="connsiteX0" fmla="*/ 394650 w 4608194"/>
              <a:gd name="connsiteY0" fmla="*/ 3125026 h 6257784"/>
              <a:gd name="connsiteX1" fmla="*/ 0 w 4608194"/>
              <a:gd name="connsiteY1" fmla="*/ 582051 h 6257784"/>
              <a:gd name="connsiteX2" fmla="*/ 3583061 w 4608194"/>
              <a:gd name="connsiteY2" fmla="*/ 0 h 6257784"/>
              <a:gd name="connsiteX3" fmla="*/ 3715908 w 4608194"/>
              <a:gd name="connsiteY3" fmla="*/ 966651 h 6257784"/>
              <a:gd name="connsiteX4" fmla="*/ 4600556 w 4608194"/>
              <a:gd name="connsiteY4" fmla="*/ 976443 h 6257784"/>
              <a:gd name="connsiteX5" fmla="*/ 4608004 w 4608194"/>
              <a:gd name="connsiteY5" fmla="*/ 6257784 h 6257784"/>
              <a:gd name="connsiteX6" fmla="*/ 1283769 w 4608194"/>
              <a:gd name="connsiteY6" fmla="*/ 5693040 h 6257784"/>
              <a:gd name="connsiteX7" fmla="*/ 1711604 w 4608194"/>
              <a:gd name="connsiteY7" fmla="*/ 3153492 h 6257784"/>
              <a:gd name="connsiteX8" fmla="*/ 3024826 w 4608194"/>
              <a:gd name="connsiteY8" fmla="*/ 3375731 h 6257784"/>
              <a:gd name="connsiteX9" fmla="*/ 3028271 w 4608194"/>
              <a:gd name="connsiteY9" fmla="*/ 2713716 h 6257784"/>
              <a:gd name="connsiteX10" fmla="*/ 394650 w 4608194"/>
              <a:gd name="connsiteY10" fmla="*/ 3125026 h 6257784"/>
              <a:gd name="connsiteX0" fmla="*/ 429575 w 4643119"/>
              <a:gd name="connsiteY0" fmla="*/ 3125026 h 6257784"/>
              <a:gd name="connsiteX1" fmla="*/ 0 w 4643119"/>
              <a:gd name="connsiteY1" fmla="*/ 515376 h 6257784"/>
              <a:gd name="connsiteX2" fmla="*/ 3617986 w 4643119"/>
              <a:gd name="connsiteY2" fmla="*/ 0 h 6257784"/>
              <a:gd name="connsiteX3" fmla="*/ 3750833 w 4643119"/>
              <a:gd name="connsiteY3" fmla="*/ 966651 h 6257784"/>
              <a:gd name="connsiteX4" fmla="*/ 4635481 w 4643119"/>
              <a:gd name="connsiteY4" fmla="*/ 976443 h 6257784"/>
              <a:gd name="connsiteX5" fmla="*/ 4642929 w 4643119"/>
              <a:gd name="connsiteY5" fmla="*/ 6257784 h 6257784"/>
              <a:gd name="connsiteX6" fmla="*/ 1318694 w 4643119"/>
              <a:gd name="connsiteY6" fmla="*/ 5693040 h 6257784"/>
              <a:gd name="connsiteX7" fmla="*/ 1746529 w 4643119"/>
              <a:gd name="connsiteY7" fmla="*/ 3153492 h 6257784"/>
              <a:gd name="connsiteX8" fmla="*/ 3059751 w 4643119"/>
              <a:gd name="connsiteY8" fmla="*/ 3375731 h 6257784"/>
              <a:gd name="connsiteX9" fmla="*/ 3063196 w 4643119"/>
              <a:gd name="connsiteY9" fmla="*/ 2713716 h 6257784"/>
              <a:gd name="connsiteX10" fmla="*/ 429575 w 4643119"/>
              <a:gd name="connsiteY10" fmla="*/ 3125026 h 6257784"/>
              <a:gd name="connsiteX0" fmla="*/ 394650 w 4608194"/>
              <a:gd name="connsiteY0" fmla="*/ 3125026 h 6257784"/>
              <a:gd name="connsiteX1" fmla="*/ 0 w 4608194"/>
              <a:gd name="connsiteY1" fmla="*/ 547126 h 6257784"/>
              <a:gd name="connsiteX2" fmla="*/ 3583061 w 4608194"/>
              <a:gd name="connsiteY2" fmla="*/ 0 h 6257784"/>
              <a:gd name="connsiteX3" fmla="*/ 3715908 w 4608194"/>
              <a:gd name="connsiteY3" fmla="*/ 966651 h 6257784"/>
              <a:gd name="connsiteX4" fmla="*/ 4600556 w 4608194"/>
              <a:gd name="connsiteY4" fmla="*/ 976443 h 6257784"/>
              <a:gd name="connsiteX5" fmla="*/ 4608004 w 4608194"/>
              <a:gd name="connsiteY5" fmla="*/ 6257784 h 6257784"/>
              <a:gd name="connsiteX6" fmla="*/ 1283769 w 4608194"/>
              <a:gd name="connsiteY6" fmla="*/ 5693040 h 6257784"/>
              <a:gd name="connsiteX7" fmla="*/ 1711604 w 4608194"/>
              <a:gd name="connsiteY7" fmla="*/ 3153492 h 6257784"/>
              <a:gd name="connsiteX8" fmla="*/ 3024826 w 4608194"/>
              <a:gd name="connsiteY8" fmla="*/ 3375731 h 6257784"/>
              <a:gd name="connsiteX9" fmla="*/ 3028271 w 4608194"/>
              <a:gd name="connsiteY9" fmla="*/ 2713716 h 6257784"/>
              <a:gd name="connsiteX10" fmla="*/ 394650 w 4608194"/>
              <a:gd name="connsiteY10" fmla="*/ 3125026 h 6257784"/>
              <a:gd name="connsiteX0" fmla="*/ 394650 w 4608194"/>
              <a:gd name="connsiteY0" fmla="*/ 3140901 h 6273659"/>
              <a:gd name="connsiteX1" fmla="*/ 0 w 4608194"/>
              <a:gd name="connsiteY1" fmla="*/ 563001 h 6273659"/>
              <a:gd name="connsiteX2" fmla="*/ 3646561 w 4608194"/>
              <a:gd name="connsiteY2" fmla="*/ 0 h 6273659"/>
              <a:gd name="connsiteX3" fmla="*/ 3715908 w 4608194"/>
              <a:gd name="connsiteY3" fmla="*/ 982526 h 6273659"/>
              <a:gd name="connsiteX4" fmla="*/ 4600556 w 4608194"/>
              <a:gd name="connsiteY4" fmla="*/ 992318 h 6273659"/>
              <a:gd name="connsiteX5" fmla="*/ 4608004 w 4608194"/>
              <a:gd name="connsiteY5" fmla="*/ 6273659 h 6273659"/>
              <a:gd name="connsiteX6" fmla="*/ 1283769 w 4608194"/>
              <a:gd name="connsiteY6" fmla="*/ 5708915 h 6273659"/>
              <a:gd name="connsiteX7" fmla="*/ 1711604 w 4608194"/>
              <a:gd name="connsiteY7" fmla="*/ 3169367 h 6273659"/>
              <a:gd name="connsiteX8" fmla="*/ 3024826 w 4608194"/>
              <a:gd name="connsiteY8" fmla="*/ 3391606 h 6273659"/>
              <a:gd name="connsiteX9" fmla="*/ 3028271 w 4608194"/>
              <a:gd name="connsiteY9" fmla="*/ 2729591 h 6273659"/>
              <a:gd name="connsiteX10" fmla="*/ 394650 w 4608194"/>
              <a:gd name="connsiteY10" fmla="*/ 3140901 h 6273659"/>
              <a:gd name="connsiteX0" fmla="*/ 394650 w 4608194"/>
              <a:gd name="connsiteY0" fmla="*/ 3140901 h 6273659"/>
              <a:gd name="connsiteX1" fmla="*/ 0 w 4608194"/>
              <a:gd name="connsiteY1" fmla="*/ 563001 h 6273659"/>
              <a:gd name="connsiteX2" fmla="*/ 3646561 w 4608194"/>
              <a:gd name="connsiteY2" fmla="*/ 0 h 6273659"/>
              <a:gd name="connsiteX3" fmla="*/ 3779408 w 4608194"/>
              <a:gd name="connsiteY3" fmla="*/ 915851 h 6273659"/>
              <a:gd name="connsiteX4" fmla="*/ 4600556 w 4608194"/>
              <a:gd name="connsiteY4" fmla="*/ 992318 h 6273659"/>
              <a:gd name="connsiteX5" fmla="*/ 4608004 w 4608194"/>
              <a:gd name="connsiteY5" fmla="*/ 6273659 h 6273659"/>
              <a:gd name="connsiteX6" fmla="*/ 1283769 w 4608194"/>
              <a:gd name="connsiteY6" fmla="*/ 5708915 h 6273659"/>
              <a:gd name="connsiteX7" fmla="*/ 1711604 w 4608194"/>
              <a:gd name="connsiteY7" fmla="*/ 3169367 h 6273659"/>
              <a:gd name="connsiteX8" fmla="*/ 3024826 w 4608194"/>
              <a:gd name="connsiteY8" fmla="*/ 3391606 h 6273659"/>
              <a:gd name="connsiteX9" fmla="*/ 3028271 w 4608194"/>
              <a:gd name="connsiteY9" fmla="*/ 2729591 h 6273659"/>
              <a:gd name="connsiteX10" fmla="*/ 394650 w 4608194"/>
              <a:gd name="connsiteY10" fmla="*/ 3140901 h 6273659"/>
              <a:gd name="connsiteX0" fmla="*/ 394650 w 4608409"/>
              <a:gd name="connsiteY0" fmla="*/ 3140901 h 6273659"/>
              <a:gd name="connsiteX1" fmla="*/ 0 w 4608409"/>
              <a:gd name="connsiteY1" fmla="*/ 563001 h 6273659"/>
              <a:gd name="connsiteX2" fmla="*/ 3646561 w 4608409"/>
              <a:gd name="connsiteY2" fmla="*/ 0 h 6273659"/>
              <a:gd name="connsiteX3" fmla="*/ 3779408 w 4608409"/>
              <a:gd name="connsiteY3" fmla="*/ 915851 h 6273659"/>
              <a:gd name="connsiteX4" fmla="*/ 4606906 w 4608409"/>
              <a:gd name="connsiteY4" fmla="*/ 922468 h 6273659"/>
              <a:gd name="connsiteX5" fmla="*/ 4608004 w 4608409"/>
              <a:gd name="connsiteY5" fmla="*/ 6273659 h 6273659"/>
              <a:gd name="connsiteX6" fmla="*/ 1283769 w 4608409"/>
              <a:gd name="connsiteY6" fmla="*/ 5708915 h 6273659"/>
              <a:gd name="connsiteX7" fmla="*/ 1711604 w 4608409"/>
              <a:gd name="connsiteY7" fmla="*/ 3169367 h 6273659"/>
              <a:gd name="connsiteX8" fmla="*/ 3024826 w 4608409"/>
              <a:gd name="connsiteY8" fmla="*/ 3391606 h 6273659"/>
              <a:gd name="connsiteX9" fmla="*/ 3028271 w 4608409"/>
              <a:gd name="connsiteY9" fmla="*/ 2729591 h 6273659"/>
              <a:gd name="connsiteX10" fmla="*/ 394650 w 4608409"/>
              <a:gd name="connsiteY10" fmla="*/ 3140901 h 6273659"/>
              <a:gd name="connsiteX0" fmla="*/ 394650 w 4608409"/>
              <a:gd name="connsiteY0" fmla="*/ 3172651 h 6305409"/>
              <a:gd name="connsiteX1" fmla="*/ 0 w 4608409"/>
              <a:gd name="connsiteY1" fmla="*/ 594751 h 6305409"/>
              <a:gd name="connsiteX2" fmla="*/ 3671961 w 4608409"/>
              <a:gd name="connsiteY2" fmla="*/ 0 h 6305409"/>
              <a:gd name="connsiteX3" fmla="*/ 3779408 w 4608409"/>
              <a:gd name="connsiteY3" fmla="*/ 947601 h 6305409"/>
              <a:gd name="connsiteX4" fmla="*/ 4606906 w 4608409"/>
              <a:gd name="connsiteY4" fmla="*/ 954218 h 6305409"/>
              <a:gd name="connsiteX5" fmla="*/ 4608004 w 4608409"/>
              <a:gd name="connsiteY5" fmla="*/ 6305409 h 6305409"/>
              <a:gd name="connsiteX6" fmla="*/ 1283769 w 4608409"/>
              <a:gd name="connsiteY6" fmla="*/ 5740665 h 6305409"/>
              <a:gd name="connsiteX7" fmla="*/ 1711604 w 4608409"/>
              <a:gd name="connsiteY7" fmla="*/ 3201117 h 6305409"/>
              <a:gd name="connsiteX8" fmla="*/ 3024826 w 4608409"/>
              <a:gd name="connsiteY8" fmla="*/ 3423356 h 6305409"/>
              <a:gd name="connsiteX9" fmla="*/ 3028271 w 4608409"/>
              <a:gd name="connsiteY9" fmla="*/ 2761341 h 6305409"/>
              <a:gd name="connsiteX10" fmla="*/ 394650 w 4608409"/>
              <a:gd name="connsiteY10" fmla="*/ 3172651 h 6305409"/>
              <a:gd name="connsiteX0" fmla="*/ 394650 w 4608409"/>
              <a:gd name="connsiteY0" fmla="*/ 3140901 h 6273659"/>
              <a:gd name="connsiteX1" fmla="*/ 0 w 4608409"/>
              <a:gd name="connsiteY1" fmla="*/ 563001 h 6273659"/>
              <a:gd name="connsiteX2" fmla="*/ 3643386 w 4608409"/>
              <a:gd name="connsiteY2" fmla="*/ 0 h 6273659"/>
              <a:gd name="connsiteX3" fmla="*/ 3779408 w 4608409"/>
              <a:gd name="connsiteY3" fmla="*/ 915851 h 6273659"/>
              <a:gd name="connsiteX4" fmla="*/ 4606906 w 4608409"/>
              <a:gd name="connsiteY4" fmla="*/ 922468 h 6273659"/>
              <a:gd name="connsiteX5" fmla="*/ 4608004 w 4608409"/>
              <a:gd name="connsiteY5" fmla="*/ 6273659 h 6273659"/>
              <a:gd name="connsiteX6" fmla="*/ 1283769 w 4608409"/>
              <a:gd name="connsiteY6" fmla="*/ 5708915 h 6273659"/>
              <a:gd name="connsiteX7" fmla="*/ 1711604 w 4608409"/>
              <a:gd name="connsiteY7" fmla="*/ 3169367 h 6273659"/>
              <a:gd name="connsiteX8" fmla="*/ 3024826 w 4608409"/>
              <a:gd name="connsiteY8" fmla="*/ 3391606 h 6273659"/>
              <a:gd name="connsiteX9" fmla="*/ 3028271 w 4608409"/>
              <a:gd name="connsiteY9" fmla="*/ 2729591 h 6273659"/>
              <a:gd name="connsiteX10" fmla="*/ 394650 w 4608409"/>
              <a:gd name="connsiteY10" fmla="*/ 3140901 h 627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08409" h="6273659">
                <a:moveTo>
                  <a:pt x="394650" y="3140901"/>
                </a:moveTo>
                <a:lnTo>
                  <a:pt x="0" y="563001"/>
                </a:lnTo>
                <a:lnTo>
                  <a:pt x="3643386" y="0"/>
                </a:lnTo>
                <a:lnTo>
                  <a:pt x="3779408" y="915851"/>
                </a:lnTo>
                <a:lnTo>
                  <a:pt x="4606906" y="922468"/>
                </a:lnTo>
                <a:cubicBezTo>
                  <a:pt x="4605155" y="2692440"/>
                  <a:pt x="4609755" y="4503687"/>
                  <a:pt x="4608004" y="6273659"/>
                </a:cubicBezTo>
                <a:lnTo>
                  <a:pt x="1283769" y="5708915"/>
                </a:lnTo>
                <a:lnTo>
                  <a:pt x="1711604" y="3169367"/>
                </a:lnTo>
                <a:lnTo>
                  <a:pt x="3024826" y="3391606"/>
                </a:lnTo>
                <a:cubicBezTo>
                  <a:pt x="3025974" y="3179401"/>
                  <a:pt x="3027123" y="2941796"/>
                  <a:pt x="3028271" y="2729591"/>
                </a:cubicBezTo>
                <a:lnTo>
                  <a:pt x="394650" y="3140901"/>
                </a:lnTo>
                <a:close/>
              </a:path>
            </a:pathLst>
          </a:custGeom>
          <a:noFill/>
          <a:ln>
            <a:noFill/>
          </a:ln>
        </p:spPr>
        <p:txBody>
          <a:bodyPr/>
          <a:lstStyle/>
          <a:p>
            <a:endParaRPr lang="en-CL"/>
          </a:p>
        </p:txBody>
      </p:sp>
    </p:spTree>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4543">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S" preserve="1" userDrawn="1">
  <p:cSld name="RED BACKGROUND">
    <p:bg>
      <p:bgPr>
        <a:blipFill dpi="0" rotWithShape="1">
          <a:blip r:embed="rId2">
            <a:lum/>
          </a:blip>
          <a:srcRect/>
          <a:stretch>
            <a:fillRect/>
          </a:stretch>
        </a:blipFill>
        <a:effectLst/>
      </p:bgPr>
    </p:bg>
    <p:spTree>
      <p:nvGrpSpPr>
        <p:cNvPr id="1" name="Shape 10"/>
        <p:cNvGrpSpPr/>
        <p:nvPr/>
      </p:nvGrpSpPr>
      <p:grpSpPr>
        <a:xfrm>
          <a:off x="0" y="0"/>
          <a:ext cx="0" cy="0"/>
          <a:chOff x="0" y="0"/>
          <a:chExt cx="0" cy="0"/>
        </a:xfrm>
      </p:grpSpPr>
    </p:spTree>
    <p:extLst>
      <p:ext uri="{BB962C8B-B14F-4D97-AF65-F5344CB8AC3E}">
        <p14:creationId xmlns:p14="http://schemas.microsoft.com/office/powerpoint/2010/main" val="21516482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FINAL-ENG" userDrawn="1">
  <p:cSld name="FINAL-ENG">
    <p:spTree>
      <p:nvGrpSpPr>
        <p:cNvPr id="1" name="Shape 37"/>
        <p:cNvGrpSpPr/>
        <p:nvPr/>
      </p:nvGrpSpPr>
      <p:grpSpPr>
        <a:xfrm>
          <a:off x="0" y="0"/>
          <a:ext cx="0" cy="0"/>
          <a:chOff x="0" y="0"/>
          <a:chExt cx="0" cy="0"/>
        </a:xfrm>
      </p:grpSpPr>
      <p:pic>
        <p:nvPicPr>
          <p:cNvPr id="4" name="Picture 3" descr="Graphical user interface, application&#10;&#10;Description automatically generated">
            <a:extLst>
              <a:ext uri="{FF2B5EF4-FFF2-40B4-BE49-F238E27FC236}">
                <a16:creationId xmlns:a16="http://schemas.microsoft.com/office/drawing/2014/main" id="{7A823931-03B0-6748-936D-16F9A38FDE53}"/>
              </a:ext>
            </a:extLst>
          </p:cNvPr>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FINAL-FR" userDrawn="1">
  <p:cSld name="FINAL-FR">
    <p:spTree>
      <p:nvGrpSpPr>
        <p:cNvPr id="1" name="Shape 39"/>
        <p:cNvGrpSpPr/>
        <p:nvPr/>
      </p:nvGrpSpPr>
      <p:grpSpPr>
        <a:xfrm>
          <a:off x="0" y="0"/>
          <a:ext cx="0" cy="0"/>
          <a:chOff x="0" y="0"/>
          <a:chExt cx="0" cy="0"/>
        </a:xfrm>
      </p:grpSpPr>
      <p:pic>
        <p:nvPicPr>
          <p:cNvPr id="4" name="Picture 3" descr="Graphical user interface, application&#10;&#10;Description automatically generated">
            <a:extLst>
              <a:ext uri="{FF2B5EF4-FFF2-40B4-BE49-F238E27FC236}">
                <a16:creationId xmlns:a16="http://schemas.microsoft.com/office/drawing/2014/main" id="{455F326B-D9E4-AE45-A430-6D67434AADD4}"/>
              </a:ext>
            </a:extLst>
          </p:cNvPr>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FINAL-BILINGUAL" userDrawn="1">
  <p:cSld name="FINAL-BILINGUAL">
    <p:spTree>
      <p:nvGrpSpPr>
        <p:cNvPr id="1" name="Shape 33"/>
        <p:cNvGrpSpPr/>
        <p:nvPr/>
      </p:nvGrpSpPr>
      <p:grpSpPr>
        <a:xfrm>
          <a:off x="0" y="0"/>
          <a:ext cx="0" cy="0"/>
          <a:chOff x="0" y="0"/>
          <a:chExt cx="0" cy="0"/>
        </a:xfrm>
      </p:grpSpPr>
      <p:pic>
        <p:nvPicPr>
          <p:cNvPr id="4" name="Picture 3" descr="Graphical user interface&#10;&#10;Description automatically generated with low confidence">
            <a:extLst>
              <a:ext uri="{FF2B5EF4-FFF2-40B4-BE49-F238E27FC236}">
                <a16:creationId xmlns:a16="http://schemas.microsoft.com/office/drawing/2014/main" id="{A2DCC12E-3F01-FC45-897E-D1705A7E8918}"/>
              </a:ext>
            </a:extLst>
          </p:cNvPr>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9"/>
          <p:cNvSpPr txBox="1">
            <a:spLocks noGrp="1"/>
          </p:cNvSpPr>
          <p:nvPr>
            <p:ph type="title"/>
          </p:nvPr>
        </p:nvSpPr>
        <p:spPr>
          <a:xfrm>
            <a:off x="838200" y="1287234"/>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100000"/>
              </a:lnSpc>
              <a:spcBef>
                <a:spcPts val="0"/>
              </a:spcBef>
              <a:spcAft>
                <a:spcPts val="0"/>
              </a:spcAft>
              <a:buClr>
                <a:srgbClr val="E43D30"/>
              </a:buClr>
              <a:buSzPts val="4800"/>
              <a:buFont typeface="Inter"/>
              <a:buNone/>
              <a:defRPr sz="4800" b="0" i="0" u="none" strike="noStrike" cap="none">
                <a:solidFill>
                  <a:srgbClr val="E43D30"/>
                </a:solidFill>
                <a:latin typeface="Inter"/>
                <a:ea typeface="Inter"/>
                <a:cs typeface="Inter"/>
                <a:sym typeface="Inter"/>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9"/>
          <p:cNvSpPr txBox="1">
            <a:spLocks noGrp="1"/>
          </p:cNvSpPr>
          <p:nvPr>
            <p:ph type="body" idx="1"/>
          </p:nvPr>
        </p:nvSpPr>
        <p:spPr>
          <a:xfrm>
            <a:off x="838200" y="2792185"/>
            <a:ext cx="10515600" cy="338477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50000"/>
              </a:lnSpc>
              <a:spcBef>
                <a:spcPts val="1000"/>
              </a:spcBef>
              <a:spcAft>
                <a:spcPts val="0"/>
              </a:spcAft>
              <a:buClr>
                <a:srgbClr val="E43D30"/>
              </a:buClr>
              <a:buSzPts val="1800"/>
              <a:buFont typeface="Arial"/>
              <a:buNone/>
              <a:defRPr sz="1800" b="0" i="0" u="none" strike="noStrike" cap="none">
                <a:solidFill>
                  <a:srgbClr val="E43D30"/>
                </a:solidFill>
                <a:latin typeface="Inter"/>
                <a:ea typeface="Inter"/>
                <a:cs typeface="Inter"/>
                <a:sym typeface="Inter"/>
              </a:defRPr>
            </a:lvl1pPr>
            <a:lvl2pPr marL="914400" marR="0" lvl="1" indent="-228600" algn="l" rtl="0">
              <a:lnSpc>
                <a:spcPct val="90000"/>
              </a:lnSpc>
              <a:spcBef>
                <a:spcPts val="500"/>
              </a:spcBef>
              <a:spcAft>
                <a:spcPts val="0"/>
              </a:spcAft>
              <a:buClr>
                <a:srgbClr val="E43D30"/>
              </a:buClr>
              <a:buSzPts val="2400"/>
              <a:buFont typeface="Arial"/>
              <a:buNone/>
              <a:defRPr sz="2400" b="0" i="0" u="none" strike="noStrike" cap="none">
                <a:solidFill>
                  <a:srgbClr val="E43D30"/>
                </a:solidFill>
                <a:latin typeface="Calibri"/>
                <a:ea typeface="Calibri"/>
                <a:cs typeface="Calibri"/>
                <a:sym typeface="Calibri"/>
              </a:defRPr>
            </a:lvl2pPr>
            <a:lvl3pPr marL="1371600" marR="0" lvl="2" indent="-228600" algn="l" rtl="0">
              <a:lnSpc>
                <a:spcPct val="90000"/>
              </a:lnSpc>
              <a:spcBef>
                <a:spcPts val="500"/>
              </a:spcBef>
              <a:spcAft>
                <a:spcPts val="0"/>
              </a:spcAft>
              <a:buClr>
                <a:srgbClr val="E43D30"/>
              </a:buClr>
              <a:buSzPts val="2000"/>
              <a:buFont typeface="Arial"/>
              <a:buNone/>
              <a:defRPr sz="2000" b="0" i="0" u="none" strike="noStrike" cap="none">
                <a:solidFill>
                  <a:srgbClr val="E43D30"/>
                </a:solidFill>
                <a:latin typeface="Calibri"/>
                <a:ea typeface="Calibri"/>
                <a:cs typeface="Calibri"/>
                <a:sym typeface="Calibri"/>
              </a:defRPr>
            </a:lvl3pPr>
            <a:lvl4pPr marL="1828800" marR="0" lvl="3" indent="-342900" algn="l" rtl="0">
              <a:lnSpc>
                <a:spcPct val="90000"/>
              </a:lnSpc>
              <a:spcBef>
                <a:spcPts val="500"/>
              </a:spcBef>
              <a:spcAft>
                <a:spcPts val="0"/>
              </a:spcAft>
              <a:buClr>
                <a:srgbClr val="E43D30"/>
              </a:buClr>
              <a:buSzPts val="1800"/>
              <a:buFont typeface="Arial"/>
              <a:buChar char="•"/>
              <a:defRPr sz="1800" b="0" i="0" u="none" strike="noStrike" cap="none">
                <a:solidFill>
                  <a:srgbClr val="E43D30"/>
                </a:solidFill>
                <a:latin typeface="Calibri"/>
                <a:ea typeface="Calibri"/>
                <a:cs typeface="Calibri"/>
                <a:sym typeface="Calibri"/>
              </a:defRPr>
            </a:lvl4pPr>
            <a:lvl5pPr marL="2286000" marR="0" lvl="4" indent="-342900" algn="l" rtl="0">
              <a:lnSpc>
                <a:spcPct val="90000"/>
              </a:lnSpc>
              <a:spcBef>
                <a:spcPts val="500"/>
              </a:spcBef>
              <a:spcAft>
                <a:spcPts val="0"/>
              </a:spcAft>
              <a:buClr>
                <a:srgbClr val="E43D30"/>
              </a:buClr>
              <a:buSzPts val="1800"/>
              <a:buFont typeface="Arial"/>
              <a:buChar char="•"/>
              <a:defRPr sz="1800" b="0" i="0" u="none" strike="noStrike" cap="none">
                <a:solidFill>
                  <a:srgbClr val="E43D30"/>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L"/>
              <a:t>‹#›</a:t>
            </a:fld>
            <a:endParaRPr/>
          </a:p>
        </p:txBody>
      </p:sp>
    </p:spTree>
  </p:cSld>
  <p:clrMap bg1="lt1" tx1="dk1" bg2="dk2" tx2="lt2" accent1="accent1" accent2="accent2" accent3="accent3" accent4="accent4" accent5="accent5" accent6="accent6" hlink="hlink" folHlink="folHlink"/>
  <p:sldLayoutIdLst>
    <p:sldLayoutId id="2147483663" r:id="rId1"/>
    <p:sldLayoutId id="2147483651" r:id="rId2"/>
    <p:sldLayoutId id="2147483652" r:id="rId3"/>
    <p:sldLayoutId id="2147483653" r:id="rId4"/>
    <p:sldLayoutId id="2147483655" r:id="rId5"/>
    <p:sldLayoutId id="2147483661" r:id="rId6"/>
    <p:sldLayoutId id="2147483659" r:id="rId7"/>
    <p:sldLayoutId id="2147483660" r:id="rId8"/>
    <p:sldLayoutId id="2147483656"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25495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2" name="Google Shape;62;p4"/>
          <p:cNvSpPr txBox="1">
            <a:spLocks noGrp="1"/>
          </p:cNvSpPr>
          <p:nvPr>
            <p:ph type="body" idx="1"/>
          </p:nvPr>
        </p:nvSpPr>
        <p:spPr>
          <a:xfrm>
            <a:off x="7350790" y="658813"/>
            <a:ext cx="4841209" cy="1190625"/>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100000"/>
              </a:lnSpc>
              <a:spcBef>
                <a:spcPts val="0"/>
              </a:spcBef>
              <a:spcAft>
                <a:spcPts val="0"/>
              </a:spcAft>
              <a:buClr>
                <a:srgbClr val="E43D30"/>
              </a:buClr>
              <a:buSzPts val="3200"/>
              <a:buNone/>
            </a:pPr>
            <a:r>
              <a:rPr lang="en-CA" sz="2800" b="1" dirty="0"/>
              <a:t>The good news: Immigrants are moving into non-urban areas too</a:t>
            </a:r>
            <a:endParaRPr sz="2800" b="1" dirty="0"/>
          </a:p>
        </p:txBody>
      </p:sp>
      <p:sp>
        <p:nvSpPr>
          <p:cNvPr id="63" name="Google Shape;63;p4"/>
          <p:cNvSpPr txBox="1">
            <a:spLocks noGrp="1"/>
          </p:cNvSpPr>
          <p:nvPr>
            <p:ph type="body" idx="3"/>
          </p:nvPr>
        </p:nvSpPr>
        <p:spPr>
          <a:xfrm>
            <a:off x="7449955" y="2125663"/>
            <a:ext cx="4742043" cy="39624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E43D30"/>
              </a:buClr>
              <a:buSzPts val="1800"/>
              <a:buNone/>
            </a:pPr>
            <a:r>
              <a:rPr lang="en-CA" sz="2000" dirty="0"/>
              <a:t>In 2017 only 360 immigrants settled outside of the seven urban centres in New Brunswick.</a:t>
            </a:r>
          </a:p>
          <a:p>
            <a:pPr marL="0" lvl="0" indent="0" algn="l" rtl="0">
              <a:lnSpc>
                <a:spcPct val="100000"/>
              </a:lnSpc>
              <a:spcBef>
                <a:spcPts val="0"/>
              </a:spcBef>
              <a:spcAft>
                <a:spcPts val="0"/>
              </a:spcAft>
              <a:buClr>
                <a:srgbClr val="E43D30"/>
              </a:buClr>
              <a:buSzPts val="1800"/>
              <a:buNone/>
            </a:pPr>
            <a:endParaRPr lang="en-CA" sz="2000" dirty="0"/>
          </a:p>
          <a:p>
            <a:pPr marL="0" lvl="0" indent="0" algn="l" rtl="0">
              <a:lnSpc>
                <a:spcPct val="100000"/>
              </a:lnSpc>
              <a:spcBef>
                <a:spcPts val="0"/>
              </a:spcBef>
              <a:spcAft>
                <a:spcPts val="0"/>
              </a:spcAft>
              <a:buClr>
                <a:srgbClr val="E43D30"/>
              </a:buClr>
              <a:buSzPts val="1800"/>
              <a:buNone/>
            </a:pPr>
            <a:r>
              <a:rPr lang="en-CA" sz="2000" dirty="0"/>
              <a:t>By 2019 nearly 1,100 did – a growth rate of nearly triple.</a:t>
            </a:r>
          </a:p>
          <a:p>
            <a:pPr marL="0" lvl="0" indent="0" algn="l" rtl="0">
              <a:lnSpc>
                <a:spcPct val="100000"/>
              </a:lnSpc>
              <a:spcBef>
                <a:spcPts val="0"/>
              </a:spcBef>
              <a:spcAft>
                <a:spcPts val="0"/>
              </a:spcAft>
              <a:buClr>
                <a:srgbClr val="E43D30"/>
              </a:buClr>
              <a:buSzPts val="1800"/>
              <a:buNone/>
            </a:pPr>
            <a:endParaRPr lang="en-CA" sz="2000" dirty="0"/>
          </a:p>
          <a:p>
            <a:pPr marL="0" lvl="0" indent="0" algn="l" rtl="0">
              <a:lnSpc>
                <a:spcPct val="100000"/>
              </a:lnSpc>
              <a:spcBef>
                <a:spcPts val="0"/>
              </a:spcBef>
              <a:spcAft>
                <a:spcPts val="0"/>
              </a:spcAft>
              <a:buClr>
                <a:srgbClr val="E43D30"/>
              </a:buClr>
              <a:buSzPts val="1800"/>
              <a:buNone/>
            </a:pPr>
            <a:r>
              <a:rPr lang="en-CA" sz="2000" dirty="0"/>
              <a:t>Covid-19 impacted the 2020 intake.</a:t>
            </a:r>
          </a:p>
          <a:p>
            <a:pPr marL="0" lvl="0" indent="0" algn="l" rtl="0">
              <a:lnSpc>
                <a:spcPct val="100000"/>
              </a:lnSpc>
              <a:spcBef>
                <a:spcPts val="0"/>
              </a:spcBef>
              <a:spcAft>
                <a:spcPts val="0"/>
              </a:spcAft>
              <a:buClr>
                <a:srgbClr val="E43D30"/>
              </a:buClr>
              <a:buSzPts val="1800"/>
              <a:buNone/>
            </a:pPr>
            <a:endParaRPr lang="en-CA" sz="2000" dirty="0"/>
          </a:p>
          <a:p>
            <a:pPr marL="0" lvl="0" indent="0" algn="l" rtl="0">
              <a:lnSpc>
                <a:spcPct val="100000"/>
              </a:lnSpc>
              <a:spcBef>
                <a:spcPts val="0"/>
              </a:spcBef>
              <a:spcAft>
                <a:spcPts val="0"/>
              </a:spcAft>
              <a:buClr>
                <a:srgbClr val="E43D30"/>
              </a:buClr>
              <a:buSzPts val="1800"/>
              <a:buNone/>
            </a:pPr>
            <a:r>
              <a:rPr lang="en-CA" sz="2000" dirty="0"/>
              <a:t>The Saint John CMA attracted 890 immigrants in 2019/2020.</a:t>
            </a:r>
          </a:p>
        </p:txBody>
      </p:sp>
      <p:sp>
        <p:nvSpPr>
          <p:cNvPr id="9" name="TextBox 8">
            <a:extLst>
              <a:ext uri="{FF2B5EF4-FFF2-40B4-BE49-F238E27FC236}">
                <a16:creationId xmlns:a16="http://schemas.microsoft.com/office/drawing/2014/main" id="{6867BE72-8C33-4B97-8BEA-9500B32B8FA7}"/>
              </a:ext>
            </a:extLst>
          </p:cNvPr>
          <p:cNvSpPr txBox="1"/>
          <p:nvPr/>
        </p:nvSpPr>
        <p:spPr>
          <a:xfrm>
            <a:off x="684663" y="655136"/>
            <a:ext cx="6096000" cy="909288"/>
          </a:xfrm>
          <a:prstGeom prst="rect">
            <a:avLst/>
          </a:prstGeom>
          <a:noFill/>
        </p:spPr>
        <p:txBody>
          <a:bodyPr wrap="square">
            <a:spAutoFit/>
          </a:bodyPr>
          <a:lstStyle/>
          <a:p>
            <a:pPr algn="ctr">
              <a:lnSpc>
                <a:spcPct val="115000"/>
              </a:lnSpc>
            </a:pPr>
            <a:r>
              <a:rPr lang="en-CA" sz="2400" b="1" dirty="0">
                <a:solidFill>
                  <a:schemeClr val="tx1"/>
                </a:solidFill>
                <a:effectLst/>
                <a:latin typeface="Inter" panose="020B0604020202020204" charset="0"/>
                <a:ea typeface="Inter" panose="020B0604020202020204" charset="0"/>
                <a:cs typeface="Times New Roman" panose="02020603050405020304" pitchFamily="18" charset="0"/>
              </a:rPr>
              <a:t>Permanent resident admissions by region around New Brunswick</a:t>
            </a:r>
            <a:endParaRPr lang="en-CA" sz="2400" dirty="0">
              <a:solidFill>
                <a:schemeClr val="tx1"/>
              </a:solidFill>
              <a:effectLst/>
              <a:latin typeface="Inter" panose="020B0604020202020204" charset="0"/>
              <a:ea typeface="Inter" panose="020B0604020202020204" charset="0"/>
              <a:cs typeface="Times New Roman" panose="02020603050405020304" pitchFamily="18" charset="0"/>
            </a:endParaRPr>
          </a:p>
        </p:txBody>
      </p:sp>
      <p:sp>
        <p:nvSpPr>
          <p:cNvPr id="11" name="TextBox 10">
            <a:extLst>
              <a:ext uri="{FF2B5EF4-FFF2-40B4-BE49-F238E27FC236}">
                <a16:creationId xmlns:a16="http://schemas.microsoft.com/office/drawing/2014/main" id="{F91BE71E-469A-43A9-A34F-DAB4D82A7343}"/>
              </a:ext>
            </a:extLst>
          </p:cNvPr>
          <p:cNvSpPr txBox="1"/>
          <p:nvPr/>
        </p:nvSpPr>
        <p:spPr>
          <a:xfrm>
            <a:off x="6895192" y="6497638"/>
            <a:ext cx="5033819" cy="317972"/>
          </a:xfrm>
          <a:prstGeom prst="rect">
            <a:avLst/>
          </a:prstGeom>
          <a:noFill/>
        </p:spPr>
        <p:txBody>
          <a:bodyPr wrap="square">
            <a:spAutoFit/>
          </a:bodyPr>
          <a:lstStyle/>
          <a:p>
            <a:pPr algn="r">
              <a:lnSpc>
                <a:spcPct val="115000"/>
              </a:lnSpc>
              <a:spcBef>
                <a:spcPts val="500"/>
              </a:spcBef>
              <a:spcAft>
                <a:spcPts val="1000"/>
              </a:spcAft>
            </a:pPr>
            <a:r>
              <a:rPr lang="en-US" sz="1400" dirty="0">
                <a:effectLst/>
                <a:latin typeface="Century Gothic" panose="020B0502020202020204" pitchFamily="34" charset="0"/>
                <a:ea typeface="Times New Roman" panose="02020603050405020304" pitchFamily="18" charset="0"/>
                <a:cs typeface="Times New Roman" panose="02020603050405020304" pitchFamily="18" charset="0"/>
              </a:rPr>
              <a:t>*intended destination. Source: IRCC</a:t>
            </a:r>
            <a:endParaRPr lang="en-CA" sz="1400" dirty="0">
              <a:effectLst/>
              <a:latin typeface="Century Gothic" panose="020B0502020202020204" pitchFamily="34" charset="0"/>
              <a:ea typeface="Times New Roman" panose="02020603050405020304" pitchFamily="18" charset="0"/>
              <a:cs typeface="Times New Roman" panose="02020603050405020304" pitchFamily="18" charset="0"/>
            </a:endParaRPr>
          </a:p>
        </p:txBody>
      </p:sp>
      <p:cxnSp>
        <p:nvCxnSpPr>
          <p:cNvPr id="7" name="Straight Connector 6">
            <a:extLst>
              <a:ext uri="{FF2B5EF4-FFF2-40B4-BE49-F238E27FC236}">
                <a16:creationId xmlns:a16="http://schemas.microsoft.com/office/drawing/2014/main" id="{66CA2569-BE93-404D-AABF-4AB6870B3DCA}"/>
              </a:ext>
            </a:extLst>
          </p:cNvPr>
          <p:cNvCxnSpPr/>
          <p:nvPr/>
        </p:nvCxnSpPr>
        <p:spPr>
          <a:xfrm>
            <a:off x="7151572" y="904775"/>
            <a:ext cx="0" cy="5028435"/>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8" name="Chart 7">
            <a:extLst>
              <a:ext uri="{FF2B5EF4-FFF2-40B4-BE49-F238E27FC236}">
                <a16:creationId xmlns:a16="http://schemas.microsoft.com/office/drawing/2014/main" id="{18730B29-48BF-493A-A9A9-CDE1393E491E}"/>
              </a:ext>
            </a:extLst>
          </p:cNvPr>
          <p:cNvGraphicFramePr>
            <a:graphicFrameLocks/>
          </p:cNvGraphicFramePr>
          <p:nvPr>
            <p:extLst>
              <p:ext uri="{D42A27DB-BD31-4B8C-83A1-F6EECF244321}">
                <p14:modId xmlns:p14="http://schemas.microsoft.com/office/powerpoint/2010/main" val="1812665366"/>
              </p:ext>
            </p:extLst>
          </p:nvPr>
        </p:nvGraphicFramePr>
        <p:xfrm>
          <a:off x="821615" y="1927182"/>
          <a:ext cx="6130737" cy="4570456"/>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A7A1E5C5-58E2-4B88-B969-3B698C21E7E6}"/>
              </a:ext>
            </a:extLst>
          </p:cNvPr>
          <p:cNvSpPr txBox="1"/>
          <p:nvPr/>
        </p:nvSpPr>
        <p:spPr>
          <a:xfrm>
            <a:off x="3886983" y="2615003"/>
            <a:ext cx="761747" cy="369332"/>
          </a:xfrm>
          <a:prstGeom prst="rect">
            <a:avLst/>
          </a:prstGeom>
          <a:noFill/>
        </p:spPr>
        <p:txBody>
          <a:bodyPr wrap="none" rtlCol="0">
            <a:spAutoFit/>
          </a:bodyPr>
          <a:lstStyle/>
          <a:p>
            <a:r>
              <a:rPr lang="en-CA" sz="1800" b="1" dirty="0"/>
              <a:t>4,610</a:t>
            </a:r>
          </a:p>
        </p:txBody>
      </p:sp>
      <p:sp>
        <p:nvSpPr>
          <p:cNvPr id="10" name="TextBox 9">
            <a:extLst>
              <a:ext uri="{FF2B5EF4-FFF2-40B4-BE49-F238E27FC236}">
                <a16:creationId xmlns:a16="http://schemas.microsoft.com/office/drawing/2014/main" id="{11E78FA6-08F6-4CC5-90B8-344E3F05D64C}"/>
              </a:ext>
            </a:extLst>
          </p:cNvPr>
          <p:cNvSpPr txBox="1"/>
          <p:nvPr/>
        </p:nvSpPr>
        <p:spPr>
          <a:xfrm>
            <a:off x="2276676" y="3049660"/>
            <a:ext cx="761747" cy="369332"/>
          </a:xfrm>
          <a:prstGeom prst="rect">
            <a:avLst/>
          </a:prstGeom>
          <a:noFill/>
        </p:spPr>
        <p:txBody>
          <a:bodyPr wrap="none" rtlCol="0">
            <a:spAutoFit/>
          </a:bodyPr>
          <a:lstStyle/>
          <a:p>
            <a:r>
              <a:rPr lang="en-CA" sz="1800" b="1" dirty="0"/>
              <a:t>3,645</a:t>
            </a:r>
          </a:p>
        </p:txBody>
      </p:sp>
      <p:sp>
        <p:nvSpPr>
          <p:cNvPr id="12" name="TextBox 11">
            <a:extLst>
              <a:ext uri="{FF2B5EF4-FFF2-40B4-BE49-F238E27FC236}">
                <a16:creationId xmlns:a16="http://schemas.microsoft.com/office/drawing/2014/main" id="{FF4C6122-2FCD-4E0C-8B70-35B5BA99B7A2}"/>
              </a:ext>
            </a:extLst>
          </p:cNvPr>
          <p:cNvSpPr txBox="1"/>
          <p:nvPr/>
        </p:nvSpPr>
        <p:spPr>
          <a:xfrm>
            <a:off x="5579745" y="2125663"/>
            <a:ext cx="761747" cy="369332"/>
          </a:xfrm>
          <a:prstGeom prst="rect">
            <a:avLst/>
          </a:prstGeom>
          <a:noFill/>
        </p:spPr>
        <p:txBody>
          <a:bodyPr wrap="none" rtlCol="0">
            <a:spAutoFit/>
          </a:bodyPr>
          <a:lstStyle/>
          <a:p>
            <a:r>
              <a:rPr lang="en-CA" sz="1800" b="1" dirty="0"/>
              <a:t>6,000</a:t>
            </a:r>
          </a:p>
        </p:txBody>
      </p:sp>
    </p:spTree>
    <p:extLst>
      <p:ext uri="{BB962C8B-B14F-4D97-AF65-F5344CB8AC3E}">
        <p14:creationId xmlns:p14="http://schemas.microsoft.com/office/powerpoint/2010/main" val="23970676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D91AC97-B5B6-42A6-A3CA-F9BA2101AA4F}"/>
              </a:ext>
            </a:extLst>
          </p:cNvPr>
          <p:cNvSpPr>
            <a:spLocks noGrp="1"/>
          </p:cNvSpPr>
          <p:nvPr>
            <p:ph type="body" idx="2"/>
          </p:nvPr>
        </p:nvSpPr>
        <p:spPr>
          <a:xfrm>
            <a:off x="1565074" y="3242678"/>
            <a:ext cx="8882289" cy="2185971"/>
          </a:xfrm>
        </p:spPr>
        <p:txBody>
          <a:bodyPr/>
          <a:lstStyle/>
          <a:p>
            <a:pPr marL="269875" indent="-41275"/>
            <a:r>
              <a:rPr lang="en-CA" sz="4800" dirty="0"/>
              <a:t>Population growth and K-12 education</a:t>
            </a:r>
          </a:p>
        </p:txBody>
      </p:sp>
    </p:spTree>
    <p:extLst>
      <p:ext uri="{BB962C8B-B14F-4D97-AF65-F5344CB8AC3E}">
        <p14:creationId xmlns:p14="http://schemas.microsoft.com/office/powerpoint/2010/main" val="12316017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2" name="Google Shape;62;p4"/>
          <p:cNvSpPr txBox="1">
            <a:spLocks noGrp="1"/>
          </p:cNvSpPr>
          <p:nvPr>
            <p:ph type="body" idx="1"/>
          </p:nvPr>
        </p:nvSpPr>
        <p:spPr>
          <a:xfrm>
            <a:off x="902155" y="649576"/>
            <a:ext cx="6179683" cy="1190625"/>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E43D30"/>
              </a:buClr>
              <a:buSzPts val="3200"/>
              <a:buNone/>
            </a:pPr>
            <a:r>
              <a:rPr lang="en-CA" b="1" dirty="0"/>
              <a:t>Making the case for a plan: Growing the K-12 population</a:t>
            </a:r>
            <a:endParaRPr b="1" dirty="0"/>
          </a:p>
        </p:txBody>
      </p:sp>
      <p:sp>
        <p:nvSpPr>
          <p:cNvPr id="63" name="Google Shape;63;p4"/>
          <p:cNvSpPr txBox="1">
            <a:spLocks noGrp="1"/>
          </p:cNvSpPr>
          <p:nvPr>
            <p:ph type="body" idx="3"/>
          </p:nvPr>
        </p:nvSpPr>
        <p:spPr>
          <a:xfrm>
            <a:off x="1004310" y="2460192"/>
            <a:ext cx="11187690" cy="4397807"/>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2400"/>
              </a:spcAft>
              <a:buClr>
                <a:srgbClr val="E43D30"/>
              </a:buClr>
              <a:buSzPts val="1800"/>
              <a:buNone/>
            </a:pPr>
            <a:r>
              <a:rPr lang="en-US" sz="2000" dirty="0"/>
              <a:t>K-12 enrolment is declining across NB even as the demand for workers is rising.</a:t>
            </a:r>
          </a:p>
          <a:p>
            <a:pPr marL="0" lvl="0" indent="0" algn="l" rtl="0">
              <a:lnSpc>
                <a:spcPct val="150000"/>
              </a:lnSpc>
              <a:spcBef>
                <a:spcPts val="0"/>
              </a:spcBef>
              <a:spcAft>
                <a:spcPts val="2400"/>
              </a:spcAft>
              <a:buClr>
                <a:srgbClr val="E43D30"/>
              </a:buClr>
              <a:buSzPts val="1800"/>
              <a:buNone/>
            </a:pPr>
            <a:r>
              <a:rPr lang="en-US" sz="2000" dirty="0">
                <a:latin typeface="Inter" panose="020B0604020202020204" charset="0"/>
                <a:ea typeface="Inter" panose="020B0604020202020204" charset="0"/>
              </a:rPr>
              <a:t>Attracting more young families to the province will help rebuild the K-12 student population.</a:t>
            </a:r>
          </a:p>
          <a:p>
            <a:pPr marL="0" lvl="0" indent="0" algn="l" rtl="0">
              <a:lnSpc>
                <a:spcPct val="150000"/>
              </a:lnSpc>
              <a:spcBef>
                <a:spcPts val="0"/>
              </a:spcBef>
              <a:spcAft>
                <a:spcPts val="2400"/>
              </a:spcAft>
              <a:buClr>
                <a:srgbClr val="E43D30"/>
              </a:buClr>
              <a:buSzPts val="1800"/>
              <a:buNone/>
            </a:pPr>
            <a:r>
              <a:rPr lang="en-US" sz="2000" dirty="0">
                <a:latin typeface="Inter" panose="020B0604020202020204" charset="0"/>
                <a:ea typeface="Inter" panose="020B0604020202020204" charset="0"/>
              </a:rPr>
              <a:t>Ensuring the next generation has a larger local talent pipeline.</a:t>
            </a:r>
          </a:p>
          <a:p>
            <a:pPr marL="0" lvl="0" indent="0" algn="l" rtl="0">
              <a:lnSpc>
                <a:spcPct val="150000"/>
              </a:lnSpc>
              <a:spcBef>
                <a:spcPts val="0"/>
              </a:spcBef>
              <a:spcAft>
                <a:spcPts val="2400"/>
              </a:spcAft>
              <a:buClr>
                <a:srgbClr val="E43D30"/>
              </a:buClr>
              <a:buSzPts val="1800"/>
              <a:buNone/>
            </a:pPr>
            <a:r>
              <a:rPr lang="en-US" sz="2000" dirty="0">
                <a:latin typeface="Inter" panose="020B0604020202020204" charset="0"/>
                <a:ea typeface="Inter" panose="020B0604020202020204" charset="0"/>
              </a:rPr>
              <a:t>It’s already happening in Fredericton and Moncton. </a:t>
            </a:r>
          </a:p>
          <a:p>
            <a:pPr marL="0" lvl="0" indent="0" algn="l" rtl="0">
              <a:lnSpc>
                <a:spcPct val="150000"/>
              </a:lnSpc>
              <a:spcBef>
                <a:spcPts val="0"/>
              </a:spcBef>
              <a:spcAft>
                <a:spcPts val="2400"/>
              </a:spcAft>
              <a:buClr>
                <a:srgbClr val="E43D30"/>
              </a:buClr>
              <a:buSzPts val="1800"/>
              <a:buNone/>
            </a:pPr>
            <a:endParaRPr sz="2000" dirty="0"/>
          </a:p>
        </p:txBody>
      </p:sp>
      <p:pic>
        <p:nvPicPr>
          <p:cNvPr id="3074" name="Picture 2" descr="education Icon 2281024">
            <a:extLst>
              <a:ext uri="{FF2B5EF4-FFF2-40B4-BE49-F238E27FC236}">
                <a16:creationId xmlns:a16="http://schemas.microsoft.com/office/drawing/2014/main" id="{196EF359-AD63-4234-B032-177D81ADE25E}"/>
              </a:ext>
            </a:extLst>
          </p:cNvPr>
          <p:cNvPicPr>
            <a:picLocks noChangeAspect="1" noChangeArrowheads="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503064" y="292388"/>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50638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2" name="Google Shape;62;p4"/>
          <p:cNvSpPr txBox="1">
            <a:spLocks noGrp="1"/>
          </p:cNvSpPr>
          <p:nvPr>
            <p:ph type="body" idx="1"/>
          </p:nvPr>
        </p:nvSpPr>
        <p:spPr>
          <a:xfrm>
            <a:off x="892530" y="263235"/>
            <a:ext cx="11095881" cy="1190625"/>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E43D30"/>
              </a:buClr>
              <a:buSzPts val="3200"/>
              <a:buNone/>
            </a:pPr>
            <a:r>
              <a:rPr lang="en-CA" b="1" dirty="0"/>
              <a:t>Projecting K-12 enrolment</a:t>
            </a:r>
          </a:p>
          <a:p>
            <a:pPr marL="0" lvl="0" indent="0" algn="l" rtl="0">
              <a:lnSpc>
                <a:spcPct val="100000"/>
              </a:lnSpc>
              <a:spcBef>
                <a:spcPts val="0"/>
              </a:spcBef>
              <a:spcAft>
                <a:spcPts val="0"/>
              </a:spcAft>
              <a:buClr>
                <a:srgbClr val="E43D30"/>
              </a:buClr>
              <a:buSzPts val="3200"/>
              <a:buNone/>
            </a:pPr>
            <a:r>
              <a:rPr lang="en-CA" b="1" dirty="0"/>
              <a:t>Assuming a significant increase in immigration </a:t>
            </a:r>
            <a:endParaRPr b="1" dirty="0"/>
          </a:p>
        </p:txBody>
      </p:sp>
      <p:graphicFrame>
        <p:nvGraphicFramePr>
          <p:cNvPr id="7" name="Chart 6">
            <a:extLst>
              <a:ext uri="{FF2B5EF4-FFF2-40B4-BE49-F238E27FC236}">
                <a16:creationId xmlns:a16="http://schemas.microsoft.com/office/drawing/2014/main" id="{6860ABE7-8A25-4AEA-8DA5-959778A5CDCD}"/>
              </a:ext>
            </a:extLst>
          </p:cNvPr>
          <p:cNvGraphicFramePr/>
          <p:nvPr>
            <p:extLst>
              <p:ext uri="{D42A27DB-BD31-4B8C-83A1-F6EECF244321}">
                <p14:modId xmlns:p14="http://schemas.microsoft.com/office/powerpoint/2010/main" val="2173200572"/>
              </p:ext>
            </p:extLst>
          </p:nvPr>
        </p:nvGraphicFramePr>
        <p:xfrm>
          <a:off x="1354736" y="1914092"/>
          <a:ext cx="10734595" cy="468067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103216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D91AC97-B5B6-42A6-A3CA-F9BA2101AA4F}"/>
              </a:ext>
            </a:extLst>
          </p:cNvPr>
          <p:cNvSpPr>
            <a:spLocks noGrp="1"/>
          </p:cNvSpPr>
          <p:nvPr>
            <p:ph type="body" idx="2"/>
          </p:nvPr>
        </p:nvSpPr>
        <p:spPr>
          <a:xfrm>
            <a:off x="1565074" y="3242678"/>
            <a:ext cx="9648358" cy="2185971"/>
          </a:xfrm>
        </p:spPr>
        <p:txBody>
          <a:bodyPr/>
          <a:lstStyle/>
          <a:p>
            <a:pPr marL="269875" indent="-41275"/>
            <a:r>
              <a:rPr lang="en-CA" sz="4800" dirty="0"/>
              <a:t>The Saint John Region’s population growth projections</a:t>
            </a:r>
          </a:p>
        </p:txBody>
      </p:sp>
    </p:spTree>
    <p:extLst>
      <p:ext uri="{BB962C8B-B14F-4D97-AF65-F5344CB8AC3E}">
        <p14:creationId xmlns:p14="http://schemas.microsoft.com/office/powerpoint/2010/main" val="21244004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413A85E-E640-BD4E-B162-0BB1F2E27250}"/>
              </a:ext>
            </a:extLst>
          </p:cNvPr>
          <p:cNvSpPr>
            <a:spLocks noGrp="1"/>
          </p:cNvSpPr>
          <p:nvPr>
            <p:ph type="body" idx="1"/>
          </p:nvPr>
        </p:nvSpPr>
        <p:spPr>
          <a:xfrm>
            <a:off x="1550987" y="1165844"/>
            <a:ext cx="5793089" cy="1358280"/>
          </a:xfrm>
        </p:spPr>
        <p:txBody>
          <a:bodyPr>
            <a:normAutofit/>
          </a:bodyPr>
          <a:lstStyle/>
          <a:p>
            <a:pPr marL="269875" indent="-41275">
              <a:tabLst>
                <a:tab pos="269875" algn="l"/>
              </a:tabLst>
            </a:pPr>
            <a:r>
              <a:rPr lang="en-CA" sz="3200" b="1" dirty="0"/>
              <a:t>Why does the region need to grow its population? </a:t>
            </a:r>
            <a:endParaRPr lang="en-CL" sz="3200" b="1" dirty="0"/>
          </a:p>
        </p:txBody>
      </p:sp>
      <p:sp>
        <p:nvSpPr>
          <p:cNvPr id="3" name="Text Placeholder 2">
            <a:extLst>
              <a:ext uri="{FF2B5EF4-FFF2-40B4-BE49-F238E27FC236}">
                <a16:creationId xmlns:a16="http://schemas.microsoft.com/office/drawing/2014/main" id="{4E3D9DC3-0463-F943-B507-77BC475AB2F5}"/>
              </a:ext>
            </a:extLst>
          </p:cNvPr>
          <p:cNvSpPr>
            <a:spLocks noGrp="1"/>
          </p:cNvSpPr>
          <p:nvPr>
            <p:ph type="body" idx="3"/>
          </p:nvPr>
        </p:nvSpPr>
        <p:spPr/>
        <p:txBody>
          <a:bodyPr/>
          <a:lstStyle/>
          <a:p>
            <a:r>
              <a:rPr lang="en-CA" dirty="0"/>
              <a:t>Many strategically important industries</a:t>
            </a:r>
          </a:p>
          <a:p>
            <a:r>
              <a:rPr lang="en-CA" dirty="0"/>
              <a:t>New growth opportunities </a:t>
            </a:r>
          </a:p>
          <a:p>
            <a:r>
              <a:rPr lang="en-CA" dirty="0"/>
              <a:t>Over 4,000 businesses</a:t>
            </a:r>
          </a:p>
          <a:p>
            <a:r>
              <a:rPr lang="en-CA" dirty="0"/>
              <a:t>Risk that many would leave if workforce demand can’t be addressed</a:t>
            </a:r>
            <a:endParaRPr lang="en-CL" dirty="0"/>
          </a:p>
        </p:txBody>
      </p:sp>
      <p:pic>
        <p:nvPicPr>
          <p:cNvPr id="6146" name="Picture 2" descr="plan Icon 3536369">
            <a:extLst>
              <a:ext uri="{FF2B5EF4-FFF2-40B4-BE49-F238E27FC236}">
                <a16:creationId xmlns:a16="http://schemas.microsoft.com/office/drawing/2014/main" id="{27E58BF8-6067-4F83-83C0-39B3B2EA7ABD}"/>
              </a:ext>
            </a:extLst>
          </p:cNvPr>
          <p:cNvPicPr>
            <a:picLocks noChangeAspect="1" noChangeArrowheads="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736013" y="2309017"/>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34141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413A85E-E640-BD4E-B162-0BB1F2E27250}"/>
              </a:ext>
            </a:extLst>
          </p:cNvPr>
          <p:cNvSpPr>
            <a:spLocks noGrp="1"/>
          </p:cNvSpPr>
          <p:nvPr>
            <p:ph type="body" idx="1"/>
          </p:nvPr>
        </p:nvSpPr>
        <p:spPr>
          <a:xfrm>
            <a:off x="1445109" y="607579"/>
            <a:ext cx="9951203" cy="1134594"/>
          </a:xfrm>
        </p:spPr>
        <p:txBody>
          <a:bodyPr>
            <a:normAutofit lnSpcReduction="10000"/>
          </a:bodyPr>
          <a:lstStyle/>
          <a:p>
            <a:pPr marL="269875" indent="-41275"/>
            <a:r>
              <a:rPr lang="en-CA" sz="3200" b="1" dirty="0"/>
              <a:t>The Saint John Region’s population growth forecasts 2020 to 2040</a:t>
            </a:r>
            <a:endParaRPr lang="en-CL" sz="3200" b="1" dirty="0"/>
          </a:p>
        </p:txBody>
      </p:sp>
      <p:sp>
        <p:nvSpPr>
          <p:cNvPr id="3" name="Text Placeholder 2">
            <a:extLst>
              <a:ext uri="{FF2B5EF4-FFF2-40B4-BE49-F238E27FC236}">
                <a16:creationId xmlns:a16="http://schemas.microsoft.com/office/drawing/2014/main" id="{4E3D9DC3-0463-F943-B507-77BC475AB2F5}"/>
              </a:ext>
            </a:extLst>
          </p:cNvPr>
          <p:cNvSpPr>
            <a:spLocks noGrp="1"/>
          </p:cNvSpPr>
          <p:nvPr>
            <p:ph type="body" idx="3"/>
          </p:nvPr>
        </p:nvSpPr>
        <p:spPr>
          <a:xfrm>
            <a:off x="1445109" y="2042861"/>
            <a:ext cx="10432466" cy="4011430"/>
          </a:xfrm>
        </p:spPr>
        <p:txBody>
          <a:bodyPr>
            <a:normAutofit/>
          </a:bodyPr>
          <a:lstStyle/>
          <a:p>
            <a:pPr marL="269875" indent="-41275">
              <a:lnSpc>
                <a:spcPct val="100000"/>
              </a:lnSpc>
            </a:pPr>
            <a:r>
              <a:rPr lang="en-CA" sz="2400" b="1" dirty="0"/>
              <a:t>Three scenarios:</a:t>
            </a:r>
          </a:p>
          <a:p>
            <a:pPr marL="269875" indent="-41275">
              <a:lnSpc>
                <a:spcPct val="100000"/>
              </a:lnSpc>
            </a:pPr>
            <a:r>
              <a:rPr lang="en-CA" sz="2000" dirty="0"/>
              <a:t>Developed using Statistics Canada population growth projections for New Brunswick* adjusted for demographic situation and trends specific to the CMA.</a:t>
            </a:r>
          </a:p>
          <a:p>
            <a:pPr marL="269875" indent="-41275">
              <a:lnSpc>
                <a:spcPct val="100000"/>
              </a:lnSpc>
              <a:spcBef>
                <a:spcPts val="2400"/>
              </a:spcBef>
            </a:pPr>
            <a:r>
              <a:rPr lang="en-CA" b="1" dirty="0"/>
              <a:t>Scenario 1: Current population trajectory. </a:t>
            </a:r>
          </a:p>
          <a:p>
            <a:pPr marL="269875" indent="-41275" algn="just">
              <a:lnSpc>
                <a:spcPct val="100000"/>
              </a:lnSpc>
              <a:spcBef>
                <a:spcPts val="2400"/>
              </a:spcBef>
            </a:pPr>
            <a:r>
              <a:rPr lang="en-CA" b="1" dirty="0"/>
              <a:t>Scenario 2: Population growth needed to maintain the current size of the workforce.  </a:t>
            </a:r>
          </a:p>
          <a:p>
            <a:pPr marL="269875" indent="-41275">
              <a:lnSpc>
                <a:spcPct val="100000"/>
              </a:lnSpc>
              <a:spcBef>
                <a:spcPts val="2400"/>
              </a:spcBef>
            </a:pPr>
            <a:r>
              <a:rPr lang="en-CA" b="1" dirty="0"/>
              <a:t>Scenario 3: Population growth needed to expand the workforce at an annual average rate of 0.5%.</a:t>
            </a:r>
            <a:endParaRPr lang="en-CL" b="1" dirty="0"/>
          </a:p>
        </p:txBody>
      </p:sp>
      <p:sp>
        <p:nvSpPr>
          <p:cNvPr id="4" name="TextBox 3">
            <a:extLst>
              <a:ext uri="{FF2B5EF4-FFF2-40B4-BE49-F238E27FC236}">
                <a16:creationId xmlns:a16="http://schemas.microsoft.com/office/drawing/2014/main" id="{17F52346-ABBF-4A63-9F0D-B33291ED3009}"/>
              </a:ext>
            </a:extLst>
          </p:cNvPr>
          <p:cNvSpPr txBox="1"/>
          <p:nvPr/>
        </p:nvSpPr>
        <p:spPr>
          <a:xfrm>
            <a:off x="8482330" y="6550223"/>
            <a:ext cx="3709670" cy="307777"/>
          </a:xfrm>
          <a:prstGeom prst="rect">
            <a:avLst/>
          </a:prstGeom>
          <a:noFill/>
        </p:spPr>
        <p:txBody>
          <a:bodyPr wrap="none" rtlCol="0">
            <a:spAutoFit/>
          </a:bodyPr>
          <a:lstStyle/>
          <a:p>
            <a:r>
              <a:rPr lang="en-CA" dirty="0"/>
              <a:t>*Using Projection scenario HG: High-Growth</a:t>
            </a:r>
          </a:p>
        </p:txBody>
      </p:sp>
    </p:spTree>
    <p:extLst>
      <p:ext uri="{BB962C8B-B14F-4D97-AF65-F5344CB8AC3E}">
        <p14:creationId xmlns:p14="http://schemas.microsoft.com/office/powerpoint/2010/main" val="39250463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413A85E-E640-BD4E-B162-0BB1F2E27250}"/>
              </a:ext>
            </a:extLst>
          </p:cNvPr>
          <p:cNvSpPr>
            <a:spLocks noGrp="1"/>
          </p:cNvSpPr>
          <p:nvPr>
            <p:ph type="body" idx="1"/>
          </p:nvPr>
        </p:nvSpPr>
        <p:spPr>
          <a:xfrm>
            <a:off x="1445109" y="607579"/>
            <a:ext cx="9951203" cy="1134594"/>
          </a:xfrm>
        </p:spPr>
        <p:txBody>
          <a:bodyPr>
            <a:normAutofit lnSpcReduction="10000"/>
          </a:bodyPr>
          <a:lstStyle/>
          <a:p>
            <a:pPr marL="269875" indent="-41275"/>
            <a:r>
              <a:rPr lang="en-CA" sz="3200" b="1" dirty="0"/>
              <a:t>The Saint John Region’s population growth forecasts 2020 to 2040</a:t>
            </a:r>
            <a:endParaRPr lang="en-CL" sz="3200" b="1" dirty="0"/>
          </a:p>
        </p:txBody>
      </p:sp>
      <p:sp>
        <p:nvSpPr>
          <p:cNvPr id="3" name="Text Placeholder 2">
            <a:extLst>
              <a:ext uri="{FF2B5EF4-FFF2-40B4-BE49-F238E27FC236}">
                <a16:creationId xmlns:a16="http://schemas.microsoft.com/office/drawing/2014/main" id="{4E3D9DC3-0463-F943-B507-77BC475AB2F5}"/>
              </a:ext>
            </a:extLst>
          </p:cNvPr>
          <p:cNvSpPr>
            <a:spLocks noGrp="1"/>
          </p:cNvSpPr>
          <p:nvPr>
            <p:ph type="body" idx="3"/>
          </p:nvPr>
        </p:nvSpPr>
        <p:spPr>
          <a:xfrm>
            <a:off x="1445108" y="2042861"/>
            <a:ext cx="10746891" cy="4207560"/>
          </a:xfrm>
        </p:spPr>
        <p:txBody>
          <a:bodyPr>
            <a:normAutofit/>
          </a:bodyPr>
          <a:lstStyle/>
          <a:p>
            <a:pPr marL="269875" indent="-41275">
              <a:lnSpc>
                <a:spcPct val="100000"/>
              </a:lnSpc>
            </a:pPr>
            <a:r>
              <a:rPr lang="en-CA" sz="2400" b="1" dirty="0"/>
              <a:t>Why these three scenarios?</a:t>
            </a:r>
            <a:endParaRPr lang="en-CA" sz="2000" dirty="0"/>
          </a:p>
          <a:p>
            <a:pPr marL="269875" indent="-41275">
              <a:lnSpc>
                <a:spcPct val="100000"/>
              </a:lnSpc>
              <a:spcBef>
                <a:spcPts val="2400"/>
              </a:spcBef>
            </a:pPr>
            <a:r>
              <a:rPr lang="en-CA" b="1" dirty="0"/>
              <a:t>Scenario 1: Current population trajectory. </a:t>
            </a:r>
          </a:p>
          <a:p>
            <a:pPr marL="514350" indent="-285750">
              <a:lnSpc>
                <a:spcPct val="100000"/>
              </a:lnSpc>
              <a:spcBef>
                <a:spcPts val="600"/>
              </a:spcBef>
              <a:buFont typeface="Arial" panose="020B0604020202020204" pitchFamily="34" charset="0"/>
              <a:buChar char="•"/>
            </a:pPr>
            <a:r>
              <a:rPr lang="en-CA" dirty="0"/>
              <a:t>To show the current population trajectory if nothing changes. </a:t>
            </a:r>
          </a:p>
          <a:p>
            <a:pPr marL="269875" indent="-41275" algn="just">
              <a:lnSpc>
                <a:spcPct val="100000"/>
              </a:lnSpc>
              <a:spcBef>
                <a:spcPts val="2400"/>
              </a:spcBef>
            </a:pPr>
            <a:r>
              <a:rPr lang="en-CA" b="1" dirty="0"/>
              <a:t>Scenario 2: Population growth needed to maintain the current size of the workforce. </a:t>
            </a:r>
          </a:p>
          <a:p>
            <a:pPr marL="514350" indent="-285750" algn="just">
              <a:lnSpc>
                <a:spcPct val="100000"/>
              </a:lnSpc>
              <a:spcBef>
                <a:spcPts val="600"/>
              </a:spcBef>
              <a:buFont typeface="Arial" panose="020B0604020202020204" pitchFamily="34" charset="0"/>
              <a:buChar char="•"/>
            </a:pPr>
            <a:r>
              <a:rPr lang="en-CA" dirty="0"/>
              <a:t>To show what level of population growth is needed just to keep the same workforce size.</a:t>
            </a:r>
          </a:p>
          <a:p>
            <a:pPr marL="269875" indent="-41275">
              <a:lnSpc>
                <a:spcPct val="100000"/>
              </a:lnSpc>
              <a:spcBef>
                <a:spcPts val="2400"/>
              </a:spcBef>
            </a:pPr>
            <a:r>
              <a:rPr lang="en-CA" b="1" dirty="0"/>
              <a:t>Scenario 3: Population growth needed to expand the workforce at an annual average rate of 0.5%.</a:t>
            </a:r>
          </a:p>
          <a:p>
            <a:pPr marL="514350" indent="-285750">
              <a:lnSpc>
                <a:spcPct val="100000"/>
              </a:lnSpc>
              <a:spcBef>
                <a:spcPts val="600"/>
              </a:spcBef>
              <a:buFont typeface="Arial" panose="020B0604020202020204" pitchFamily="34" charset="0"/>
              <a:buChar char="•"/>
            </a:pPr>
            <a:r>
              <a:rPr lang="en-CA" dirty="0"/>
              <a:t>To show what level of population growth is needed to grow its workforce in a moderate way. </a:t>
            </a:r>
            <a:endParaRPr lang="en-CL" dirty="0"/>
          </a:p>
        </p:txBody>
      </p:sp>
      <p:sp>
        <p:nvSpPr>
          <p:cNvPr id="4" name="TextBox 3">
            <a:extLst>
              <a:ext uri="{FF2B5EF4-FFF2-40B4-BE49-F238E27FC236}">
                <a16:creationId xmlns:a16="http://schemas.microsoft.com/office/drawing/2014/main" id="{17F52346-ABBF-4A63-9F0D-B33291ED3009}"/>
              </a:ext>
            </a:extLst>
          </p:cNvPr>
          <p:cNvSpPr txBox="1"/>
          <p:nvPr/>
        </p:nvSpPr>
        <p:spPr>
          <a:xfrm>
            <a:off x="8482330" y="6550223"/>
            <a:ext cx="3709670" cy="307777"/>
          </a:xfrm>
          <a:prstGeom prst="rect">
            <a:avLst/>
          </a:prstGeom>
          <a:noFill/>
        </p:spPr>
        <p:txBody>
          <a:bodyPr wrap="none" rtlCol="0">
            <a:spAutoFit/>
          </a:bodyPr>
          <a:lstStyle/>
          <a:p>
            <a:r>
              <a:rPr lang="en-CA" dirty="0"/>
              <a:t>*Using Projection scenario HG: High-Growth</a:t>
            </a:r>
          </a:p>
        </p:txBody>
      </p:sp>
    </p:spTree>
    <p:extLst>
      <p:ext uri="{BB962C8B-B14F-4D97-AF65-F5344CB8AC3E}">
        <p14:creationId xmlns:p14="http://schemas.microsoft.com/office/powerpoint/2010/main" val="22280811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5B2B55E-1C6C-3C43-B9EB-B27E6702080F}"/>
              </a:ext>
            </a:extLst>
          </p:cNvPr>
          <p:cNvSpPr>
            <a:spLocks noGrp="1"/>
          </p:cNvSpPr>
          <p:nvPr>
            <p:ph type="body" idx="1"/>
          </p:nvPr>
        </p:nvSpPr>
        <p:spPr>
          <a:xfrm>
            <a:off x="1384935" y="670561"/>
            <a:ext cx="5853263" cy="5510106"/>
          </a:xfrm>
        </p:spPr>
        <p:txBody>
          <a:bodyPr>
            <a:normAutofit/>
          </a:bodyPr>
          <a:lstStyle/>
          <a:p>
            <a:r>
              <a:rPr lang="en-CA" sz="3200" b="1" dirty="0"/>
              <a:t>The Saint John Region’s population growth scenarios</a:t>
            </a:r>
            <a:endParaRPr lang="en-CL" sz="2800" dirty="0"/>
          </a:p>
        </p:txBody>
      </p:sp>
      <p:pic>
        <p:nvPicPr>
          <p:cNvPr id="8194" name="Picture 2" descr="Population Growth Icon 4274">
            <a:extLst>
              <a:ext uri="{FF2B5EF4-FFF2-40B4-BE49-F238E27FC236}">
                <a16:creationId xmlns:a16="http://schemas.microsoft.com/office/drawing/2014/main" id="{18A0AF5E-77A6-43DF-BD84-1010181FC36A}"/>
              </a:ext>
            </a:extLst>
          </p:cNvPr>
          <p:cNvPicPr>
            <a:picLocks noChangeAspect="1" noChangeArrowheads="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107295" y="1520613"/>
            <a:ext cx="2210877" cy="22108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60077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8CF16C0C-8D99-4476-94EB-5100735FE782}"/>
              </a:ext>
            </a:extLst>
          </p:cNvPr>
          <p:cNvGraphicFramePr>
            <a:graphicFrameLocks noGrp="1"/>
          </p:cNvGraphicFramePr>
          <p:nvPr>
            <p:extLst>
              <p:ext uri="{D42A27DB-BD31-4B8C-83A1-F6EECF244321}">
                <p14:modId xmlns:p14="http://schemas.microsoft.com/office/powerpoint/2010/main" val="2644536817"/>
              </p:ext>
            </p:extLst>
          </p:nvPr>
        </p:nvGraphicFramePr>
        <p:xfrm>
          <a:off x="1396329" y="332300"/>
          <a:ext cx="9701598" cy="6399848"/>
        </p:xfrm>
        <a:graphic>
          <a:graphicData uri="http://schemas.openxmlformats.org/drawingml/2006/table">
            <a:tbl>
              <a:tblPr>
                <a:tableStyleId>{5C22544A-7EE6-4342-B048-85BDC9FD1C3A}</a:tableStyleId>
              </a:tblPr>
              <a:tblGrid>
                <a:gridCol w="2338273">
                  <a:extLst>
                    <a:ext uri="{9D8B030D-6E8A-4147-A177-3AD203B41FA5}">
                      <a16:colId xmlns:a16="http://schemas.microsoft.com/office/drawing/2014/main" val="4118274211"/>
                    </a:ext>
                  </a:extLst>
                </a:gridCol>
                <a:gridCol w="7363325">
                  <a:extLst>
                    <a:ext uri="{9D8B030D-6E8A-4147-A177-3AD203B41FA5}">
                      <a16:colId xmlns:a16="http://schemas.microsoft.com/office/drawing/2014/main" val="2190124392"/>
                    </a:ext>
                  </a:extLst>
                </a:gridCol>
              </a:tblGrid>
              <a:tr h="925435">
                <a:tc>
                  <a:txBody>
                    <a:bodyPr/>
                    <a:lstStyle/>
                    <a:p>
                      <a:pPr algn="l" fontAlgn="b"/>
                      <a:r>
                        <a:rPr lang="en-CA" sz="2200" b="1" u="none" strike="noStrike" dirty="0">
                          <a:solidFill>
                            <a:srgbClr val="FF0000"/>
                          </a:solidFill>
                          <a:effectLst/>
                          <a:latin typeface="Inter" panose="020B0604020202020204" charset="0"/>
                          <a:ea typeface="Inter" panose="020B0604020202020204" charset="0"/>
                        </a:rPr>
                        <a:t>Population Scenario:</a:t>
                      </a:r>
                      <a:endParaRPr lang="en-CA" sz="2200" b="1" i="0" u="none" strike="noStrike" dirty="0">
                        <a:solidFill>
                          <a:srgbClr val="FF0000"/>
                        </a:solidFill>
                        <a:effectLst/>
                        <a:latin typeface="Inter" panose="020B0604020202020204" charset="0"/>
                        <a:ea typeface="Inter" panose="020B0604020202020204" charset="0"/>
                      </a:endParaRPr>
                    </a:p>
                  </a:txBody>
                  <a:tcPr marL="9525" marR="9525" marT="9525" marB="0" anchor="b">
                    <a:noFill/>
                  </a:tcPr>
                </a:tc>
                <a:tc>
                  <a:txBody>
                    <a:bodyPr/>
                    <a:lstStyle/>
                    <a:p>
                      <a:pPr algn="l" fontAlgn="b"/>
                      <a:r>
                        <a:rPr lang="en-CA" sz="2400" b="1" u="none" strike="noStrike" dirty="0">
                          <a:solidFill>
                            <a:srgbClr val="FF0000"/>
                          </a:solidFill>
                          <a:effectLst/>
                          <a:latin typeface="Inter" panose="020B0604020202020204" charset="0"/>
                          <a:ea typeface="Inter" panose="020B0604020202020204" charset="0"/>
                        </a:rPr>
                        <a:t>Current trajectory</a:t>
                      </a:r>
                      <a:endParaRPr lang="en-CA" sz="2400" b="1" i="0" u="none" strike="noStrike" dirty="0">
                        <a:solidFill>
                          <a:srgbClr val="FF0000"/>
                        </a:solidFill>
                        <a:effectLst/>
                        <a:latin typeface="Inter" panose="020B0604020202020204" charset="0"/>
                        <a:ea typeface="Inter" panose="020B0604020202020204" charset="0"/>
                      </a:endParaRPr>
                    </a:p>
                  </a:txBody>
                  <a:tcPr marL="9525" marR="9525" marT="9525" marB="0" anchor="b">
                    <a:noFill/>
                  </a:tcPr>
                </a:tc>
                <a:extLst>
                  <a:ext uri="{0D108BD9-81ED-4DB2-BD59-A6C34878D82A}">
                    <a16:rowId xmlns:a16="http://schemas.microsoft.com/office/drawing/2014/main" val="1770965041"/>
                  </a:ext>
                </a:extLst>
              </a:tr>
              <a:tr h="1666011">
                <a:tc>
                  <a:txBody>
                    <a:bodyPr/>
                    <a:lstStyle/>
                    <a:p>
                      <a:pPr algn="l" fontAlgn="b"/>
                      <a:r>
                        <a:rPr lang="en-CA" sz="2200" b="1" u="none" strike="noStrike" dirty="0">
                          <a:effectLst/>
                          <a:latin typeface="Inter" panose="020B0604020202020204" charset="0"/>
                          <a:ea typeface="Inter" panose="020B0604020202020204" charset="0"/>
                        </a:rPr>
                        <a:t>Projected outcome (2040):</a:t>
                      </a:r>
                      <a:endParaRPr lang="en-CA" sz="2200" b="1" i="0" u="none" strike="noStrike" dirty="0">
                        <a:solidFill>
                          <a:srgbClr val="000000"/>
                        </a:solidFill>
                        <a:effectLst/>
                        <a:latin typeface="Inter" panose="020B0604020202020204" charset="0"/>
                        <a:ea typeface="Inter" panose="020B0604020202020204" charset="0"/>
                      </a:endParaRPr>
                    </a:p>
                  </a:txBody>
                  <a:tcPr marL="9525" marR="9525" marT="9525" marB="0" anchor="b">
                    <a:noFill/>
                  </a:tcPr>
                </a:tc>
                <a:tc>
                  <a:txBody>
                    <a:bodyPr/>
                    <a:lstStyle/>
                    <a:p>
                      <a:pPr algn="l" fontAlgn="b"/>
                      <a:r>
                        <a:rPr lang="en-US" sz="2200" u="none" strike="noStrike" dirty="0">
                          <a:effectLst/>
                          <a:latin typeface="Inter" panose="020B0604020202020204" charset="0"/>
                          <a:ea typeface="Inter" panose="020B0604020202020204" charset="0"/>
                        </a:rPr>
                        <a:t>Population increases by 9% (+11,200).</a:t>
                      </a:r>
                    </a:p>
                    <a:p>
                      <a:pPr algn="l" fontAlgn="b"/>
                      <a:r>
                        <a:rPr lang="en-US" sz="2200" u="none" strike="noStrike" dirty="0">
                          <a:effectLst/>
                          <a:latin typeface="Inter" panose="020B0604020202020204" charset="0"/>
                          <a:ea typeface="Inter" panose="020B0604020202020204" charset="0"/>
                        </a:rPr>
                        <a:t>Workforce decreases by 13% (-8,800).</a:t>
                      </a:r>
                      <a:endParaRPr lang="en-US" sz="2200" b="0" i="0" u="none" strike="noStrike" dirty="0">
                        <a:solidFill>
                          <a:srgbClr val="000000"/>
                        </a:solidFill>
                        <a:effectLst/>
                        <a:latin typeface="Inter" panose="020B0604020202020204" charset="0"/>
                        <a:ea typeface="Inter" panose="020B0604020202020204" charset="0"/>
                      </a:endParaRPr>
                    </a:p>
                  </a:txBody>
                  <a:tcPr marL="9525" marR="9525" marT="9525" marB="0" anchor="b">
                    <a:noFill/>
                  </a:tcPr>
                </a:tc>
                <a:extLst>
                  <a:ext uri="{0D108BD9-81ED-4DB2-BD59-A6C34878D82A}">
                    <a16:rowId xmlns:a16="http://schemas.microsoft.com/office/drawing/2014/main" val="1959943055"/>
                  </a:ext>
                </a:extLst>
              </a:tr>
              <a:tr h="1115884">
                <a:tc>
                  <a:txBody>
                    <a:bodyPr/>
                    <a:lstStyle/>
                    <a:p>
                      <a:pPr algn="l" fontAlgn="b"/>
                      <a:endParaRPr lang="en-CA" sz="2200" b="1" u="none" strike="noStrike" dirty="0">
                        <a:effectLst/>
                        <a:latin typeface="Inter" panose="020B0604020202020204" charset="0"/>
                        <a:ea typeface="Inter" panose="020B0604020202020204" charset="0"/>
                      </a:endParaRPr>
                    </a:p>
                    <a:p>
                      <a:pPr algn="l" fontAlgn="b"/>
                      <a:r>
                        <a:rPr lang="en-CA" sz="2200" b="1" u="none" strike="noStrike" dirty="0">
                          <a:effectLst/>
                          <a:latin typeface="Inter" panose="020B0604020202020204" charset="0"/>
                          <a:ea typeface="Inter" panose="020B0604020202020204" charset="0"/>
                        </a:rPr>
                        <a:t>Potential implications:</a:t>
                      </a:r>
                      <a:endParaRPr lang="en-CA" sz="2200" b="1" i="0" u="none" strike="noStrike" dirty="0">
                        <a:solidFill>
                          <a:srgbClr val="000000"/>
                        </a:solidFill>
                        <a:effectLst/>
                        <a:latin typeface="Inter" panose="020B0604020202020204" charset="0"/>
                        <a:ea typeface="Inter" panose="020B0604020202020204" charset="0"/>
                      </a:endParaRPr>
                    </a:p>
                  </a:txBody>
                  <a:tcPr marL="9525" marR="9525" marT="9525" marB="0" anchor="b">
                    <a:noFill/>
                  </a:tcPr>
                </a:tc>
                <a:tc>
                  <a:txBody>
                    <a:bodyPr/>
                    <a:lstStyle/>
                    <a:p>
                      <a:pPr algn="l" fontAlgn="b"/>
                      <a:r>
                        <a:rPr lang="en-US" sz="2200" u="none" strike="noStrike" dirty="0">
                          <a:effectLst/>
                          <a:latin typeface="Inter" panose="020B0604020202020204" charset="0"/>
                          <a:ea typeface="Inter" panose="020B0604020202020204" charset="0"/>
                        </a:rPr>
                        <a:t>Potential loss of export industries.</a:t>
                      </a:r>
                      <a:endParaRPr lang="en-US" sz="2200" b="0" i="0" u="none" strike="noStrike" dirty="0">
                        <a:solidFill>
                          <a:srgbClr val="000000"/>
                        </a:solidFill>
                        <a:effectLst/>
                        <a:latin typeface="Inter" panose="020B0604020202020204" charset="0"/>
                        <a:ea typeface="Inter" panose="020B0604020202020204" charset="0"/>
                      </a:endParaRPr>
                    </a:p>
                  </a:txBody>
                  <a:tcPr marL="9525" marR="9525" marT="9525" marB="0" anchor="b">
                    <a:noFill/>
                  </a:tcPr>
                </a:tc>
                <a:extLst>
                  <a:ext uri="{0D108BD9-81ED-4DB2-BD59-A6C34878D82A}">
                    <a16:rowId xmlns:a16="http://schemas.microsoft.com/office/drawing/2014/main" val="3721333486"/>
                  </a:ext>
                </a:extLst>
              </a:tr>
              <a:tr h="888505">
                <a:tc>
                  <a:txBody>
                    <a:bodyPr/>
                    <a:lstStyle/>
                    <a:p>
                      <a:pPr algn="l" fontAlgn="b"/>
                      <a:endParaRPr lang="en-CA" sz="2200" b="0" i="0" u="none" strike="noStrike" dirty="0">
                        <a:solidFill>
                          <a:srgbClr val="000000"/>
                        </a:solidFill>
                        <a:effectLst/>
                        <a:latin typeface="Inter" panose="020B0604020202020204" charset="0"/>
                        <a:ea typeface="Inter" panose="020B0604020202020204" charset="0"/>
                      </a:endParaRPr>
                    </a:p>
                  </a:txBody>
                  <a:tcPr marL="9525" marR="9525" marT="9525" marB="0" anchor="b">
                    <a:noFill/>
                  </a:tcPr>
                </a:tc>
                <a:tc>
                  <a:txBody>
                    <a:bodyPr/>
                    <a:lstStyle/>
                    <a:p>
                      <a:pPr algn="l" fontAlgn="b"/>
                      <a:r>
                        <a:rPr lang="en-US" sz="2200" u="none" strike="noStrike" dirty="0">
                          <a:effectLst/>
                          <a:latin typeface="Inter" panose="020B0604020202020204" charset="0"/>
                          <a:ea typeface="Inter" panose="020B0604020202020204" charset="0"/>
                        </a:rPr>
                        <a:t>Increasing share of the workforce employed in local services (public and private).</a:t>
                      </a:r>
                    </a:p>
                    <a:p>
                      <a:pPr algn="l" fontAlgn="b"/>
                      <a:endParaRPr lang="en-US" sz="2200" b="0" i="0" u="none" strike="noStrike" dirty="0">
                        <a:solidFill>
                          <a:srgbClr val="000000"/>
                        </a:solidFill>
                        <a:effectLst/>
                        <a:latin typeface="Inter" panose="020B0604020202020204" charset="0"/>
                        <a:ea typeface="Inter" panose="020B0604020202020204" charset="0"/>
                      </a:endParaRPr>
                    </a:p>
                    <a:p>
                      <a:pPr algn="l" fontAlgn="b"/>
                      <a:r>
                        <a:rPr lang="en-US" sz="2200" b="0" i="0" u="none" strike="noStrike" dirty="0">
                          <a:solidFill>
                            <a:srgbClr val="000000"/>
                          </a:solidFill>
                          <a:effectLst/>
                          <a:latin typeface="Inter" panose="020B0604020202020204" charset="0"/>
                          <a:ea typeface="Inter" panose="020B0604020202020204" charset="0"/>
                        </a:rPr>
                        <a:t>Some businesses might move to other cities to find workers.</a:t>
                      </a:r>
                    </a:p>
                  </a:txBody>
                  <a:tcPr marL="9525" marR="9525" marT="9525" marB="0" anchor="b">
                    <a:noFill/>
                  </a:tcPr>
                </a:tc>
                <a:extLst>
                  <a:ext uri="{0D108BD9-81ED-4DB2-BD59-A6C34878D82A}">
                    <a16:rowId xmlns:a16="http://schemas.microsoft.com/office/drawing/2014/main" val="3342945283"/>
                  </a:ext>
                </a:extLst>
              </a:tr>
              <a:tr h="1006593">
                <a:tc>
                  <a:txBody>
                    <a:bodyPr/>
                    <a:lstStyle/>
                    <a:p>
                      <a:pPr algn="l" fontAlgn="b"/>
                      <a:endParaRPr lang="en-CA" sz="2200" b="0" i="0" u="none" strike="noStrike">
                        <a:solidFill>
                          <a:srgbClr val="000000"/>
                        </a:solidFill>
                        <a:effectLst/>
                        <a:latin typeface="Inter" panose="020B0604020202020204" charset="0"/>
                        <a:ea typeface="Inter" panose="020B0604020202020204" charset="0"/>
                      </a:endParaRPr>
                    </a:p>
                  </a:txBody>
                  <a:tcPr marL="9525" marR="9525" marT="9525" marB="0" anchor="b">
                    <a:noFill/>
                  </a:tcPr>
                </a:tc>
                <a:tc>
                  <a:txBody>
                    <a:bodyPr/>
                    <a:lstStyle/>
                    <a:p>
                      <a:pPr algn="l" fontAlgn="b"/>
                      <a:r>
                        <a:rPr lang="en-CA" sz="2200" u="none" strike="noStrike" dirty="0">
                          <a:effectLst/>
                          <a:latin typeface="Inter" panose="020B0604020202020204" charset="0"/>
                          <a:ea typeface="Inter" panose="020B0604020202020204" charset="0"/>
                        </a:rPr>
                        <a:t>Difficulties expanding new industries (IT, tourism, manufacturing, etc.)</a:t>
                      </a:r>
                      <a:endParaRPr lang="en-CA" sz="2200" b="0" i="0" u="none" strike="noStrike" dirty="0">
                        <a:solidFill>
                          <a:srgbClr val="000000"/>
                        </a:solidFill>
                        <a:effectLst/>
                        <a:latin typeface="Inter" panose="020B0604020202020204" charset="0"/>
                        <a:ea typeface="Inter" panose="020B0604020202020204" charset="0"/>
                      </a:endParaRPr>
                    </a:p>
                  </a:txBody>
                  <a:tcPr marL="9525" marR="9525" marT="9525" marB="0" anchor="b">
                    <a:noFill/>
                  </a:tcPr>
                </a:tc>
                <a:extLst>
                  <a:ext uri="{0D108BD9-81ED-4DB2-BD59-A6C34878D82A}">
                    <a16:rowId xmlns:a16="http://schemas.microsoft.com/office/drawing/2014/main" val="4240270190"/>
                  </a:ext>
                </a:extLst>
              </a:tr>
            </a:tbl>
          </a:graphicData>
        </a:graphic>
      </p:graphicFrame>
    </p:spTree>
    <p:extLst>
      <p:ext uri="{BB962C8B-B14F-4D97-AF65-F5344CB8AC3E}">
        <p14:creationId xmlns:p14="http://schemas.microsoft.com/office/powerpoint/2010/main" val="41635466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D91AC97-B5B6-42A6-A3CA-F9BA2101AA4F}"/>
              </a:ext>
            </a:extLst>
          </p:cNvPr>
          <p:cNvSpPr>
            <a:spLocks noGrp="1"/>
          </p:cNvSpPr>
          <p:nvPr>
            <p:ph type="body" idx="2"/>
          </p:nvPr>
        </p:nvSpPr>
        <p:spPr>
          <a:xfrm>
            <a:off x="1565074" y="3242678"/>
            <a:ext cx="8882289" cy="2185971"/>
          </a:xfrm>
        </p:spPr>
        <p:txBody>
          <a:bodyPr/>
          <a:lstStyle/>
          <a:p>
            <a:pPr marL="269875" indent="-41275"/>
            <a:r>
              <a:rPr lang="en-CA" sz="4800" dirty="0"/>
              <a:t>The Saint John Region’s demographic challenge</a:t>
            </a:r>
          </a:p>
        </p:txBody>
      </p:sp>
    </p:spTree>
    <p:extLst>
      <p:ext uri="{BB962C8B-B14F-4D97-AF65-F5344CB8AC3E}">
        <p14:creationId xmlns:p14="http://schemas.microsoft.com/office/powerpoint/2010/main" val="28201452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8CF16C0C-8D99-4476-94EB-5100735FE782}"/>
              </a:ext>
            </a:extLst>
          </p:cNvPr>
          <p:cNvGraphicFramePr>
            <a:graphicFrameLocks noGrp="1"/>
          </p:cNvGraphicFramePr>
          <p:nvPr>
            <p:extLst>
              <p:ext uri="{D42A27DB-BD31-4B8C-83A1-F6EECF244321}">
                <p14:modId xmlns:p14="http://schemas.microsoft.com/office/powerpoint/2010/main" val="2062385314"/>
              </p:ext>
            </p:extLst>
          </p:nvPr>
        </p:nvGraphicFramePr>
        <p:xfrm>
          <a:off x="1194199" y="303423"/>
          <a:ext cx="10375368" cy="6453512"/>
        </p:xfrm>
        <a:graphic>
          <a:graphicData uri="http://schemas.openxmlformats.org/drawingml/2006/table">
            <a:tbl>
              <a:tblPr>
                <a:tableStyleId>{5C22544A-7EE6-4342-B048-85BDC9FD1C3A}</a:tableStyleId>
              </a:tblPr>
              <a:tblGrid>
                <a:gridCol w="2500664">
                  <a:extLst>
                    <a:ext uri="{9D8B030D-6E8A-4147-A177-3AD203B41FA5}">
                      <a16:colId xmlns:a16="http://schemas.microsoft.com/office/drawing/2014/main" val="4118274211"/>
                    </a:ext>
                  </a:extLst>
                </a:gridCol>
                <a:gridCol w="7874704">
                  <a:extLst>
                    <a:ext uri="{9D8B030D-6E8A-4147-A177-3AD203B41FA5}">
                      <a16:colId xmlns:a16="http://schemas.microsoft.com/office/drawing/2014/main" val="2190124392"/>
                    </a:ext>
                  </a:extLst>
                </a:gridCol>
              </a:tblGrid>
              <a:tr h="1066021">
                <a:tc>
                  <a:txBody>
                    <a:bodyPr/>
                    <a:lstStyle/>
                    <a:p>
                      <a:pPr algn="l" fontAlgn="b"/>
                      <a:r>
                        <a:rPr lang="en-CA" sz="2200" b="1" u="none" strike="noStrike" dirty="0">
                          <a:solidFill>
                            <a:srgbClr val="FF0000"/>
                          </a:solidFill>
                          <a:effectLst/>
                          <a:latin typeface="Inter" panose="020B0604020202020204" charset="0"/>
                          <a:ea typeface="Inter" panose="020B0604020202020204" charset="0"/>
                        </a:rPr>
                        <a:t>Population Scenario:</a:t>
                      </a:r>
                      <a:endParaRPr lang="en-CA" sz="2200" b="1" i="0" u="none" strike="noStrike" dirty="0">
                        <a:solidFill>
                          <a:srgbClr val="FF0000"/>
                        </a:solidFill>
                        <a:effectLst/>
                        <a:latin typeface="Inter" panose="020B0604020202020204" charset="0"/>
                        <a:ea typeface="Inter" panose="020B0604020202020204" charset="0"/>
                      </a:endParaRPr>
                    </a:p>
                  </a:txBody>
                  <a:tcPr marL="9525" marR="9525" marT="9525" marB="0" anchor="b">
                    <a:noFill/>
                  </a:tcPr>
                </a:tc>
                <a:tc>
                  <a:txBody>
                    <a:bodyPr/>
                    <a:lstStyle/>
                    <a:p>
                      <a:pPr algn="l" fontAlgn="b"/>
                      <a:r>
                        <a:rPr lang="en-CA" sz="2400" b="1" i="0" u="none" strike="noStrike" dirty="0">
                          <a:solidFill>
                            <a:srgbClr val="FF0000"/>
                          </a:solidFill>
                          <a:effectLst/>
                          <a:latin typeface="Inter" panose="020B0604020202020204" charset="0"/>
                          <a:ea typeface="Inter" panose="020B0604020202020204" charset="0"/>
                        </a:rPr>
                        <a:t>Maintain current size of the workforce (est. 68,800)</a:t>
                      </a:r>
                    </a:p>
                  </a:txBody>
                  <a:tcPr marL="9525" marR="9525" marT="9525" marB="0" anchor="b">
                    <a:noFill/>
                  </a:tcPr>
                </a:tc>
                <a:extLst>
                  <a:ext uri="{0D108BD9-81ED-4DB2-BD59-A6C34878D82A}">
                    <a16:rowId xmlns:a16="http://schemas.microsoft.com/office/drawing/2014/main" val="1770965041"/>
                  </a:ext>
                </a:extLst>
              </a:tr>
              <a:tr h="1919100">
                <a:tc>
                  <a:txBody>
                    <a:bodyPr/>
                    <a:lstStyle/>
                    <a:p>
                      <a:pPr algn="l" fontAlgn="b"/>
                      <a:r>
                        <a:rPr lang="en-CA" sz="2200" b="1" u="none" strike="noStrike" dirty="0">
                          <a:effectLst/>
                          <a:latin typeface="Inter" panose="020B0604020202020204" charset="0"/>
                          <a:ea typeface="Inter" panose="020B0604020202020204" charset="0"/>
                        </a:rPr>
                        <a:t>Projected outcome (2040):</a:t>
                      </a:r>
                      <a:endParaRPr lang="en-CA" sz="2200" b="1" i="0" u="none" strike="noStrike" dirty="0">
                        <a:solidFill>
                          <a:srgbClr val="000000"/>
                        </a:solidFill>
                        <a:effectLst/>
                        <a:latin typeface="Inter" panose="020B0604020202020204" charset="0"/>
                        <a:ea typeface="Inter" panose="020B0604020202020204" charset="0"/>
                      </a:endParaRPr>
                    </a:p>
                  </a:txBody>
                  <a:tcPr marL="9525" marR="9525" marT="9525" marB="0" anchor="b">
                    <a:noFill/>
                  </a:tcPr>
                </a:tc>
                <a:tc>
                  <a:txBody>
                    <a:bodyPr/>
                    <a:lstStyle/>
                    <a:p>
                      <a:pPr algn="l" fontAlgn="b"/>
                      <a:r>
                        <a:rPr lang="en-US" sz="2200" u="none" strike="noStrike" dirty="0">
                          <a:effectLst/>
                          <a:latin typeface="Inter" panose="020B0604020202020204" charset="0"/>
                          <a:ea typeface="Inter" panose="020B0604020202020204" charset="0"/>
                        </a:rPr>
                        <a:t>Population must increase by 20% (+25,800).</a:t>
                      </a:r>
                    </a:p>
                    <a:p>
                      <a:pPr algn="l" fontAlgn="b"/>
                      <a:r>
                        <a:rPr lang="en-US" sz="2200" u="none" strike="noStrike" dirty="0">
                          <a:effectLst/>
                          <a:latin typeface="Inter" panose="020B0604020202020204" charset="0"/>
                          <a:ea typeface="Inter" panose="020B0604020202020204" charset="0"/>
                        </a:rPr>
                        <a:t>Workforce stays at 68,800.</a:t>
                      </a:r>
                    </a:p>
                    <a:p>
                      <a:pPr marL="0" marR="0" lvl="0" indent="0" algn="l" defTabSz="914400" rtl="0" eaLnBrk="1" fontAlgn="b" latinLnBrk="0" hangingPunct="1">
                        <a:lnSpc>
                          <a:spcPct val="100000"/>
                        </a:lnSpc>
                        <a:spcBef>
                          <a:spcPts val="0"/>
                        </a:spcBef>
                        <a:spcAft>
                          <a:spcPts val="0"/>
                        </a:spcAft>
                        <a:buClr>
                          <a:srgbClr val="000000"/>
                        </a:buClr>
                        <a:buSzTx/>
                        <a:buFont typeface="Arial"/>
                        <a:buNone/>
                        <a:tabLst/>
                        <a:defRPr/>
                      </a:pPr>
                      <a:r>
                        <a:rPr lang="en-US" sz="2200" u="none" strike="noStrike" dirty="0">
                          <a:effectLst/>
                          <a:latin typeface="Inter" panose="020B0604020202020204" charset="0"/>
                          <a:ea typeface="Inter" panose="020B0604020202020204" charset="0"/>
                        </a:rPr>
                        <a:t>The region’s population grew at this rate in the 1970s.</a:t>
                      </a:r>
                    </a:p>
                  </a:txBody>
                  <a:tcPr marL="9525" marR="9525" marT="9525" marB="0" anchor="b">
                    <a:noFill/>
                  </a:tcPr>
                </a:tc>
                <a:extLst>
                  <a:ext uri="{0D108BD9-81ED-4DB2-BD59-A6C34878D82A}">
                    <a16:rowId xmlns:a16="http://schemas.microsoft.com/office/drawing/2014/main" val="1959943055"/>
                  </a:ext>
                </a:extLst>
              </a:tr>
              <a:tr h="1285402">
                <a:tc>
                  <a:txBody>
                    <a:bodyPr/>
                    <a:lstStyle/>
                    <a:p>
                      <a:pPr algn="l" fontAlgn="b"/>
                      <a:endParaRPr lang="en-CA" sz="2200" b="1" u="none" strike="noStrike" dirty="0">
                        <a:effectLst/>
                        <a:latin typeface="Inter" panose="020B0604020202020204" charset="0"/>
                        <a:ea typeface="Inter" panose="020B0604020202020204" charset="0"/>
                      </a:endParaRPr>
                    </a:p>
                    <a:p>
                      <a:pPr algn="l" fontAlgn="b"/>
                      <a:r>
                        <a:rPr lang="en-CA" sz="2200" b="1" u="none" strike="noStrike" dirty="0">
                          <a:effectLst/>
                          <a:latin typeface="Inter" panose="020B0604020202020204" charset="0"/>
                          <a:ea typeface="Inter" panose="020B0604020202020204" charset="0"/>
                        </a:rPr>
                        <a:t>Potential implications:</a:t>
                      </a:r>
                      <a:endParaRPr lang="en-CA" sz="2200" b="1" i="0" u="none" strike="noStrike" dirty="0">
                        <a:solidFill>
                          <a:srgbClr val="000000"/>
                        </a:solidFill>
                        <a:effectLst/>
                        <a:latin typeface="Inter" panose="020B0604020202020204" charset="0"/>
                        <a:ea typeface="Inter" panose="020B0604020202020204" charset="0"/>
                      </a:endParaRPr>
                    </a:p>
                  </a:txBody>
                  <a:tcPr marL="9525" marR="9525" marT="9525" marB="0" anchor="b">
                    <a:noFill/>
                  </a:tcPr>
                </a:tc>
                <a:tc>
                  <a:txBody>
                    <a:bodyPr/>
                    <a:lstStyle/>
                    <a:p>
                      <a:pPr algn="l" fontAlgn="b"/>
                      <a:r>
                        <a:rPr lang="en-US" sz="2200" u="none" strike="noStrike" dirty="0">
                          <a:effectLst/>
                          <a:latin typeface="Inter" panose="020B0604020202020204" charset="0"/>
                          <a:ea typeface="Inter" panose="020B0604020202020204" charset="0"/>
                        </a:rPr>
                        <a:t>Increasing share of the workforce employed in local services (public and private).</a:t>
                      </a:r>
                      <a:endParaRPr lang="en-US" sz="2200" b="0" i="0" u="none" strike="noStrike" dirty="0">
                        <a:solidFill>
                          <a:srgbClr val="000000"/>
                        </a:solidFill>
                        <a:effectLst/>
                        <a:latin typeface="Inter" panose="020B0604020202020204" charset="0"/>
                        <a:ea typeface="Inter" panose="020B0604020202020204" charset="0"/>
                      </a:endParaRPr>
                    </a:p>
                  </a:txBody>
                  <a:tcPr marL="9525" marR="9525" marT="9525" marB="0" anchor="b">
                    <a:noFill/>
                  </a:tcPr>
                </a:tc>
                <a:extLst>
                  <a:ext uri="{0D108BD9-81ED-4DB2-BD59-A6C34878D82A}">
                    <a16:rowId xmlns:a16="http://schemas.microsoft.com/office/drawing/2014/main" val="3721333486"/>
                  </a:ext>
                </a:extLst>
              </a:tr>
              <a:tr h="1023481">
                <a:tc>
                  <a:txBody>
                    <a:bodyPr/>
                    <a:lstStyle/>
                    <a:p>
                      <a:pPr algn="l" fontAlgn="b"/>
                      <a:endParaRPr lang="en-CA" sz="2200" b="0" i="0" u="none" strike="noStrike" dirty="0">
                        <a:solidFill>
                          <a:srgbClr val="000000"/>
                        </a:solidFill>
                        <a:effectLst/>
                        <a:latin typeface="Inter" panose="020B0604020202020204" charset="0"/>
                        <a:ea typeface="Inter" panose="020B0604020202020204" charset="0"/>
                      </a:endParaRPr>
                    </a:p>
                  </a:txBody>
                  <a:tcPr marL="9525" marR="9525" marT="9525" marB="0" anchor="b">
                    <a:noFill/>
                  </a:tcPr>
                </a:tc>
                <a:tc>
                  <a:txBody>
                    <a:bodyPr/>
                    <a:lstStyle/>
                    <a:p>
                      <a:pPr algn="l" fontAlgn="b"/>
                      <a:r>
                        <a:rPr lang="en-US" sz="2200" u="none" strike="noStrike" dirty="0">
                          <a:effectLst/>
                          <a:latin typeface="Inter" panose="020B0604020202020204" charset="0"/>
                          <a:ea typeface="Inter" panose="020B0604020202020204" charset="0"/>
                        </a:rPr>
                        <a:t>Less workers for other industries – including export-focused industries.</a:t>
                      </a:r>
                      <a:endParaRPr lang="en-US" sz="2200" b="0" i="0" u="none" strike="noStrike" dirty="0">
                        <a:solidFill>
                          <a:srgbClr val="000000"/>
                        </a:solidFill>
                        <a:effectLst/>
                        <a:latin typeface="Inter" panose="020B0604020202020204" charset="0"/>
                        <a:ea typeface="Inter" panose="020B0604020202020204" charset="0"/>
                      </a:endParaRPr>
                    </a:p>
                  </a:txBody>
                  <a:tcPr marL="9525" marR="9525" marT="9525" marB="0" anchor="b">
                    <a:noFill/>
                  </a:tcPr>
                </a:tc>
                <a:extLst>
                  <a:ext uri="{0D108BD9-81ED-4DB2-BD59-A6C34878D82A}">
                    <a16:rowId xmlns:a16="http://schemas.microsoft.com/office/drawing/2014/main" val="3342945283"/>
                  </a:ext>
                </a:extLst>
              </a:tr>
              <a:tr h="1159508">
                <a:tc>
                  <a:txBody>
                    <a:bodyPr/>
                    <a:lstStyle/>
                    <a:p>
                      <a:pPr algn="l" fontAlgn="b"/>
                      <a:endParaRPr lang="en-CA" sz="2200" b="0" i="0" u="none" strike="noStrike">
                        <a:solidFill>
                          <a:srgbClr val="000000"/>
                        </a:solidFill>
                        <a:effectLst/>
                        <a:latin typeface="Inter" panose="020B0604020202020204" charset="0"/>
                        <a:ea typeface="Inter" panose="020B0604020202020204" charset="0"/>
                      </a:endParaRPr>
                    </a:p>
                  </a:txBody>
                  <a:tcPr marL="9525" marR="9525" marT="9525" marB="0" anchor="b">
                    <a:noFill/>
                  </a:tcPr>
                </a:tc>
                <a:tc>
                  <a:txBody>
                    <a:bodyPr/>
                    <a:lstStyle/>
                    <a:p>
                      <a:pPr algn="l" fontAlgn="b"/>
                      <a:r>
                        <a:rPr lang="en-CA" sz="2200" u="none" strike="noStrike" dirty="0">
                          <a:effectLst/>
                          <a:latin typeface="Inter" panose="020B0604020202020204" charset="0"/>
                          <a:ea typeface="Inter" panose="020B0604020202020204" charset="0"/>
                        </a:rPr>
                        <a:t>Difficulties expanding new industries.</a:t>
                      </a:r>
                      <a:endParaRPr lang="en-CA" sz="2200" b="0" i="0" u="none" strike="noStrike" dirty="0">
                        <a:solidFill>
                          <a:srgbClr val="000000"/>
                        </a:solidFill>
                        <a:effectLst/>
                        <a:latin typeface="Inter" panose="020B0604020202020204" charset="0"/>
                        <a:ea typeface="Inter" panose="020B0604020202020204" charset="0"/>
                      </a:endParaRPr>
                    </a:p>
                  </a:txBody>
                  <a:tcPr marL="9525" marR="9525" marT="9525" marB="0" anchor="b">
                    <a:noFill/>
                  </a:tcPr>
                </a:tc>
                <a:extLst>
                  <a:ext uri="{0D108BD9-81ED-4DB2-BD59-A6C34878D82A}">
                    <a16:rowId xmlns:a16="http://schemas.microsoft.com/office/drawing/2014/main" val="4240270190"/>
                  </a:ext>
                </a:extLst>
              </a:tr>
            </a:tbl>
          </a:graphicData>
        </a:graphic>
      </p:graphicFrame>
    </p:spTree>
    <p:extLst>
      <p:ext uri="{BB962C8B-B14F-4D97-AF65-F5344CB8AC3E}">
        <p14:creationId xmlns:p14="http://schemas.microsoft.com/office/powerpoint/2010/main" val="41515156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8CF16C0C-8D99-4476-94EB-5100735FE782}"/>
              </a:ext>
            </a:extLst>
          </p:cNvPr>
          <p:cNvGraphicFramePr>
            <a:graphicFrameLocks noGrp="1"/>
          </p:cNvGraphicFramePr>
          <p:nvPr>
            <p:extLst>
              <p:ext uri="{D42A27DB-BD31-4B8C-83A1-F6EECF244321}">
                <p14:modId xmlns:p14="http://schemas.microsoft.com/office/powerpoint/2010/main" val="986703480"/>
              </p:ext>
            </p:extLst>
          </p:nvPr>
        </p:nvGraphicFramePr>
        <p:xfrm>
          <a:off x="1396329" y="332299"/>
          <a:ext cx="10375368" cy="6299507"/>
        </p:xfrm>
        <a:graphic>
          <a:graphicData uri="http://schemas.openxmlformats.org/drawingml/2006/table">
            <a:tbl>
              <a:tblPr>
                <a:tableStyleId>{5C22544A-7EE6-4342-B048-85BDC9FD1C3A}</a:tableStyleId>
              </a:tblPr>
              <a:tblGrid>
                <a:gridCol w="2262284">
                  <a:extLst>
                    <a:ext uri="{9D8B030D-6E8A-4147-A177-3AD203B41FA5}">
                      <a16:colId xmlns:a16="http://schemas.microsoft.com/office/drawing/2014/main" val="4118274211"/>
                    </a:ext>
                  </a:extLst>
                </a:gridCol>
                <a:gridCol w="8113084">
                  <a:extLst>
                    <a:ext uri="{9D8B030D-6E8A-4147-A177-3AD203B41FA5}">
                      <a16:colId xmlns:a16="http://schemas.microsoft.com/office/drawing/2014/main" val="2190124392"/>
                    </a:ext>
                  </a:extLst>
                </a:gridCol>
              </a:tblGrid>
              <a:tr h="1040581">
                <a:tc>
                  <a:txBody>
                    <a:bodyPr/>
                    <a:lstStyle/>
                    <a:p>
                      <a:pPr algn="l" fontAlgn="b"/>
                      <a:r>
                        <a:rPr lang="en-CA" sz="2200" b="1" u="none" strike="noStrike" dirty="0">
                          <a:solidFill>
                            <a:srgbClr val="FF0000"/>
                          </a:solidFill>
                          <a:effectLst/>
                          <a:latin typeface="Inter" panose="020B0604020202020204" charset="0"/>
                          <a:ea typeface="Inter" panose="020B0604020202020204" charset="0"/>
                        </a:rPr>
                        <a:t>Population Scenario:</a:t>
                      </a:r>
                      <a:endParaRPr lang="en-CA" sz="2200" b="1" i="0" u="none" strike="noStrike" dirty="0">
                        <a:solidFill>
                          <a:srgbClr val="FF0000"/>
                        </a:solidFill>
                        <a:effectLst/>
                        <a:latin typeface="Inter" panose="020B0604020202020204" charset="0"/>
                        <a:ea typeface="Inter" panose="020B0604020202020204" charset="0"/>
                      </a:endParaRPr>
                    </a:p>
                  </a:txBody>
                  <a:tcPr marL="9525" marR="9525" marT="9525" marB="0" anchor="b">
                    <a:noFill/>
                  </a:tcPr>
                </a:tc>
                <a:tc>
                  <a:txBody>
                    <a:bodyPr/>
                    <a:lstStyle/>
                    <a:p>
                      <a:pPr algn="l" fontAlgn="b"/>
                      <a:r>
                        <a:rPr lang="en-CA" sz="2400" b="1" u="none" strike="noStrike" dirty="0">
                          <a:solidFill>
                            <a:srgbClr val="FF0000"/>
                          </a:solidFill>
                          <a:effectLst/>
                          <a:latin typeface="Inter" panose="020B0604020202020204" charset="0"/>
                          <a:ea typeface="Inter" panose="020B0604020202020204" charset="0"/>
                        </a:rPr>
                        <a:t>Grow the workforce at a modest 0.5% per year</a:t>
                      </a:r>
                      <a:endParaRPr lang="en-CA" sz="2400" b="1" i="0" u="none" strike="noStrike" dirty="0">
                        <a:solidFill>
                          <a:srgbClr val="FF0000"/>
                        </a:solidFill>
                        <a:effectLst/>
                        <a:latin typeface="Inter" panose="020B0604020202020204" charset="0"/>
                        <a:ea typeface="Inter" panose="020B0604020202020204" charset="0"/>
                      </a:endParaRPr>
                    </a:p>
                  </a:txBody>
                  <a:tcPr marL="9525" marR="9525" marT="9525" marB="0" anchor="b">
                    <a:noFill/>
                  </a:tcPr>
                </a:tc>
                <a:extLst>
                  <a:ext uri="{0D108BD9-81ED-4DB2-BD59-A6C34878D82A}">
                    <a16:rowId xmlns:a16="http://schemas.microsoft.com/office/drawing/2014/main" val="1770965041"/>
                  </a:ext>
                </a:extLst>
              </a:tr>
              <a:tr h="1873303">
                <a:tc>
                  <a:txBody>
                    <a:bodyPr/>
                    <a:lstStyle/>
                    <a:p>
                      <a:pPr algn="l" fontAlgn="b"/>
                      <a:r>
                        <a:rPr lang="en-CA" sz="2200" b="1" u="none" strike="noStrike" dirty="0">
                          <a:effectLst/>
                          <a:latin typeface="Inter" panose="020B0604020202020204" charset="0"/>
                          <a:ea typeface="Inter" panose="020B0604020202020204" charset="0"/>
                        </a:rPr>
                        <a:t>Projected outcome (2040):</a:t>
                      </a:r>
                      <a:endParaRPr lang="en-CA" sz="2200" b="1" i="0" u="none" strike="noStrike" dirty="0">
                        <a:solidFill>
                          <a:srgbClr val="000000"/>
                        </a:solidFill>
                        <a:effectLst/>
                        <a:latin typeface="Inter" panose="020B0604020202020204" charset="0"/>
                        <a:ea typeface="Inter" panose="020B0604020202020204" charset="0"/>
                      </a:endParaRPr>
                    </a:p>
                  </a:txBody>
                  <a:tcPr marL="9525" marR="9525" marT="9525" marB="0" anchor="b">
                    <a:noFill/>
                  </a:tcPr>
                </a:tc>
                <a:tc>
                  <a:txBody>
                    <a:bodyPr/>
                    <a:lstStyle/>
                    <a:p>
                      <a:pPr algn="l" fontAlgn="b"/>
                      <a:r>
                        <a:rPr lang="en-US" sz="2200" u="none" strike="noStrike" dirty="0">
                          <a:effectLst/>
                          <a:latin typeface="Inter" panose="020B0604020202020204" charset="0"/>
                          <a:ea typeface="Inter" panose="020B0604020202020204" charset="0"/>
                        </a:rPr>
                        <a:t>Population increases by 27% (+35,000).</a:t>
                      </a:r>
                    </a:p>
                    <a:p>
                      <a:pPr algn="l" fontAlgn="b"/>
                      <a:r>
                        <a:rPr lang="en-US" sz="2200" u="none" strike="noStrike" dirty="0">
                          <a:effectLst/>
                          <a:latin typeface="Inter" panose="020B0604020202020204" charset="0"/>
                          <a:ea typeface="Inter" panose="020B0604020202020204" charset="0"/>
                        </a:rPr>
                        <a:t>Workforce increases by 10% (+6,900).</a:t>
                      </a:r>
                    </a:p>
                  </a:txBody>
                  <a:tcPr marL="9525" marR="9525" marT="9525" marB="0" anchor="b">
                    <a:noFill/>
                  </a:tcPr>
                </a:tc>
                <a:extLst>
                  <a:ext uri="{0D108BD9-81ED-4DB2-BD59-A6C34878D82A}">
                    <a16:rowId xmlns:a16="http://schemas.microsoft.com/office/drawing/2014/main" val="1959943055"/>
                  </a:ext>
                </a:extLst>
              </a:tr>
              <a:tr h="1254728">
                <a:tc>
                  <a:txBody>
                    <a:bodyPr/>
                    <a:lstStyle/>
                    <a:p>
                      <a:pPr algn="l" fontAlgn="b"/>
                      <a:endParaRPr lang="en-CA" sz="2200" b="1" u="none" strike="noStrike" dirty="0">
                        <a:effectLst/>
                        <a:latin typeface="Inter" panose="020B0604020202020204" charset="0"/>
                        <a:ea typeface="Inter" panose="020B0604020202020204" charset="0"/>
                      </a:endParaRPr>
                    </a:p>
                    <a:p>
                      <a:pPr algn="l" fontAlgn="b"/>
                      <a:r>
                        <a:rPr lang="en-CA" sz="2200" b="1" u="none" strike="noStrike" dirty="0">
                          <a:effectLst/>
                          <a:latin typeface="Inter" panose="020B0604020202020204" charset="0"/>
                          <a:ea typeface="Inter" panose="020B0604020202020204" charset="0"/>
                        </a:rPr>
                        <a:t>Potential implications:</a:t>
                      </a:r>
                      <a:endParaRPr lang="en-CA" sz="2200" b="1" i="0" u="none" strike="noStrike" dirty="0">
                        <a:solidFill>
                          <a:srgbClr val="000000"/>
                        </a:solidFill>
                        <a:effectLst/>
                        <a:latin typeface="Inter" panose="020B0604020202020204" charset="0"/>
                        <a:ea typeface="Inter" panose="020B0604020202020204" charset="0"/>
                      </a:endParaRPr>
                    </a:p>
                  </a:txBody>
                  <a:tcPr marL="9525" marR="9525" marT="9525" marB="0" anchor="b">
                    <a:noFill/>
                  </a:tcPr>
                </a:tc>
                <a:tc>
                  <a:txBody>
                    <a:bodyPr/>
                    <a:lstStyle/>
                    <a:p>
                      <a:pPr algn="l" fontAlgn="b"/>
                      <a:r>
                        <a:rPr lang="en-US" sz="2200" u="none" strike="noStrike" dirty="0">
                          <a:effectLst/>
                          <a:latin typeface="Inter" panose="020B0604020202020204" charset="0"/>
                          <a:ea typeface="Inter" panose="020B0604020202020204" charset="0"/>
                        </a:rPr>
                        <a:t>The region has the workforce to meet expected demand for local services.</a:t>
                      </a:r>
                      <a:endParaRPr lang="en-US" sz="2200" b="0" i="0" u="none" strike="noStrike" dirty="0">
                        <a:solidFill>
                          <a:srgbClr val="000000"/>
                        </a:solidFill>
                        <a:effectLst/>
                        <a:latin typeface="Inter" panose="020B0604020202020204" charset="0"/>
                        <a:ea typeface="Inter" panose="020B0604020202020204" charset="0"/>
                      </a:endParaRPr>
                    </a:p>
                  </a:txBody>
                  <a:tcPr marL="9525" marR="9525" marT="9525" marB="0" anchor="b">
                    <a:noFill/>
                  </a:tcPr>
                </a:tc>
                <a:extLst>
                  <a:ext uri="{0D108BD9-81ED-4DB2-BD59-A6C34878D82A}">
                    <a16:rowId xmlns:a16="http://schemas.microsoft.com/office/drawing/2014/main" val="3721333486"/>
                  </a:ext>
                </a:extLst>
              </a:tr>
              <a:tr h="999057">
                <a:tc>
                  <a:txBody>
                    <a:bodyPr/>
                    <a:lstStyle/>
                    <a:p>
                      <a:pPr algn="l" fontAlgn="b"/>
                      <a:endParaRPr lang="en-CA" sz="2200" b="0" i="0" u="none" strike="noStrike" dirty="0">
                        <a:solidFill>
                          <a:srgbClr val="000000"/>
                        </a:solidFill>
                        <a:effectLst/>
                        <a:latin typeface="Inter" panose="020B0604020202020204" charset="0"/>
                        <a:ea typeface="Inter" panose="020B0604020202020204" charset="0"/>
                      </a:endParaRPr>
                    </a:p>
                  </a:txBody>
                  <a:tcPr marL="9525" marR="9525" marT="9525" marB="0" anchor="b">
                    <a:noFill/>
                  </a:tcPr>
                </a:tc>
                <a:tc>
                  <a:txBody>
                    <a:bodyPr/>
                    <a:lstStyle/>
                    <a:p>
                      <a:pPr algn="l" fontAlgn="b"/>
                      <a:r>
                        <a:rPr lang="en-US" sz="2200" b="0" i="0" u="none" strike="noStrike" dirty="0">
                          <a:solidFill>
                            <a:srgbClr val="000000"/>
                          </a:solidFill>
                          <a:effectLst/>
                          <a:latin typeface="Inter" panose="020B0604020202020204" charset="0"/>
                          <a:ea typeface="Inter" panose="020B0604020202020204" charset="0"/>
                        </a:rPr>
                        <a:t>… and the workforce to grow some new industries.</a:t>
                      </a:r>
                    </a:p>
                  </a:txBody>
                  <a:tcPr marL="9525" marR="9525" marT="9525" marB="0" anchor="b">
                    <a:noFill/>
                  </a:tcPr>
                </a:tc>
                <a:extLst>
                  <a:ext uri="{0D108BD9-81ED-4DB2-BD59-A6C34878D82A}">
                    <a16:rowId xmlns:a16="http://schemas.microsoft.com/office/drawing/2014/main" val="3342945283"/>
                  </a:ext>
                </a:extLst>
              </a:tr>
              <a:tr h="1131838">
                <a:tc>
                  <a:txBody>
                    <a:bodyPr/>
                    <a:lstStyle/>
                    <a:p>
                      <a:pPr algn="l" fontAlgn="b"/>
                      <a:endParaRPr lang="en-CA" sz="2200" b="0" i="0" u="none" strike="noStrike">
                        <a:solidFill>
                          <a:srgbClr val="000000"/>
                        </a:solidFill>
                        <a:effectLst/>
                        <a:latin typeface="Inter" panose="020B0604020202020204" charset="0"/>
                        <a:ea typeface="Inter" panose="020B0604020202020204" charset="0"/>
                      </a:endParaRPr>
                    </a:p>
                  </a:txBody>
                  <a:tcPr marL="9525" marR="9525" marT="9525" marB="0" anchor="b">
                    <a:noFill/>
                  </a:tcPr>
                </a:tc>
                <a:tc>
                  <a:txBody>
                    <a:bodyPr/>
                    <a:lstStyle/>
                    <a:p>
                      <a:pPr algn="l" fontAlgn="b"/>
                      <a:endParaRPr lang="en-US" sz="2200" b="0" i="0" u="none" strike="noStrike" dirty="0">
                        <a:solidFill>
                          <a:srgbClr val="000000"/>
                        </a:solidFill>
                        <a:effectLst/>
                        <a:latin typeface="Inter" panose="020B0604020202020204" charset="0"/>
                        <a:ea typeface="Inter" panose="020B0604020202020204" charset="0"/>
                      </a:endParaRPr>
                    </a:p>
                  </a:txBody>
                  <a:tcPr marL="9525" marR="9525" marT="9525" marB="0" anchor="b">
                    <a:noFill/>
                  </a:tcPr>
                </a:tc>
                <a:extLst>
                  <a:ext uri="{0D108BD9-81ED-4DB2-BD59-A6C34878D82A}">
                    <a16:rowId xmlns:a16="http://schemas.microsoft.com/office/drawing/2014/main" val="4240270190"/>
                  </a:ext>
                </a:extLst>
              </a:tr>
            </a:tbl>
          </a:graphicData>
        </a:graphic>
      </p:graphicFrame>
    </p:spTree>
    <p:extLst>
      <p:ext uri="{BB962C8B-B14F-4D97-AF65-F5344CB8AC3E}">
        <p14:creationId xmlns:p14="http://schemas.microsoft.com/office/powerpoint/2010/main" val="18869948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413A85E-E640-BD4E-B162-0BB1F2E27250}"/>
              </a:ext>
            </a:extLst>
          </p:cNvPr>
          <p:cNvSpPr>
            <a:spLocks noGrp="1"/>
          </p:cNvSpPr>
          <p:nvPr>
            <p:ph type="body" idx="1"/>
          </p:nvPr>
        </p:nvSpPr>
        <p:spPr>
          <a:xfrm>
            <a:off x="1445109" y="607579"/>
            <a:ext cx="9951203" cy="1134594"/>
          </a:xfrm>
        </p:spPr>
        <p:txBody>
          <a:bodyPr>
            <a:normAutofit lnSpcReduction="10000"/>
          </a:bodyPr>
          <a:lstStyle/>
          <a:p>
            <a:pPr marL="269875" indent="-41275"/>
            <a:r>
              <a:rPr lang="en-CA" sz="3200" b="1" dirty="0"/>
              <a:t>The Saint John Region’s population growth forecasts 2020 to 2040 - Conclusions</a:t>
            </a:r>
            <a:endParaRPr lang="en-CL" sz="3200" b="1" dirty="0"/>
          </a:p>
        </p:txBody>
      </p:sp>
      <p:sp>
        <p:nvSpPr>
          <p:cNvPr id="3" name="Text Placeholder 2">
            <a:extLst>
              <a:ext uri="{FF2B5EF4-FFF2-40B4-BE49-F238E27FC236}">
                <a16:creationId xmlns:a16="http://schemas.microsoft.com/office/drawing/2014/main" id="{4E3D9DC3-0463-F943-B507-77BC475AB2F5}"/>
              </a:ext>
            </a:extLst>
          </p:cNvPr>
          <p:cNvSpPr>
            <a:spLocks noGrp="1"/>
          </p:cNvSpPr>
          <p:nvPr>
            <p:ph type="body" idx="3"/>
          </p:nvPr>
        </p:nvSpPr>
        <p:spPr>
          <a:xfrm>
            <a:off x="1445109" y="2042861"/>
            <a:ext cx="10432466" cy="4394884"/>
          </a:xfrm>
        </p:spPr>
        <p:txBody>
          <a:bodyPr>
            <a:normAutofit fontScale="85000" lnSpcReduction="10000"/>
          </a:bodyPr>
          <a:lstStyle/>
          <a:p>
            <a:pPr marL="269875" indent="-41275">
              <a:lnSpc>
                <a:spcPct val="100000"/>
              </a:lnSpc>
              <a:spcBef>
                <a:spcPts val="2400"/>
              </a:spcBef>
              <a:spcAft>
                <a:spcPts val="1200"/>
              </a:spcAft>
            </a:pPr>
            <a:r>
              <a:rPr lang="en-CA" sz="2400" dirty="0"/>
              <a:t>If the region wants to maintain the current workforce size or expand it over the next 20 years, significant growth in the population is required. </a:t>
            </a:r>
          </a:p>
          <a:p>
            <a:pPr marL="269875" indent="-41275">
              <a:lnSpc>
                <a:spcPct val="100000"/>
              </a:lnSpc>
              <a:spcBef>
                <a:spcPts val="2400"/>
              </a:spcBef>
              <a:spcAft>
                <a:spcPts val="1200"/>
              </a:spcAft>
            </a:pPr>
            <a:r>
              <a:rPr lang="en-CA" sz="2400" dirty="0"/>
              <a:t>Assuming other population growth components remain constant, it will require an increase in annual immigration from 890 in 2019/2020 to </a:t>
            </a:r>
            <a:r>
              <a:rPr lang="en-CA" sz="2400" b="1" dirty="0"/>
              <a:t>more than 2,000 per year by mid-decade to achieve the workforce expansion scenario.  </a:t>
            </a:r>
          </a:p>
          <a:p>
            <a:pPr marL="269875" indent="-41275">
              <a:lnSpc>
                <a:spcPct val="100000"/>
              </a:lnSpc>
              <a:spcBef>
                <a:spcPts val="2400"/>
              </a:spcBef>
              <a:spcAft>
                <a:spcPts val="1200"/>
              </a:spcAft>
            </a:pPr>
            <a:r>
              <a:rPr lang="en-CA" sz="2400" dirty="0"/>
              <a:t>This is a significant increase but has been achieved in other urban centres across Canada. </a:t>
            </a:r>
          </a:p>
          <a:p>
            <a:pPr marL="269875" indent="-41275">
              <a:lnSpc>
                <a:spcPct val="100000"/>
              </a:lnSpc>
              <a:spcBef>
                <a:spcPts val="2400"/>
              </a:spcBef>
              <a:spcAft>
                <a:spcPts val="1200"/>
              </a:spcAft>
            </a:pPr>
            <a:r>
              <a:rPr lang="en-CA" sz="2400" dirty="0"/>
              <a:t>This will not happen by itself. It will require a deliberate population growth plan for the region.</a:t>
            </a:r>
          </a:p>
        </p:txBody>
      </p:sp>
      <p:sp>
        <p:nvSpPr>
          <p:cNvPr id="4" name="TextBox 3">
            <a:extLst>
              <a:ext uri="{FF2B5EF4-FFF2-40B4-BE49-F238E27FC236}">
                <a16:creationId xmlns:a16="http://schemas.microsoft.com/office/drawing/2014/main" id="{17F52346-ABBF-4A63-9F0D-B33291ED3009}"/>
              </a:ext>
            </a:extLst>
          </p:cNvPr>
          <p:cNvSpPr txBox="1"/>
          <p:nvPr/>
        </p:nvSpPr>
        <p:spPr>
          <a:xfrm>
            <a:off x="8482330" y="6550223"/>
            <a:ext cx="3709670" cy="307777"/>
          </a:xfrm>
          <a:prstGeom prst="rect">
            <a:avLst/>
          </a:prstGeom>
          <a:noFill/>
        </p:spPr>
        <p:txBody>
          <a:bodyPr wrap="none" rtlCol="0">
            <a:spAutoFit/>
          </a:bodyPr>
          <a:lstStyle/>
          <a:p>
            <a:r>
              <a:rPr lang="en-CA" dirty="0"/>
              <a:t>*Using Projection scenario HG: High-Growth</a:t>
            </a:r>
          </a:p>
        </p:txBody>
      </p:sp>
    </p:spTree>
    <p:extLst>
      <p:ext uri="{BB962C8B-B14F-4D97-AF65-F5344CB8AC3E}">
        <p14:creationId xmlns:p14="http://schemas.microsoft.com/office/powerpoint/2010/main" val="23999277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D91AC97-B5B6-42A6-A3CA-F9BA2101AA4F}"/>
              </a:ext>
            </a:extLst>
          </p:cNvPr>
          <p:cNvSpPr>
            <a:spLocks noGrp="1"/>
          </p:cNvSpPr>
          <p:nvPr>
            <p:ph type="body" idx="2"/>
          </p:nvPr>
        </p:nvSpPr>
        <p:spPr>
          <a:xfrm>
            <a:off x="1565074" y="3242678"/>
            <a:ext cx="8882289" cy="2185971"/>
          </a:xfrm>
        </p:spPr>
        <p:txBody>
          <a:bodyPr/>
          <a:lstStyle/>
          <a:p>
            <a:pPr marL="269875" indent="-41275"/>
            <a:r>
              <a:rPr lang="en-CA" sz="4800" dirty="0"/>
              <a:t>The Saint John Region’s population growth plan</a:t>
            </a:r>
          </a:p>
        </p:txBody>
      </p:sp>
    </p:spTree>
    <p:extLst>
      <p:ext uri="{BB962C8B-B14F-4D97-AF65-F5344CB8AC3E}">
        <p14:creationId xmlns:p14="http://schemas.microsoft.com/office/powerpoint/2010/main" val="17867256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5B2B55E-1C6C-3C43-B9EB-B27E6702080F}"/>
              </a:ext>
            </a:extLst>
          </p:cNvPr>
          <p:cNvSpPr>
            <a:spLocks noGrp="1"/>
          </p:cNvSpPr>
          <p:nvPr>
            <p:ph type="body" idx="1"/>
          </p:nvPr>
        </p:nvSpPr>
        <p:spPr>
          <a:xfrm>
            <a:off x="1384935" y="670561"/>
            <a:ext cx="7268177" cy="5510106"/>
          </a:xfrm>
        </p:spPr>
        <p:txBody>
          <a:bodyPr/>
          <a:lstStyle/>
          <a:p>
            <a:pPr marL="269875" indent="-41275">
              <a:lnSpc>
                <a:spcPct val="100000"/>
              </a:lnSpc>
              <a:tabLst>
                <a:tab pos="182563" algn="l"/>
              </a:tabLst>
            </a:pPr>
            <a:r>
              <a:rPr lang="en-CA" sz="2800" b="1" dirty="0"/>
              <a:t>Local communities/regions need to get engaged.</a:t>
            </a:r>
          </a:p>
          <a:p>
            <a:pPr marL="269875" indent="-41275">
              <a:lnSpc>
                <a:spcPct val="100000"/>
              </a:lnSpc>
              <a:tabLst>
                <a:tab pos="182563" algn="l"/>
              </a:tabLst>
            </a:pPr>
            <a:endParaRPr lang="en-CA" sz="2800" b="1" dirty="0"/>
          </a:p>
          <a:p>
            <a:r>
              <a:rPr lang="en-CA" dirty="0"/>
              <a:t>This is not only a provincial government issue.</a:t>
            </a:r>
          </a:p>
          <a:p>
            <a:r>
              <a:rPr lang="en-CA" dirty="0"/>
              <a:t>People and businesses move into local communities. </a:t>
            </a:r>
          </a:p>
          <a:p>
            <a:r>
              <a:rPr lang="en-CA" dirty="0"/>
              <a:t>Economic opportunities occur in local communities. </a:t>
            </a:r>
            <a:endParaRPr lang="en-CL" dirty="0"/>
          </a:p>
        </p:txBody>
      </p:sp>
      <p:pic>
        <p:nvPicPr>
          <p:cNvPr id="4098" name="Picture 2" descr="join Icon 118840">
            <a:extLst>
              <a:ext uri="{FF2B5EF4-FFF2-40B4-BE49-F238E27FC236}">
                <a16:creationId xmlns:a16="http://schemas.microsoft.com/office/drawing/2014/main" id="{1D46539C-1429-4707-8EC0-27F067F7D1A7}"/>
              </a:ext>
            </a:extLst>
          </p:cNvPr>
          <p:cNvPicPr>
            <a:picLocks noChangeAspect="1" noChangeArrowheads="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419741" y="1104171"/>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43618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2" name="Google Shape;62;p4"/>
          <p:cNvSpPr txBox="1">
            <a:spLocks noGrp="1"/>
          </p:cNvSpPr>
          <p:nvPr>
            <p:ph type="body" idx="1"/>
          </p:nvPr>
        </p:nvSpPr>
        <p:spPr>
          <a:xfrm>
            <a:off x="902155" y="649577"/>
            <a:ext cx="11095881" cy="77282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E43D30"/>
              </a:buClr>
              <a:buSzPts val="3200"/>
              <a:buNone/>
            </a:pPr>
            <a:r>
              <a:rPr lang="en-US" b="1" dirty="0"/>
              <a:t>The changing demands on local/regional government</a:t>
            </a:r>
            <a:endParaRPr b="1" dirty="0"/>
          </a:p>
        </p:txBody>
      </p:sp>
      <p:sp>
        <p:nvSpPr>
          <p:cNvPr id="5" name="Content Placeholder 2">
            <a:extLst>
              <a:ext uri="{FF2B5EF4-FFF2-40B4-BE49-F238E27FC236}">
                <a16:creationId xmlns:a16="http://schemas.microsoft.com/office/drawing/2014/main" id="{227B4F96-1F5C-4C5A-AD4F-59750E706271}"/>
              </a:ext>
            </a:extLst>
          </p:cNvPr>
          <p:cNvSpPr txBox="1">
            <a:spLocks/>
          </p:cNvSpPr>
          <p:nvPr/>
        </p:nvSpPr>
        <p:spPr>
          <a:xfrm>
            <a:off x="234718" y="1761089"/>
            <a:ext cx="6191794" cy="463115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2400"/>
              </a:spcBef>
              <a:buNone/>
            </a:pPr>
            <a:r>
              <a:rPr lang="en-CA" sz="2000" b="1" dirty="0">
                <a:solidFill>
                  <a:srgbClr val="FF0000"/>
                </a:solidFill>
                <a:latin typeface="Inter" panose="020B0604020202020204" charset="0"/>
                <a:ea typeface="Inter" panose="020B0604020202020204" charset="0"/>
              </a:rPr>
              <a:t>Local/regional government – circa 2000</a:t>
            </a:r>
          </a:p>
          <a:p>
            <a:pPr>
              <a:lnSpc>
                <a:spcPct val="100000"/>
              </a:lnSpc>
              <a:spcBef>
                <a:spcPts val="2400"/>
              </a:spcBef>
            </a:pPr>
            <a:endParaRPr lang="en-CA" dirty="0"/>
          </a:p>
          <a:p>
            <a:pPr>
              <a:lnSpc>
                <a:spcPct val="100000"/>
              </a:lnSpc>
              <a:spcBef>
                <a:spcPts val="2400"/>
              </a:spcBef>
            </a:pPr>
            <a:endParaRPr lang="en-US" dirty="0"/>
          </a:p>
          <a:p>
            <a:pPr>
              <a:lnSpc>
                <a:spcPct val="100000"/>
              </a:lnSpc>
              <a:spcBef>
                <a:spcPts val="2400"/>
              </a:spcBef>
            </a:pPr>
            <a:endParaRPr lang="en-CA" dirty="0"/>
          </a:p>
        </p:txBody>
      </p:sp>
      <p:sp>
        <p:nvSpPr>
          <p:cNvPr id="6" name="Content Placeholder 2">
            <a:extLst>
              <a:ext uri="{FF2B5EF4-FFF2-40B4-BE49-F238E27FC236}">
                <a16:creationId xmlns:a16="http://schemas.microsoft.com/office/drawing/2014/main" id="{5A3C1FFC-71CD-451F-89F4-75212A873DBB}"/>
              </a:ext>
            </a:extLst>
          </p:cNvPr>
          <p:cNvSpPr txBox="1">
            <a:spLocks/>
          </p:cNvSpPr>
          <p:nvPr/>
        </p:nvSpPr>
        <p:spPr>
          <a:xfrm>
            <a:off x="6086106" y="1761089"/>
            <a:ext cx="6191794" cy="463115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2400"/>
              </a:spcBef>
              <a:buNone/>
            </a:pPr>
            <a:r>
              <a:rPr lang="en-CA" sz="2000" b="1" dirty="0">
                <a:solidFill>
                  <a:srgbClr val="FF0000"/>
                </a:solidFill>
              </a:rPr>
              <a:t>Local/regional government – circa 2020</a:t>
            </a:r>
          </a:p>
          <a:p>
            <a:pPr>
              <a:lnSpc>
                <a:spcPct val="100000"/>
              </a:lnSpc>
              <a:spcBef>
                <a:spcPts val="2400"/>
              </a:spcBef>
            </a:pPr>
            <a:endParaRPr lang="en-CA" dirty="0"/>
          </a:p>
          <a:p>
            <a:pPr>
              <a:lnSpc>
                <a:spcPct val="100000"/>
              </a:lnSpc>
              <a:spcBef>
                <a:spcPts val="2400"/>
              </a:spcBef>
            </a:pPr>
            <a:endParaRPr lang="en-US" dirty="0"/>
          </a:p>
          <a:p>
            <a:pPr>
              <a:lnSpc>
                <a:spcPct val="100000"/>
              </a:lnSpc>
              <a:spcBef>
                <a:spcPts val="2400"/>
              </a:spcBef>
            </a:pPr>
            <a:endParaRPr lang="en-CA" dirty="0"/>
          </a:p>
        </p:txBody>
      </p:sp>
      <p:pic>
        <p:nvPicPr>
          <p:cNvPr id="8" name="Picture 7" descr="A close up of a logo&#10;&#10;Description automatically generated">
            <a:extLst>
              <a:ext uri="{FF2B5EF4-FFF2-40B4-BE49-F238E27FC236}">
                <a16:creationId xmlns:a16="http://schemas.microsoft.com/office/drawing/2014/main" id="{6DBEFFFB-0786-44FD-BB47-A61F7FF21504}"/>
              </a:ext>
            </a:extLst>
          </p:cNvPr>
          <p:cNvPicPr>
            <a:picLocks noChangeAspect="1"/>
          </p:cNvPicPr>
          <p:nvPr/>
        </p:nvPicPr>
        <p:blipFill rotWithShape="1">
          <a:blip r:embed="rId3">
            <a:extLst>
              <a:ext uri="{28A0092B-C50C-407E-A947-70E740481C1C}">
                <a14:useLocalDpi xmlns:a14="http://schemas.microsoft.com/office/drawing/2010/main" val="0"/>
              </a:ext>
            </a:extLst>
          </a:blip>
          <a:srcRect b="20619"/>
          <a:stretch/>
        </p:blipFill>
        <p:spPr>
          <a:xfrm>
            <a:off x="3386008" y="2483860"/>
            <a:ext cx="1592003" cy="1263749"/>
          </a:xfrm>
          <a:prstGeom prst="rect">
            <a:avLst/>
          </a:prstGeom>
        </p:spPr>
      </p:pic>
      <p:pic>
        <p:nvPicPr>
          <p:cNvPr id="9" name="Picture 8" descr="A close up of a logo&#10;&#10;Description automatically generated">
            <a:extLst>
              <a:ext uri="{FF2B5EF4-FFF2-40B4-BE49-F238E27FC236}">
                <a16:creationId xmlns:a16="http://schemas.microsoft.com/office/drawing/2014/main" id="{58DDFEBB-4B7B-42C0-8CC9-1AFC79B1DFC2}"/>
              </a:ext>
            </a:extLst>
          </p:cNvPr>
          <p:cNvPicPr>
            <a:picLocks noChangeAspect="1"/>
          </p:cNvPicPr>
          <p:nvPr/>
        </p:nvPicPr>
        <p:blipFill rotWithShape="1">
          <a:blip r:embed="rId4">
            <a:extLst>
              <a:ext uri="{28A0092B-C50C-407E-A947-70E740481C1C}">
                <a14:useLocalDpi xmlns:a14="http://schemas.microsoft.com/office/drawing/2010/main" val="0"/>
              </a:ext>
            </a:extLst>
          </a:blip>
          <a:srcRect b="12384"/>
          <a:stretch/>
        </p:blipFill>
        <p:spPr>
          <a:xfrm>
            <a:off x="591317" y="4155748"/>
            <a:ext cx="1178326" cy="1032401"/>
          </a:xfrm>
          <a:prstGeom prst="rect">
            <a:avLst/>
          </a:prstGeom>
        </p:spPr>
      </p:pic>
      <p:pic>
        <p:nvPicPr>
          <p:cNvPr id="10" name="Picture 9" descr="A close up of a logo&#10;&#10;Description automatically generated">
            <a:extLst>
              <a:ext uri="{FF2B5EF4-FFF2-40B4-BE49-F238E27FC236}">
                <a16:creationId xmlns:a16="http://schemas.microsoft.com/office/drawing/2014/main" id="{E0018373-350F-4AB3-9738-21E632A81FCB}"/>
              </a:ext>
            </a:extLst>
          </p:cNvPr>
          <p:cNvPicPr>
            <a:picLocks noChangeAspect="1"/>
          </p:cNvPicPr>
          <p:nvPr/>
        </p:nvPicPr>
        <p:blipFill rotWithShape="1">
          <a:blip r:embed="rId5">
            <a:extLst>
              <a:ext uri="{28A0092B-C50C-407E-A947-70E740481C1C}">
                <a14:useLocalDpi xmlns:a14="http://schemas.microsoft.com/office/drawing/2010/main" val="0"/>
              </a:ext>
            </a:extLst>
          </a:blip>
          <a:srcRect b="20619"/>
          <a:stretch/>
        </p:blipFill>
        <p:spPr>
          <a:xfrm flipH="1">
            <a:off x="1014958" y="2438602"/>
            <a:ext cx="1592003" cy="1263749"/>
          </a:xfrm>
          <a:prstGeom prst="rect">
            <a:avLst/>
          </a:prstGeom>
        </p:spPr>
      </p:pic>
      <p:pic>
        <p:nvPicPr>
          <p:cNvPr id="11" name="Picture 10" descr="A close up of a logo&#10;&#10;Description automatically generated">
            <a:extLst>
              <a:ext uri="{FF2B5EF4-FFF2-40B4-BE49-F238E27FC236}">
                <a16:creationId xmlns:a16="http://schemas.microsoft.com/office/drawing/2014/main" id="{FF4F1382-9942-4948-8D9D-B76672F40607}"/>
              </a:ext>
            </a:extLst>
          </p:cNvPr>
          <p:cNvPicPr>
            <a:picLocks noChangeAspect="1"/>
          </p:cNvPicPr>
          <p:nvPr/>
        </p:nvPicPr>
        <p:blipFill rotWithShape="1">
          <a:blip r:embed="rId6">
            <a:extLst>
              <a:ext uri="{28A0092B-C50C-407E-A947-70E740481C1C}">
                <a14:useLocalDpi xmlns:a14="http://schemas.microsoft.com/office/drawing/2010/main" val="0"/>
              </a:ext>
            </a:extLst>
          </a:blip>
          <a:srcRect b="13163"/>
          <a:stretch/>
        </p:blipFill>
        <p:spPr>
          <a:xfrm>
            <a:off x="2297718" y="3860327"/>
            <a:ext cx="1592004" cy="1382454"/>
          </a:xfrm>
          <a:prstGeom prst="rect">
            <a:avLst/>
          </a:prstGeom>
        </p:spPr>
      </p:pic>
      <p:pic>
        <p:nvPicPr>
          <p:cNvPr id="12" name="Picture 11" descr="A close up of a logo&#10;&#10;Description automatically generated">
            <a:extLst>
              <a:ext uri="{FF2B5EF4-FFF2-40B4-BE49-F238E27FC236}">
                <a16:creationId xmlns:a16="http://schemas.microsoft.com/office/drawing/2014/main" id="{66CD20DE-69F7-493B-83C6-C3F811F60786}"/>
              </a:ext>
            </a:extLst>
          </p:cNvPr>
          <p:cNvPicPr>
            <a:picLocks noChangeAspect="1"/>
          </p:cNvPicPr>
          <p:nvPr/>
        </p:nvPicPr>
        <p:blipFill rotWithShape="1">
          <a:blip r:embed="rId7">
            <a:extLst>
              <a:ext uri="{28A0092B-C50C-407E-A947-70E740481C1C}">
                <a14:useLocalDpi xmlns:a14="http://schemas.microsoft.com/office/drawing/2010/main" val="0"/>
              </a:ext>
            </a:extLst>
          </a:blip>
          <a:srcRect b="26528"/>
          <a:stretch/>
        </p:blipFill>
        <p:spPr>
          <a:xfrm>
            <a:off x="3987064" y="4308354"/>
            <a:ext cx="1781175" cy="1308669"/>
          </a:xfrm>
          <a:prstGeom prst="rect">
            <a:avLst/>
          </a:prstGeom>
        </p:spPr>
      </p:pic>
      <p:pic>
        <p:nvPicPr>
          <p:cNvPr id="14" name="Picture 13" descr="A close up of a logo&#10;&#10;Description automatically generated">
            <a:extLst>
              <a:ext uri="{FF2B5EF4-FFF2-40B4-BE49-F238E27FC236}">
                <a16:creationId xmlns:a16="http://schemas.microsoft.com/office/drawing/2014/main" id="{3F68D969-7131-48CF-BD4B-0CEEFCBCEAEF}"/>
              </a:ext>
            </a:extLst>
          </p:cNvPr>
          <p:cNvPicPr>
            <a:picLocks noChangeAspect="1"/>
          </p:cNvPicPr>
          <p:nvPr/>
        </p:nvPicPr>
        <p:blipFill rotWithShape="1">
          <a:blip r:embed="rId3">
            <a:extLst>
              <a:ext uri="{28A0092B-C50C-407E-A947-70E740481C1C}">
                <a14:useLocalDpi xmlns:a14="http://schemas.microsoft.com/office/drawing/2010/main" val="0"/>
              </a:ext>
            </a:extLst>
          </a:blip>
          <a:srcRect b="20619"/>
          <a:stretch/>
        </p:blipFill>
        <p:spPr>
          <a:xfrm>
            <a:off x="8419153" y="2083476"/>
            <a:ext cx="1592003" cy="1263749"/>
          </a:xfrm>
          <a:prstGeom prst="rect">
            <a:avLst/>
          </a:prstGeom>
        </p:spPr>
      </p:pic>
      <p:pic>
        <p:nvPicPr>
          <p:cNvPr id="15" name="Picture 14" descr="A close up of a logo&#10;&#10;Description automatically generated">
            <a:extLst>
              <a:ext uri="{FF2B5EF4-FFF2-40B4-BE49-F238E27FC236}">
                <a16:creationId xmlns:a16="http://schemas.microsoft.com/office/drawing/2014/main" id="{03F25C46-F5B3-4BE4-AF14-36F80C65DC41}"/>
              </a:ext>
            </a:extLst>
          </p:cNvPr>
          <p:cNvPicPr>
            <a:picLocks noChangeAspect="1"/>
          </p:cNvPicPr>
          <p:nvPr/>
        </p:nvPicPr>
        <p:blipFill rotWithShape="1">
          <a:blip r:embed="rId4">
            <a:extLst>
              <a:ext uri="{28A0092B-C50C-407E-A947-70E740481C1C}">
                <a14:useLocalDpi xmlns:a14="http://schemas.microsoft.com/office/drawing/2010/main" val="0"/>
              </a:ext>
            </a:extLst>
          </a:blip>
          <a:srcRect b="12384"/>
          <a:stretch/>
        </p:blipFill>
        <p:spPr>
          <a:xfrm>
            <a:off x="6327968" y="3855303"/>
            <a:ext cx="1178326" cy="1032401"/>
          </a:xfrm>
          <a:prstGeom prst="rect">
            <a:avLst/>
          </a:prstGeom>
        </p:spPr>
      </p:pic>
      <p:pic>
        <p:nvPicPr>
          <p:cNvPr id="16" name="Picture 15" descr="A close up of a logo&#10;&#10;Description automatically generated">
            <a:extLst>
              <a:ext uri="{FF2B5EF4-FFF2-40B4-BE49-F238E27FC236}">
                <a16:creationId xmlns:a16="http://schemas.microsoft.com/office/drawing/2014/main" id="{16974A66-FF80-4E35-BDE1-63E827A7A719}"/>
              </a:ext>
            </a:extLst>
          </p:cNvPr>
          <p:cNvPicPr>
            <a:picLocks noChangeAspect="1"/>
          </p:cNvPicPr>
          <p:nvPr/>
        </p:nvPicPr>
        <p:blipFill rotWithShape="1">
          <a:blip r:embed="rId5">
            <a:extLst>
              <a:ext uri="{28A0092B-C50C-407E-A947-70E740481C1C}">
                <a14:useLocalDpi xmlns:a14="http://schemas.microsoft.com/office/drawing/2010/main" val="0"/>
              </a:ext>
            </a:extLst>
          </a:blip>
          <a:srcRect b="20619"/>
          <a:stretch/>
        </p:blipFill>
        <p:spPr>
          <a:xfrm flipH="1">
            <a:off x="6284288" y="2206880"/>
            <a:ext cx="1592003" cy="1263749"/>
          </a:xfrm>
          <a:prstGeom prst="rect">
            <a:avLst/>
          </a:prstGeom>
        </p:spPr>
      </p:pic>
      <p:pic>
        <p:nvPicPr>
          <p:cNvPr id="17" name="Picture 16" descr="A close up of a logo&#10;&#10;Description automatically generated">
            <a:extLst>
              <a:ext uri="{FF2B5EF4-FFF2-40B4-BE49-F238E27FC236}">
                <a16:creationId xmlns:a16="http://schemas.microsoft.com/office/drawing/2014/main" id="{92B0A995-D043-43FC-AE62-6AEA9E5788DF}"/>
              </a:ext>
            </a:extLst>
          </p:cNvPr>
          <p:cNvPicPr>
            <a:picLocks noChangeAspect="1"/>
          </p:cNvPicPr>
          <p:nvPr/>
        </p:nvPicPr>
        <p:blipFill rotWithShape="1">
          <a:blip r:embed="rId6">
            <a:extLst>
              <a:ext uri="{28A0092B-C50C-407E-A947-70E740481C1C}">
                <a14:useLocalDpi xmlns:a14="http://schemas.microsoft.com/office/drawing/2010/main" val="0"/>
              </a:ext>
            </a:extLst>
          </a:blip>
          <a:srcRect b="13163"/>
          <a:stretch/>
        </p:blipFill>
        <p:spPr>
          <a:xfrm>
            <a:off x="7836612" y="3760549"/>
            <a:ext cx="1592004" cy="1382454"/>
          </a:xfrm>
          <a:prstGeom prst="rect">
            <a:avLst/>
          </a:prstGeom>
        </p:spPr>
      </p:pic>
      <p:pic>
        <p:nvPicPr>
          <p:cNvPr id="18" name="Picture 17" descr="A close up of a logo&#10;&#10;Description automatically generated">
            <a:extLst>
              <a:ext uri="{FF2B5EF4-FFF2-40B4-BE49-F238E27FC236}">
                <a16:creationId xmlns:a16="http://schemas.microsoft.com/office/drawing/2014/main" id="{668B084A-62EA-4285-BBD4-3476500A3A7C}"/>
              </a:ext>
            </a:extLst>
          </p:cNvPr>
          <p:cNvPicPr>
            <a:picLocks noChangeAspect="1"/>
          </p:cNvPicPr>
          <p:nvPr/>
        </p:nvPicPr>
        <p:blipFill rotWithShape="1">
          <a:blip r:embed="rId7">
            <a:extLst>
              <a:ext uri="{28A0092B-C50C-407E-A947-70E740481C1C}">
                <a14:useLocalDpi xmlns:a14="http://schemas.microsoft.com/office/drawing/2010/main" val="0"/>
              </a:ext>
            </a:extLst>
          </a:blip>
          <a:srcRect b="26528"/>
          <a:stretch/>
        </p:blipFill>
        <p:spPr>
          <a:xfrm>
            <a:off x="8165331" y="5484416"/>
            <a:ext cx="1290252" cy="947977"/>
          </a:xfrm>
          <a:prstGeom prst="rect">
            <a:avLst/>
          </a:prstGeom>
        </p:spPr>
      </p:pic>
      <p:pic>
        <p:nvPicPr>
          <p:cNvPr id="19" name="Picture 18" descr="A close up of a logo&#10;&#10;Description automatically generated">
            <a:extLst>
              <a:ext uri="{FF2B5EF4-FFF2-40B4-BE49-F238E27FC236}">
                <a16:creationId xmlns:a16="http://schemas.microsoft.com/office/drawing/2014/main" id="{75449E77-74F4-4CF7-861D-1E82EA132CAA}"/>
              </a:ext>
            </a:extLst>
          </p:cNvPr>
          <p:cNvPicPr>
            <a:picLocks noChangeAspect="1"/>
          </p:cNvPicPr>
          <p:nvPr/>
        </p:nvPicPr>
        <p:blipFill rotWithShape="1">
          <a:blip r:embed="rId8">
            <a:extLst>
              <a:ext uri="{28A0092B-C50C-407E-A947-70E740481C1C}">
                <a14:useLocalDpi xmlns:a14="http://schemas.microsoft.com/office/drawing/2010/main" val="0"/>
              </a:ext>
            </a:extLst>
          </a:blip>
          <a:srcRect b="24911"/>
          <a:stretch/>
        </p:blipFill>
        <p:spPr>
          <a:xfrm>
            <a:off x="10234327" y="3458380"/>
            <a:ext cx="1592003" cy="1195414"/>
          </a:xfrm>
          <a:prstGeom prst="rect">
            <a:avLst/>
          </a:prstGeom>
        </p:spPr>
      </p:pic>
      <p:pic>
        <p:nvPicPr>
          <p:cNvPr id="20" name="Picture 19" descr="A close up of a logo&#10;&#10;Description automatically generated">
            <a:extLst>
              <a:ext uri="{FF2B5EF4-FFF2-40B4-BE49-F238E27FC236}">
                <a16:creationId xmlns:a16="http://schemas.microsoft.com/office/drawing/2014/main" id="{9C7CAE8F-CEF4-47BC-AC59-D5618ADDB9F8}"/>
              </a:ext>
            </a:extLst>
          </p:cNvPr>
          <p:cNvPicPr>
            <a:picLocks noChangeAspect="1"/>
          </p:cNvPicPr>
          <p:nvPr/>
        </p:nvPicPr>
        <p:blipFill rotWithShape="1">
          <a:blip r:embed="rId9">
            <a:extLst>
              <a:ext uri="{28A0092B-C50C-407E-A947-70E740481C1C}">
                <a14:useLocalDpi xmlns:a14="http://schemas.microsoft.com/office/drawing/2010/main" val="0"/>
              </a:ext>
            </a:extLst>
          </a:blip>
          <a:srcRect b="22019"/>
          <a:stretch/>
        </p:blipFill>
        <p:spPr>
          <a:xfrm>
            <a:off x="6700941" y="5079713"/>
            <a:ext cx="1481784" cy="1155516"/>
          </a:xfrm>
          <a:prstGeom prst="rect">
            <a:avLst/>
          </a:prstGeom>
        </p:spPr>
      </p:pic>
      <p:pic>
        <p:nvPicPr>
          <p:cNvPr id="21" name="Picture 20" descr="A close up of a logo&#10;&#10;Description automatically generated">
            <a:extLst>
              <a:ext uri="{FF2B5EF4-FFF2-40B4-BE49-F238E27FC236}">
                <a16:creationId xmlns:a16="http://schemas.microsoft.com/office/drawing/2014/main" id="{D80C5125-9367-4160-8072-0112DF7272B2}"/>
              </a:ext>
            </a:extLst>
          </p:cNvPr>
          <p:cNvPicPr>
            <a:picLocks noChangeAspect="1"/>
          </p:cNvPicPr>
          <p:nvPr/>
        </p:nvPicPr>
        <p:blipFill rotWithShape="1">
          <a:blip r:embed="rId10">
            <a:extLst>
              <a:ext uri="{28A0092B-C50C-407E-A947-70E740481C1C}">
                <a14:useLocalDpi xmlns:a14="http://schemas.microsoft.com/office/drawing/2010/main" val="0"/>
              </a:ext>
            </a:extLst>
          </a:blip>
          <a:srcRect b="15073"/>
          <a:stretch/>
        </p:blipFill>
        <p:spPr>
          <a:xfrm>
            <a:off x="10295206" y="2291773"/>
            <a:ext cx="1404715" cy="1192977"/>
          </a:xfrm>
          <a:prstGeom prst="rect">
            <a:avLst/>
          </a:prstGeom>
        </p:spPr>
      </p:pic>
      <p:pic>
        <p:nvPicPr>
          <p:cNvPr id="22" name="Picture 21" descr="A close up of a logo&#10;&#10;Description automatically generated">
            <a:extLst>
              <a:ext uri="{FF2B5EF4-FFF2-40B4-BE49-F238E27FC236}">
                <a16:creationId xmlns:a16="http://schemas.microsoft.com/office/drawing/2014/main" id="{3A4D8565-348D-459B-B34B-1418DEEBF735}"/>
              </a:ext>
            </a:extLst>
          </p:cNvPr>
          <p:cNvPicPr>
            <a:picLocks noChangeAspect="1"/>
          </p:cNvPicPr>
          <p:nvPr/>
        </p:nvPicPr>
        <p:blipFill rotWithShape="1">
          <a:blip r:embed="rId11">
            <a:extLst>
              <a:ext uri="{28A0092B-C50C-407E-A947-70E740481C1C}">
                <a14:useLocalDpi xmlns:a14="http://schemas.microsoft.com/office/drawing/2010/main" val="0"/>
              </a:ext>
            </a:extLst>
          </a:blip>
          <a:srcRect b="14079"/>
          <a:stretch/>
        </p:blipFill>
        <p:spPr>
          <a:xfrm>
            <a:off x="9428616" y="4583744"/>
            <a:ext cx="1370672" cy="1177695"/>
          </a:xfrm>
          <a:prstGeom prst="rect">
            <a:avLst/>
          </a:prstGeom>
        </p:spPr>
      </p:pic>
      <p:pic>
        <p:nvPicPr>
          <p:cNvPr id="23" name="Picture 22" descr="A close up of a logo&#10;&#10;Description automatically generated">
            <a:extLst>
              <a:ext uri="{FF2B5EF4-FFF2-40B4-BE49-F238E27FC236}">
                <a16:creationId xmlns:a16="http://schemas.microsoft.com/office/drawing/2014/main" id="{E036C938-E19D-4E7A-919E-89346BD7467C}"/>
              </a:ext>
            </a:extLst>
          </p:cNvPr>
          <p:cNvPicPr>
            <a:picLocks noChangeAspect="1"/>
          </p:cNvPicPr>
          <p:nvPr/>
        </p:nvPicPr>
        <p:blipFill rotWithShape="1">
          <a:blip r:embed="rId12">
            <a:extLst>
              <a:ext uri="{28A0092B-C50C-407E-A947-70E740481C1C}">
                <a14:useLocalDpi xmlns:a14="http://schemas.microsoft.com/office/drawing/2010/main" val="0"/>
              </a:ext>
            </a:extLst>
          </a:blip>
          <a:srcRect b="18984"/>
          <a:stretch/>
        </p:blipFill>
        <p:spPr>
          <a:xfrm>
            <a:off x="10391863" y="5440497"/>
            <a:ext cx="1592003" cy="1289775"/>
          </a:xfrm>
          <a:prstGeom prst="rect">
            <a:avLst/>
          </a:prstGeom>
        </p:spPr>
      </p:pic>
      <p:cxnSp>
        <p:nvCxnSpPr>
          <p:cNvPr id="3" name="Straight Connector 2">
            <a:extLst>
              <a:ext uri="{FF2B5EF4-FFF2-40B4-BE49-F238E27FC236}">
                <a16:creationId xmlns:a16="http://schemas.microsoft.com/office/drawing/2014/main" id="{530591D3-E56F-4322-8579-D127F64B1ADF}"/>
              </a:ext>
            </a:extLst>
          </p:cNvPr>
          <p:cNvCxnSpPr/>
          <p:nvPr/>
        </p:nvCxnSpPr>
        <p:spPr>
          <a:xfrm>
            <a:off x="6006163" y="1568918"/>
            <a:ext cx="0" cy="5161354"/>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56207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5B2B55E-1C6C-3C43-B9EB-B27E6702080F}"/>
              </a:ext>
            </a:extLst>
          </p:cNvPr>
          <p:cNvSpPr>
            <a:spLocks noGrp="1"/>
          </p:cNvSpPr>
          <p:nvPr>
            <p:ph type="body" idx="1"/>
          </p:nvPr>
        </p:nvSpPr>
        <p:spPr>
          <a:xfrm>
            <a:off x="1259806" y="259006"/>
            <a:ext cx="8788968" cy="6025803"/>
          </a:xfrm>
        </p:spPr>
        <p:txBody>
          <a:bodyPr>
            <a:normAutofit lnSpcReduction="10000"/>
          </a:bodyPr>
          <a:lstStyle/>
          <a:p>
            <a:pPr>
              <a:lnSpc>
                <a:spcPct val="100000"/>
              </a:lnSpc>
            </a:pPr>
            <a:r>
              <a:rPr lang="en-US" sz="3200" b="1" dirty="0"/>
              <a:t>Not just a population growth plan, communities need a more comprehensive ‘business plan’</a:t>
            </a:r>
          </a:p>
          <a:p>
            <a:pPr>
              <a:lnSpc>
                <a:spcPct val="100000"/>
              </a:lnSpc>
            </a:pPr>
            <a:endParaRPr lang="en-US" sz="3200" b="1" dirty="0"/>
          </a:p>
          <a:p>
            <a:pPr>
              <a:lnSpc>
                <a:spcPct val="100000"/>
              </a:lnSpc>
              <a:spcBef>
                <a:spcPts val="600"/>
              </a:spcBef>
              <a:spcAft>
                <a:spcPts val="2400"/>
              </a:spcAft>
            </a:pPr>
            <a:r>
              <a:rPr lang="en-US" sz="2000" b="1" dirty="0"/>
              <a:t>Elements of the business plan:</a:t>
            </a:r>
          </a:p>
          <a:p>
            <a:pPr marL="571500" indent="-342900">
              <a:lnSpc>
                <a:spcPct val="100000"/>
              </a:lnSpc>
              <a:spcBef>
                <a:spcPts val="600"/>
              </a:spcBef>
              <a:spcAft>
                <a:spcPts val="2400"/>
              </a:spcAft>
              <a:buFont typeface="Arial" panose="020B0604020202020204" pitchFamily="34" charset="0"/>
              <a:buChar char="•"/>
            </a:pPr>
            <a:r>
              <a:rPr lang="en-US" sz="2000" dirty="0"/>
              <a:t>A clear understanding of labour market needs to support workforce exits and accommodate new growth.</a:t>
            </a:r>
          </a:p>
          <a:p>
            <a:pPr marL="571500" indent="-342900">
              <a:lnSpc>
                <a:spcPct val="100000"/>
              </a:lnSpc>
              <a:spcBef>
                <a:spcPts val="600"/>
              </a:spcBef>
              <a:spcAft>
                <a:spcPts val="2400"/>
              </a:spcAft>
              <a:buFont typeface="Arial" panose="020B0604020202020204" pitchFamily="34" charset="0"/>
              <a:buChar char="•"/>
            </a:pPr>
            <a:r>
              <a:rPr lang="en-US" sz="2000" dirty="0"/>
              <a:t>Which industries have potential to grow in the future in the region?</a:t>
            </a:r>
          </a:p>
          <a:p>
            <a:pPr marL="571500" indent="-342900">
              <a:lnSpc>
                <a:spcPct val="100000"/>
              </a:lnSpc>
              <a:spcBef>
                <a:spcPts val="600"/>
              </a:spcBef>
              <a:spcAft>
                <a:spcPts val="2400"/>
              </a:spcAft>
              <a:buFont typeface="Arial" panose="020B0604020202020204" pitchFamily="34" charset="0"/>
              <a:buChar char="•"/>
            </a:pPr>
            <a:r>
              <a:rPr lang="en-US" sz="2000" dirty="0"/>
              <a:t>What level of inward population migration do we need?</a:t>
            </a:r>
          </a:p>
          <a:p>
            <a:pPr marL="571500" indent="-342900">
              <a:lnSpc>
                <a:spcPct val="100000"/>
              </a:lnSpc>
              <a:spcBef>
                <a:spcPts val="600"/>
              </a:spcBef>
              <a:spcAft>
                <a:spcPts val="2400"/>
              </a:spcAft>
              <a:buFont typeface="Arial" panose="020B0604020202020204" pitchFamily="34" charset="0"/>
              <a:buChar char="•"/>
            </a:pPr>
            <a:r>
              <a:rPr lang="en-US" sz="2000" dirty="0"/>
              <a:t>What are the barriers to attracting new population? (e.g. housing, local support infrastructure, language training, etc.)</a:t>
            </a:r>
          </a:p>
        </p:txBody>
      </p:sp>
      <p:pic>
        <p:nvPicPr>
          <p:cNvPr id="4" name="Picture 2" descr="plan Icon 3536369">
            <a:extLst>
              <a:ext uri="{FF2B5EF4-FFF2-40B4-BE49-F238E27FC236}">
                <a16:creationId xmlns:a16="http://schemas.microsoft.com/office/drawing/2014/main" id="{BCCDC494-D515-41FA-8ABD-2815B449E527}"/>
              </a:ext>
            </a:extLst>
          </p:cNvPr>
          <p:cNvPicPr>
            <a:picLocks noChangeAspect="1" noChangeArrowheads="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646233" y="789393"/>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32296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D91AC97-B5B6-42A6-A3CA-F9BA2101AA4F}"/>
              </a:ext>
            </a:extLst>
          </p:cNvPr>
          <p:cNvSpPr>
            <a:spLocks noGrp="1"/>
          </p:cNvSpPr>
          <p:nvPr>
            <p:ph type="body" idx="2"/>
          </p:nvPr>
        </p:nvSpPr>
        <p:spPr>
          <a:xfrm>
            <a:off x="1565074" y="3242678"/>
            <a:ext cx="8882289" cy="2185971"/>
          </a:xfrm>
        </p:spPr>
        <p:txBody>
          <a:bodyPr/>
          <a:lstStyle/>
          <a:p>
            <a:pPr marL="269875" indent="-41275"/>
            <a:r>
              <a:rPr lang="en-CA" sz="4800" dirty="0"/>
              <a:t>Next Steps</a:t>
            </a:r>
          </a:p>
        </p:txBody>
      </p:sp>
    </p:spTree>
    <p:extLst>
      <p:ext uri="{BB962C8B-B14F-4D97-AF65-F5344CB8AC3E}">
        <p14:creationId xmlns:p14="http://schemas.microsoft.com/office/powerpoint/2010/main" val="10964226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86"/>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B75C187-46E3-41E0-90EC-F10A11FA132D}"/>
              </a:ext>
            </a:extLst>
          </p:cNvPr>
          <p:cNvSpPr>
            <a:spLocks noGrp="1"/>
          </p:cNvSpPr>
          <p:nvPr>
            <p:ph type="body" idx="2"/>
          </p:nvPr>
        </p:nvSpPr>
        <p:spPr>
          <a:xfrm>
            <a:off x="1517823" y="526233"/>
            <a:ext cx="8882289" cy="1191532"/>
          </a:xfrm>
        </p:spPr>
        <p:txBody>
          <a:bodyPr/>
          <a:lstStyle/>
          <a:p>
            <a:r>
              <a:rPr lang="en-CA" sz="3600"/>
              <a:t>New Brunswick is much older and aging faster than </a:t>
            </a:r>
            <a:r>
              <a:rPr lang="en-CA" sz="3600">
                <a:solidFill>
                  <a:srgbClr val="C00000"/>
                </a:solidFill>
              </a:rPr>
              <a:t>Canada</a:t>
            </a:r>
          </a:p>
        </p:txBody>
      </p:sp>
      <p:graphicFrame>
        <p:nvGraphicFramePr>
          <p:cNvPr id="5" name="Content Placeholder 5">
            <a:extLst>
              <a:ext uri="{FF2B5EF4-FFF2-40B4-BE49-F238E27FC236}">
                <a16:creationId xmlns:a16="http://schemas.microsoft.com/office/drawing/2014/main" id="{8909F6A7-4DCB-426C-9B71-877D363B8BF5}"/>
              </a:ext>
            </a:extLst>
          </p:cNvPr>
          <p:cNvGraphicFramePr>
            <a:graphicFrameLocks noGrp="1"/>
          </p:cNvGraphicFramePr>
          <p:nvPr>
            <p:ph sz="half" idx="1"/>
          </p:nvPr>
        </p:nvGraphicFramePr>
        <p:xfrm>
          <a:off x="1620982" y="2049089"/>
          <a:ext cx="4475018" cy="415932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ontent Placeholder 4">
            <a:extLst>
              <a:ext uri="{FF2B5EF4-FFF2-40B4-BE49-F238E27FC236}">
                <a16:creationId xmlns:a16="http://schemas.microsoft.com/office/drawing/2014/main" id="{FDCA4D06-C588-4A17-AFDE-43626EA922ED}"/>
              </a:ext>
            </a:extLst>
          </p:cNvPr>
          <p:cNvGraphicFramePr>
            <a:graphicFrameLocks/>
          </p:cNvGraphicFramePr>
          <p:nvPr/>
        </p:nvGraphicFramePr>
        <p:xfrm>
          <a:off x="6483927" y="2057401"/>
          <a:ext cx="4869872" cy="415932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3B08F24D-1687-453D-8ADE-DA01EC1DFB59}"/>
              </a:ext>
            </a:extLst>
          </p:cNvPr>
          <p:cNvSpPr txBox="1"/>
          <p:nvPr/>
        </p:nvSpPr>
        <p:spPr>
          <a:xfrm>
            <a:off x="1753985" y="6292735"/>
            <a:ext cx="8562110" cy="307777"/>
          </a:xfrm>
          <a:prstGeom prst="rect">
            <a:avLst/>
          </a:prstGeom>
          <a:noFill/>
        </p:spPr>
        <p:txBody>
          <a:bodyPr wrap="square" rtlCol="0">
            <a:spAutoFit/>
          </a:bodyPr>
          <a:lstStyle/>
          <a:p>
            <a:r>
              <a:rPr lang="en-CA"/>
              <a:t>Source: Statistics Canada, CANSIM table 17-10-0005-01.</a:t>
            </a:r>
          </a:p>
        </p:txBody>
      </p:sp>
    </p:spTree>
    <p:extLst>
      <p:ext uri="{BB962C8B-B14F-4D97-AF65-F5344CB8AC3E}">
        <p14:creationId xmlns:p14="http://schemas.microsoft.com/office/powerpoint/2010/main" val="28161396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D822DA9-BEF6-48AD-9044-DC6C13BF283A}"/>
              </a:ext>
            </a:extLst>
          </p:cNvPr>
          <p:cNvSpPr>
            <a:spLocks noGrp="1"/>
          </p:cNvSpPr>
          <p:nvPr>
            <p:ph type="body" idx="1"/>
          </p:nvPr>
        </p:nvSpPr>
        <p:spPr>
          <a:xfrm>
            <a:off x="7081284" y="658814"/>
            <a:ext cx="4657060" cy="1533524"/>
          </a:xfrm>
        </p:spPr>
        <p:txBody>
          <a:bodyPr>
            <a:noAutofit/>
          </a:bodyPr>
          <a:lstStyle/>
          <a:p>
            <a:r>
              <a:rPr lang="en-CA" sz="2800" b="1"/>
              <a:t>The Saint John CMA is aging slightly faster than New Brunswick</a:t>
            </a:r>
          </a:p>
        </p:txBody>
      </p:sp>
      <p:sp>
        <p:nvSpPr>
          <p:cNvPr id="4" name="Text Placeholder 3">
            <a:extLst>
              <a:ext uri="{FF2B5EF4-FFF2-40B4-BE49-F238E27FC236}">
                <a16:creationId xmlns:a16="http://schemas.microsoft.com/office/drawing/2014/main" id="{A20CACF5-C7B7-422C-9B9D-5FAA2DF30840}"/>
              </a:ext>
            </a:extLst>
          </p:cNvPr>
          <p:cNvSpPr>
            <a:spLocks noGrp="1"/>
          </p:cNvSpPr>
          <p:nvPr>
            <p:ph type="body" idx="3"/>
          </p:nvPr>
        </p:nvSpPr>
        <p:spPr/>
        <p:txBody>
          <a:bodyPr>
            <a:normAutofit/>
          </a:bodyPr>
          <a:lstStyle/>
          <a:p>
            <a:pPr marL="514350" indent="-285750">
              <a:buFont typeface="Wingdings" panose="05000000000000000000" pitchFamily="2" charset="2"/>
              <a:buChar char="Ø"/>
            </a:pPr>
            <a:r>
              <a:rPr lang="en-CA"/>
              <a:t>The Saint John CMA has lost more youth (0 to 14) than New Brunswick</a:t>
            </a:r>
          </a:p>
          <a:p>
            <a:pPr marL="514350" indent="-285750">
              <a:buFont typeface="Wingdings" panose="05000000000000000000" pitchFamily="2" charset="2"/>
              <a:buChar char="Ø"/>
            </a:pPr>
            <a:r>
              <a:rPr lang="en-CA"/>
              <a:t>It has also lost more people of working age below 55 than NB</a:t>
            </a:r>
          </a:p>
          <a:p>
            <a:pPr marL="514350" indent="-285750">
              <a:buFont typeface="Wingdings" panose="05000000000000000000" pitchFamily="2" charset="2"/>
              <a:buChar char="Ø"/>
            </a:pPr>
            <a:r>
              <a:rPr lang="en-CA"/>
              <a:t>This contrasts sharply with the Moncton CMA, which has added workers in nearly all age groups</a:t>
            </a:r>
          </a:p>
        </p:txBody>
      </p:sp>
      <p:sp>
        <p:nvSpPr>
          <p:cNvPr id="7" name="TextBox 6">
            <a:extLst>
              <a:ext uri="{FF2B5EF4-FFF2-40B4-BE49-F238E27FC236}">
                <a16:creationId xmlns:a16="http://schemas.microsoft.com/office/drawing/2014/main" id="{0CE6DBC5-EB64-4927-A1E9-6A1F4ECD4F26}"/>
              </a:ext>
            </a:extLst>
          </p:cNvPr>
          <p:cNvSpPr txBox="1"/>
          <p:nvPr/>
        </p:nvSpPr>
        <p:spPr>
          <a:xfrm>
            <a:off x="1527464" y="6154738"/>
            <a:ext cx="7471063" cy="307777"/>
          </a:xfrm>
          <a:prstGeom prst="rect">
            <a:avLst/>
          </a:prstGeom>
          <a:noFill/>
        </p:spPr>
        <p:txBody>
          <a:bodyPr wrap="square" rtlCol="0">
            <a:spAutoFit/>
          </a:bodyPr>
          <a:lstStyle/>
          <a:p>
            <a:r>
              <a:rPr lang="en-CA"/>
              <a:t>Source: Statistics Canada, CANSIM tables 17-10-0005-01 and  17-10-0135-01</a:t>
            </a:r>
          </a:p>
        </p:txBody>
      </p:sp>
      <p:graphicFrame>
        <p:nvGraphicFramePr>
          <p:cNvPr id="6" name="Chart 5">
            <a:extLst>
              <a:ext uri="{FF2B5EF4-FFF2-40B4-BE49-F238E27FC236}">
                <a16:creationId xmlns:a16="http://schemas.microsoft.com/office/drawing/2014/main" id="{8EEE7EFC-6122-4C46-B3EC-BB91D7850970}"/>
              </a:ext>
            </a:extLst>
          </p:cNvPr>
          <p:cNvGraphicFramePr>
            <a:graphicFrameLocks/>
          </p:cNvGraphicFramePr>
          <p:nvPr/>
        </p:nvGraphicFramePr>
        <p:xfrm>
          <a:off x="1215957" y="1332689"/>
          <a:ext cx="4880043" cy="439077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941813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448FFCF-EECB-47D8-8F5C-3EE785186E4A}"/>
              </a:ext>
            </a:extLst>
          </p:cNvPr>
          <p:cNvSpPr>
            <a:spLocks noGrp="1"/>
          </p:cNvSpPr>
          <p:nvPr>
            <p:ph type="body" idx="1"/>
          </p:nvPr>
        </p:nvSpPr>
        <p:spPr/>
        <p:txBody>
          <a:bodyPr>
            <a:normAutofit lnSpcReduction="10000"/>
          </a:bodyPr>
          <a:lstStyle/>
          <a:p>
            <a:r>
              <a:rPr lang="en-CA" b="1"/>
              <a:t>Faster aging means slower growth!</a:t>
            </a:r>
          </a:p>
        </p:txBody>
      </p:sp>
      <p:sp>
        <p:nvSpPr>
          <p:cNvPr id="4" name="Text Placeholder 3">
            <a:extLst>
              <a:ext uri="{FF2B5EF4-FFF2-40B4-BE49-F238E27FC236}">
                <a16:creationId xmlns:a16="http://schemas.microsoft.com/office/drawing/2014/main" id="{AFF67D62-8999-4565-9A28-49C7BB80CB9E}"/>
              </a:ext>
            </a:extLst>
          </p:cNvPr>
          <p:cNvSpPr>
            <a:spLocks noGrp="1"/>
          </p:cNvSpPr>
          <p:nvPr>
            <p:ph type="body" idx="3"/>
          </p:nvPr>
        </p:nvSpPr>
        <p:spPr>
          <a:xfrm>
            <a:off x="7081838" y="2069870"/>
            <a:ext cx="4656137" cy="3931920"/>
          </a:xfrm>
        </p:spPr>
        <p:txBody>
          <a:bodyPr>
            <a:normAutofit fontScale="92500" lnSpcReduction="20000"/>
          </a:bodyPr>
          <a:lstStyle/>
          <a:p>
            <a:pPr marL="514350" indent="-285750">
              <a:buFont typeface="Wingdings" panose="05000000000000000000" pitchFamily="2" charset="2"/>
              <a:buChar char="Ø"/>
            </a:pPr>
            <a:r>
              <a:rPr lang="en-CA"/>
              <a:t>New Brunswick lost workers over the past decade, while Canada’s labour force continued to grow at a robust clip</a:t>
            </a:r>
          </a:p>
          <a:p>
            <a:pPr marL="514350" indent="-285750">
              <a:buFont typeface="Wingdings" panose="05000000000000000000" pitchFamily="2" charset="2"/>
              <a:buChar char="Ø"/>
            </a:pPr>
            <a:r>
              <a:rPr lang="en-CA"/>
              <a:t>As a result, New Brunswick’s economy has badly trailed behind Canada’s</a:t>
            </a:r>
          </a:p>
          <a:p>
            <a:pPr marL="514350" indent="-285750">
              <a:buFont typeface="Wingdings" panose="05000000000000000000" pitchFamily="2" charset="2"/>
              <a:buChar char="Ø"/>
            </a:pPr>
            <a:r>
              <a:rPr lang="en-CA"/>
              <a:t>The Saint John CMA's labour force performance was comparable to the provincial average and lagged behind the Moncton CMA and Fredericton CA</a:t>
            </a:r>
          </a:p>
        </p:txBody>
      </p:sp>
      <p:sp>
        <p:nvSpPr>
          <p:cNvPr id="6" name="TextBox 5">
            <a:extLst>
              <a:ext uri="{FF2B5EF4-FFF2-40B4-BE49-F238E27FC236}">
                <a16:creationId xmlns:a16="http://schemas.microsoft.com/office/drawing/2014/main" id="{6718C4BC-5589-4F16-B7CD-CD3F9910B058}"/>
              </a:ext>
            </a:extLst>
          </p:cNvPr>
          <p:cNvSpPr txBox="1"/>
          <p:nvPr/>
        </p:nvSpPr>
        <p:spPr>
          <a:xfrm>
            <a:off x="1753985" y="6292735"/>
            <a:ext cx="8562110" cy="523220"/>
          </a:xfrm>
          <a:prstGeom prst="rect">
            <a:avLst/>
          </a:prstGeom>
          <a:noFill/>
        </p:spPr>
        <p:txBody>
          <a:bodyPr wrap="square" rtlCol="0">
            <a:spAutoFit/>
          </a:bodyPr>
          <a:lstStyle/>
          <a:p>
            <a:r>
              <a:rPr lang="en-CA"/>
              <a:t>Source: Statistics Canada, CANSIM tables 14-10-0023-01, 14-10-0096-01 and 36-10-0402-02.</a:t>
            </a:r>
          </a:p>
          <a:p>
            <a:r>
              <a:rPr lang="en-CA"/>
              <a:t>*Real GDP data not available for Moncton CMA.</a:t>
            </a:r>
          </a:p>
        </p:txBody>
      </p:sp>
      <p:graphicFrame>
        <p:nvGraphicFramePr>
          <p:cNvPr id="7" name="Chart 6">
            <a:extLst>
              <a:ext uri="{FF2B5EF4-FFF2-40B4-BE49-F238E27FC236}">
                <a16:creationId xmlns:a16="http://schemas.microsoft.com/office/drawing/2014/main" id="{3B8CEBBB-FFD0-4E98-AF37-06AE7324E72E}"/>
              </a:ext>
            </a:extLst>
          </p:cNvPr>
          <p:cNvGraphicFramePr>
            <a:graphicFrameLocks/>
          </p:cNvGraphicFramePr>
          <p:nvPr/>
        </p:nvGraphicFramePr>
        <p:xfrm>
          <a:off x="1168400" y="1134532"/>
          <a:ext cx="5334000" cy="486725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649931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D24BADD-E032-4FE2-A7AA-3BDE311C23F9}"/>
              </a:ext>
            </a:extLst>
          </p:cNvPr>
          <p:cNvSpPr>
            <a:spLocks noGrp="1"/>
          </p:cNvSpPr>
          <p:nvPr>
            <p:ph type="body" idx="1"/>
          </p:nvPr>
        </p:nvSpPr>
        <p:spPr/>
        <p:txBody>
          <a:bodyPr>
            <a:normAutofit fontScale="70000" lnSpcReduction="20000"/>
          </a:bodyPr>
          <a:lstStyle/>
          <a:p>
            <a:r>
              <a:rPr lang="en-CA" b="1"/>
              <a:t>The labour market challenge: filling the gap left by retiring baby boomers</a:t>
            </a:r>
          </a:p>
        </p:txBody>
      </p:sp>
      <p:sp>
        <p:nvSpPr>
          <p:cNvPr id="4" name="Text Placeholder 3">
            <a:extLst>
              <a:ext uri="{FF2B5EF4-FFF2-40B4-BE49-F238E27FC236}">
                <a16:creationId xmlns:a16="http://schemas.microsoft.com/office/drawing/2014/main" id="{34814BA0-BC94-4D8D-859A-F969ED23DED5}"/>
              </a:ext>
            </a:extLst>
          </p:cNvPr>
          <p:cNvSpPr>
            <a:spLocks noGrp="1"/>
          </p:cNvSpPr>
          <p:nvPr>
            <p:ph type="body" idx="3"/>
          </p:nvPr>
        </p:nvSpPr>
        <p:spPr>
          <a:xfrm>
            <a:off x="7081745" y="1960416"/>
            <a:ext cx="4656137" cy="4084783"/>
          </a:xfrm>
        </p:spPr>
        <p:txBody>
          <a:bodyPr>
            <a:normAutofit fontScale="92500" lnSpcReduction="20000"/>
          </a:bodyPr>
          <a:lstStyle/>
          <a:p>
            <a:pPr marL="514350" indent="-285750">
              <a:buFont typeface="Wingdings" panose="05000000000000000000" pitchFamily="2" charset="2"/>
              <a:buChar char="Ø"/>
            </a:pPr>
            <a:r>
              <a:rPr lang="en-CA"/>
              <a:t>Up until 2011, the number of young people reaching the official working age of 15 was well above that of people reaching the official retirement age of 65</a:t>
            </a:r>
          </a:p>
          <a:p>
            <a:pPr marL="514350" indent="-285750">
              <a:buFont typeface="Wingdings" panose="05000000000000000000" pitchFamily="2" charset="2"/>
              <a:buChar char="Ø"/>
            </a:pPr>
            <a:r>
              <a:rPr lang="en-CA"/>
              <a:t>All this changed in 2011 when the county’s first boomers turned 65</a:t>
            </a:r>
          </a:p>
          <a:p>
            <a:pPr marL="514350" indent="-285750">
              <a:buFont typeface="Wingdings" panose="05000000000000000000" pitchFamily="2" charset="2"/>
              <a:buChar char="Ø"/>
            </a:pPr>
            <a:r>
              <a:rPr lang="en-CA"/>
              <a:t>Without newcomers, the labour force of the Saint John CMA will decline over the next 10 years</a:t>
            </a:r>
          </a:p>
        </p:txBody>
      </p:sp>
      <p:sp>
        <p:nvSpPr>
          <p:cNvPr id="6" name="TextBox 5">
            <a:extLst>
              <a:ext uri="{FF2B5EF4-FFF2-40B4-BE49-F238E27FC236}">
                <a16:creationId xmlns:a16="http://schemas.microsoft.com/office/drawing/2014/main" id="{BF70275F-4C2B-4F7D-AFD2-3F354709599F}"/>
              </a:ext>
            </a:extLst>
          </p:cNvPr>
          <p:cNvSpPr txBox="1"/>
          <p:nvPr/>
        </p:nvSpPr>
        <p:spPr>
          <a:xfrm>
            <a:off x="1753985" y="6292735"/>
            <a:ext cx="8562110" cy="307777"/>
          </a:xfrm>
          <a:prstGeom prst="rect">
            <a:avLst/>
          </a:prstGeom>
          <a:noFill/>
        </p:spPr>
        <p:txBody>
          <a:bodyPr wrap="square" rtlCol="0">
            <a:spAutoFit/>
          </a:bodyPr>
          <a:lstStyle/>
          <a:p>
            <a:r>
              <a:rPr lang="en-CA"/>
              <a:t>Source: Statistics Canada, CANSIM table 17-10-0135-01. </a:t>
            </a:r>
          </a:p>
        </p:txBody>
      </p:sp>
      <p:graphicFrame>
        <p:nvGraphicFramePr>
          <p:cNvPr id="8" name="Chart 7">
            <a:extLst>
              <a:ext uri="{FF2B5EF4-FFF2-40B4-BE49-F238E27FC236}">
                <a16:creationId xmlns:a16="http://schemas.microsoft.com/office/drawing/2014/main" id="{512EE991-C406-49FF-861A-7DCA375FC260}"/>
              </a:ext>
            </a:extLst>
          </p:cNvPr>
          <p:cNvGraphicFramePr>
            <a:graphicFrameLocks/>
          </p:cNvGraphicFramePr>
          <p:nvPr/>
        </p:nvGraphicFramePr>
        <p:xfrm>
          <a:off x="1083733" y="1303867"/>
          <a:ext cx="5384800" cy="46189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737883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90D9936-5997-478D-AA09-A19A27835828}"/>
              </a:ext>
            </a:extLst>
          </p:cNvPr>
          <p:cNvSpPr>
            <a:spLocks noGrp="1"/>
          </p:cNvSpPr>
          <p:nvPr>
            <p:ph type="body" idx="1"/>
          </p:nvPr>
        </p:nvSpPr>
        <p:spPr>
          <a:xfrm>
            <a:off x="7081284" y="658813"/>
            <a:ext cx="4657060" cy="1128423"/>
          </a:xfrm>
        </p:spPr>
        <p:txBody>
          <a:bodyPr>
            <a:normAutofit fontScale="92500" lnSpcReduction="10000"/>
          </a:bodyPr>
          <a:lstStyle/>
          <a:p>
            <a:r>
              <a:rPr lang="en-CA" sz="2400" b="1"/>
              <a:t>Migration has stabilized Saint John's school age population.</a:t>
            </a:r>
          </a:p>
        </p:txBody>
      </p:sp>
      <p:sp>
        <p:nvSpPr>
          <p:cNvPr id="4" name="Text Placeholder 3">
            <a:extLst>
              <a:ext uri="{FF2B5EF4-FFF2-40B4-BE49-F238E27FC236}">
                <a16:creationId xmlns:a16="http://schemas.microsoft.com/office/drawing/2014/main" id="{F7CFA4A6-0539-4610-906A-96DD0F65AD50}"/>
              </a:ext>
            </a:extLst>
          </p:cNvPr>
          <p:cNvSpPr>
            <a:spLocks noGrp="1"/>
          </p:cNvSpPr>
          <p:nvPr>
            <p:ph type="body" idx="3"/>
          </p:nvPr>
        </p:nvSpPr>
        <p:spPr>
          <a:xfrm>
            <a:off x="7081284" y="1982666"/>
            <a:ext cx="4815753" cy="4367502"/>
          </a:xfrm>
        </p:spPr>
        <p:txBody>
          <a:bodyPr>
            <a:normAutofit/>
          </a:bodyPr>
          <a:lstStyle/>
          <a:p>
            <a:pPr marL="514350" indent="-285750">
              <a:buFont typeface="Wingdings" panose="05000000000000000000" pitchFamily="2" charset="2"/>
              <a:buChar char="Ø"/>
            </a:pPr>
            <a:r>
              <a:rPr lang="en-CA"/>
              <a:t>Newcomers to New Brunswick are typically of child-rearing age</a:t>
            </a:r>
          </a:p>
          <a:p>
            <a:pPr marL="514350" indent="-285750">
              <a:buFont typeface="Wingdings" panose="05000000000000000000" pitchFamily="2" charset="2"/>
              <a:buChar char="Ø"/>
            </a:pPr>
            <a:endParaRPr lang="en-CA" sz="800"/>
          </a:p>
          <a:p>
            <a:pPr marL="514350" indent="-285750">
              <a:buFont typeface="Wingdings" panose="05000000000000000000" pitchFamily="2" charset="2"/>
              <a:buChar char="Ø"/>
            </a:pPr>
            <a:r>
              <a:rPr lang="en-CA"/>
              <a:t>Migration to Saint John has helped stablilize the school age population</a:t>
            </a:r>
          </a:p>
          <a:p>
            <a:pPr marL="514350" indent="-285750">
              <a:buFont typeface="Wingdings" panose="05000000000000000000" pitchFamily="2" charset="2"/>
              <a:buChar char="Ø"/>
            </a:pPr>
            <a:endParaRPr lang="en-CA" sz="800"/>
          </a:p>
          <a:p>
            <a:pPr marL="514350" indent="-285750">
              <a:buFont typeface="Wingdings" panose="05000000000000000000" pitchFamily="2" charset="2"/>
              <a:buChar char="Ø"/>
            </a:pPr>
            <a:r>
              <a:rPr lang="en-CA"/>
              <a:t>However, the Saint John CMA is significantly trailing behind the Moncton CMA</a:t>
            </a:r>
          </a:p>
        </p:txBody>
      </p:sp>
      <p:sp>
        <p:nvSpPr>
          <p:cNvPr id="5" name="TextBox 4">
            <a:extLst>
              <a:ext uri="{FF2B5EF4-FFF2-40B4-BE49-F238E27FC236}">
                <a16:creationId xmlns:a16="http://schemas.microsoft.com/office/drawing/2014/main" id="{DF362CCB-1B49-4669-B929-3CF6F030A56A}"/>
              </a:ext>
            </a:extLst>
          </p:cNvPr>
          <p:cNvSpPr txBox="1"/>
          <p:nvPr/>
        </p:nvSpPr>
        <p:spPr>
          <a:xfrm>
            <a:off x="1753985" y="6119336"/>
            <a:ext cx="8562110" cy="461665"/>
          </a:xfrm>
          <a:prstGeom prst="rect">
            <a:avLst/>
          </a:prstGeom>
          <a:noFill/>
        </p:spPr>
        <p:txBody>
          <a:bodyPr wrap="square" rtlCol="0">
            <a:spAutoFit/>
          </a:bodyPr>
          <a:lstStyle/>
          <a:p>
            <a:r>
              <a:rPr lang="en-CA"/>
              <a:t>Source: Statistics Canada, CANSIM table 17-10-0135-01.</a:t>
            </a:r>
          </a:p>
          <a:p>
            <a:r>
              <a:rPr lang="en-CA" sz="1000"/>
              <a:t>. </a:t>
            </a:r>
          </a:p>
        </p:txBody>
      </p:sp>
      <p:graphicFrame>
        <p:nvGraphicFramePr>
          <p:cNvPr id="7" name="Chart 6">
            <a:extLst>
              <a:ext uri="{FF2B5EF4-FFF2-40B4-BE49-F238E27FC236}">
                <a16:creationId xmlns:a16="http://schemas.microsoft.com/office/drawing/2014/main" id="{7C169E8A-42C0-4DB7-A167-4826C5C1448F}"/>
              </a:ext>
            </a:extLst>
          </p:cNvPr>
          <p:cNvGraphicFramePr>
            <a:graphicFrameLocks/>
          </p:cNvGraphicFramePr>
          <p:nvPr/>
        </p:nvGraphicFramePr>
        <p:xfrm>
          <a:off x="1151467" y="1085031"/>
          <a:ext cx="5147733" cy="462150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780628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0A1B0E3-AA89-41AD-9C2C-D1B68F9A5EE1}"/>
              </a:ext>
            </a:extLst>
          </p:cNvPr>
          <p:cNvSpPr>
            <a:spLocks noGrp="1"/>
          </p:cNvSpPr>
          <p:nvPr>
            <p:ph type="body" idx="1"/>
          </p:nvPr>
        </p:nvSpPr>
        <p:spPr/>
        <p:txBody>
          <a:bodyPr>
            <a:normAutofit fontScale="92500" lnSpcReduction="10000"/>
          </a:bodyPr>
          <a:lstStyle/>
          <a:p>
            <a:r>
              <a:rPr lang="en-CA" sz="2400" b="1"/>
              <a:t>Despite progress, serious labour market challenges remain</a:t>
            </a:r>
          </a:p>
        </p:txBody>
      </p:sp>
      <p:sp>
        <p:nvSpPr>
          <p:cNvPr id="8" name="TextBox 7">
            <a:extLst>
              <a:ext uri="{FF2B5EF4-FFF2-40B4-BE49-F238E27FC236}">
                <a16:creationId xmlns:a16="http://schemas.microsoft.com/office/drawing/2014/main" id="{E8B751CA-C63A-42DA-9191-03BF1D5EF51D}"/>
              </a:ext>
            </a:extLst>
          </p:cNvPr>
          <p:cNvSpPr txBox="1"/>
          <p:nvPr/>
        </p:nvSpPr>
        <p:spPr>
          <a:xfrm>
            <a:off x="1381991" y="6265718"/>
            <a:ext cx="8271164" cy="307777"/>
          </a:xfrm>
          <a:prstGeom prst="rect">
            <a:avLst/>
          </a:prstGeom>
          <a:noFill/>
        </p:spPr>
        <p:txBody>
          <a:bodyPr wrap="square" rtlCol="0">
            <a:spAutoFit/>
          </a:bodyPr>
          <a:lstStyle/>
          <a:p>
            <a:r>
              <a:rPr lang="en-CA"/>
              <a:t>Source: Statistics Canada, CANSIM table 14-10-0098-01.</a:t>
            </a:r>
          </a:p>
        </p:txBody>
      </p:sp>
      <p:graphicFrame>
        <p:nvGraphicFramePr>
          <p:cNvPr id="9" name="Picture Placeholder 8">
            <a:extLst>
              <a:ext uri="{FF2B5EF4-FFF2-40B4-BE49-F238E27FC236}">
                <a16:creationId xmlns:a16="http://schemas.microsoft.com/office/drawing/2014/main" id="{C5AA0739-5918-4A20-B00B-6B6C4BA31CE5}"/>
              </a:ext>
            </a:extLst>
          </p:cNvPr>
          <p:cNvGraphicFramePr>
            <a:graphicFrameLocks noGrp="1"/>
          </p:cNvGraphicFramePr>
          <p:nvPr>
            <p:ph type="pic" idx="2"/>
          </p:nvPr>
        </p:nvGraphicFramePr>
        <p:xfrm>
          <a:off x="954088" y="863599"/>
          <a:ext cx="5610225" cy="5156057"/>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 Placeholder 3">
            <a:extLst>
              <a:ext uri="{FF2B5EF4-FFF2-40B4-BE49-F238E27FC236}">
                <a16:creationId xmlns:a16="http://schemas.microsoft.com/office/drawing/2014/main" id="{2A825A01-D08A-4F62-8B55-B9E4532ED9E1}"/>
              </a:ext>
            </a:extLst>
          </p:cNvPr>
          <p:cNvSpPr>
            <a:spLocks noGrp="1"/>
          </p:cNvSpPr>
          <p:nvPr>
            <p:ph type="body" idx="3"/>
          </p:nvPr>
        </p:nvSpPr>
        <p:spPr>
          <a:xfrm>
            <a:off x="7081838" y="2192338"/>
            <a:ext cx="4656137" cy="3962400"/>
          </a:xfrm>
        </p:spPr>
        <p:txBody>
          <a:bodyPr>
            <a:normAutofit/>
          </a:bodyPr>
          <a:lstStyle/>
          <a:p>
            <a:pPr marL="514350" indent="-285750">
              <a:buFont typeface="Wingdings" panose="05000000000000000000" pitchFamily="2" charset="2"/>
              <a:buChar char="Ø"/>
            </a:pPr>
            <a:r>
              <a:rPr lang="en-CA"/>
              <a:t>Population aging means greater demand for public services</a:t>
            </a:r>
          </a:p>
          <a:p>
            <a:pPr marL="514350" indent="-285750">
              <a:buFont typeface="Wingdings" panose="05000000000000000000" pitchFamily="2" charset="2"/>
              <a:buChar char="Ø"/>
            </a:pPr>
            <a:r>
              <a:rPr lang="en-CA"/>
              <a:t>As a result, labour is shifting from private to public sector</a:t>
            </a:r>
          </a:p>
          <a:p>
            <a:pPr marL="514350" indent="-285750">
              <a:buFont typeface="Wingdings" panose="05000000000000000000" pitchFamily="2" charset="2"/>
              <a:buChar char="Ø"/>
            </a:pPr>
            <a:r>
              <a:rPr lang="en-CA"/>
              <a:t>Many more workers will be needed to meet growing demand for public services </a:t>
            </a:r>
            <a:r>
              <a:rPr lang="en-CA" u="sng"/>
              <a:t>and</a:t>
            </a:r>
            <a:r>
              <a:rPr lang="en-CA"/>
              <a:t> grow the private sector </a:t>
            </a:r>
          </a:p>
        </p:txBody>
      </p:sp>
    </p:spTree>
    <p:extLst>
      <p:ext uri="{BB962C8B-B14F-4D97-AF65-F5344CB8AC3E}">
        <p14:creationId xmlns:p14="http://schemas.microsoft.com/office/powerpoint/2010/main" val="30137718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A6D9F9B-86AC-43CD-B5DD-9D8DDE9C2933}"/>
              </a:ext>
            </a:extLst>
          </p:cNvPr>
          <p:cNvSpPr>
            <a:spLocks noGrp="1"/>
          </p:cNvSpPr>
          <p:nvPr>
            <p:ph type="body" idx="1"/>
          </p:nvPr>
        </p:nvSpPr>
        <p:spPr/>
        <p:txBody>
          <a:bodyPr>
            <a:normAutofit fontScale="77500" lnSpcReduction="20000"/>
          </a:bodyPr>
          <a:lstStyle/>
          <a:p>
            <a:r>
              <a:rPr lang="en-CA" b="1"/>
              <a:t>Private sector growth will be critical to ensuring quality public services</a:t>
            </a:r>
          </a:p>
        </p:txBody>
      </p:sp>
      <p:sp>
        <p:nvSpPr>
          <p:cNvPr id="4" name="Text Placeholder 3">
            <a:extLst>
              <a:ext uri="{FF2B5EF4-FFF2-40B4-BE49-F238E27FC236}">
                <a16:creationId xmlns:a16="http://schemas.microsoft.com/office/drawing/2014/main" id="{14E5A833-3DC6-4631-9DFA-8D5CBD260637}"/>
              </a:ext>
            </a:extLst>
          </p:cNvPr>
          <p:cNvSpPr>
            <a:spLocks noGrp="1"/>
          </p:cNvSpPr>
          <p:nvPr>
            <p:ph type="body" idx="3"/>
          </p:nvPr>
        </p:nvSpPr>
        <p:spPr>
          <a:xfrm>
            <a:off x="7081284" y="1941916"/>
            <a:ext cx="4656137" cy="4409008"/>
          </a:xfrm>
        </p:spPr>
        <p:txBody>
          <a:bodyPr>
            <a:normAutofit lnSpcReduction="10000"/>
          </a:bodyPr>
          <a:lstStyle/>
          <a:p>
            <a:pPr marL="514350" indent="-285750">
              <a:buFont typeface="Wingdings" panose="05000000000000000000" pitchFamily="2" charset="2"/>
              <a:buChar char="Ø"/>
            </a:pPr>
            <a:r>
              <a:rPr lang="en-CA"/>
              <a:t>Health care spending escalates dramatically as seniors grow older</a:t>
            </a:r>
          </a:p>
          <a:p>
            <a:pPr marL="514350" indent="-285750">
              <a:buFont typeface="Wingdings" panose="05000000000000000000" pitchFamily="2" charset="2"/>
              <a:buChar char="Ø"/>
            </a:pPr>
            <a:r>
              <a:rPr lang="en-CA"/>
              <a:t>New Brunswick’s first baby boomers are turning 75 this year. Over the next 15 years, the number of people aged 75 and over is projected to more than double, to nearly 140,000</a:t>
            </a:r>
          </a:p>
          <a:p>
            <a:pPr marL="514350" indent="-285750">
              <a:buFont typeface="Wingdings" panose="05000000000000000000" pitchFamily="2" charset="2"/>
              <a:buChar char="Ø"/>
            </a:pPr>
            <a:r>
              <a:rPr lang="en-CA"/>
              <a:t>This will result in escalating health care costs. Private sector growth is needed to cover escalating cost</a:t>
            </a:r>
          </a:p>
        </p:txBody>
      </p:sp>
      <p:graphicFrame>
        <p:nvGraphicFramePr>
          <p:cNvPr id="5" name="Content Placeholder 5">
            <a:extLst>
              <a:ext uri="{FF2B5EF4-FFF2-40B4-BE49-F238E27FC236}">
                <a16:creationId xmlns:a16="http://schemas.microsoft.com/office/drawing/2014/main" id="{FDC7396B-39C9-4803-9A36-93656D5EFB11}"/>
              </a:ext>
            </a:extLst>
          </p:cNvPr>
          <p:cNvGraphicFramePr>
            <a:graphicFrameLocks noGrp="1"/>
          </p:cNvGraphicFramePr>
          <p:nvPr>
            <p:ph type="pic" idx="2"/>
          </p:nvPr>
        </p:nvGraphicFramePr>
        <p:xfrm>
          <a:off x="943697" y="668020"/>
          <a:ext cx="5610225" cy="5514571"/>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D6FAC109-1611-47FF-9D0A-B80FFE0BCDAB}"/>
              </a:ext>
            </a:extLst>
          </p:cNvPr>
          <p:cNvSpPr txBox="1"/>
          <p:nvPr/>
        </p:nvSpPr>
        <p:spPr>
          <a:xfrm>
            <a:off x="1246909" y="6350924"/>
            <a:ext cx="8952807" cy="369332"/>
          </a:xfrm>
          <a:prstGeom prst="rect">
            <a:avLst/>
          </a:prstGeom>
          <a:noFill/>
        </p:spPr>
        <p:txBody>
          <a:bodyPr wrap="square" rtlCol="0">
            <a:spAutoFit/>
          </a:bodyPr>
          <a:lstStyle/>
          <a:p>
            <a:r>
              <a:rPr lang="en-CA" sz="900"/>
              <a:t>Source: Calculations by Richard Saillant based on Canadian average provincial health spending by age group for 2017 and data from Canadian Institute for Health Information (CIHI) and Statistics Canada, CANSIM table 17-10-0057-01, high growth population scenario.</a:t>
            </a:r>
          </a:p>
        </p:txBody>
      </p:sp>
    </p:spTree>
    <p:extLst>
      <p:ext uri="{BB962C8B-B14F-4D97-AF65-F5344CB8AC3E}">
        <p14:creationId xmlns:p14="http://schemas.microsoft.com/office/powerpoint/2010/main" val="756798193"/>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3924</TotalTime>
  <Words>1396</Words>
  <Application>Microsoft Office PowerPoint</Application>
  <PresentationFormat>Widescreen</PresentationFormat>
  <Paragraphs>158</Paragraphs>
  <Slides>28</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Calibri</vt:lpstr>
      <vt:lpstr>Century Gothic</vt:lpstr>
      <vt:lpstr>Inter</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Valentina Carrillo</dc:creator>
  <cp:lastModifiedBy>David Campbell</cp:lastModifiedBy>
  <cp:revision>57</cp:revision>
  <dcterms:created xsi:type="dcterms:W3CDTF">2021-01-19T19:30:51Z</dcterms:created>
  <dcterms:modified xsi:type="dcterms:W3CDTF">2021-03-05T15:37:45Z</dcterms:modified>
</cp:coreProperties>
</file>