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70" r:id="rId2"/>
    <p:sldId id="290" r:id="rId3"/>
    <p:sldId id="316" r:id="rId4"/>
    <p:sldId id="317" r:id="rId5"/>
    <p:sldId id="318" r:id="rId6"/>
    <p:sldId id="319" r:id="rId7"/>
    <p:sldId id="320" r:id="rId8"/>
    <p:sldId id="279" r:id="rId9"/>
    <p:sldId id="321" r:id="rId10"/>
    <p:sldId id="293" r:id="rId11"/>
    <p:sldId id="291" r:id="rId12"/>
    <p:sldId id="273" r:id="rId13"/>
    <p:sldId id="274" r:id="rId14"/>
    <p:sldId id="292" r:id="rId15"/>
    <p:sldId id="266" r:id="rId16"/>
    <p:sldId id="297" r:id="rId17"/>
    <p:sldId id="298" r:id="rId18"/>
    <p:sldId id="276" r:id="rId19"/>
    <p:sldId id="278" r:id="rId20"/>
    <p:sldId id="296" r:id="rId21"/>
    <p:sldId id="295" r:id="rId22"/>
    <p:sldId id="299" r:id="rId23"/>
    <p:sldId id="294" r:id="rId24"/>
    <p:sldId id="265" r:id="rId25"/>
    <p:sldId id="275" r:id="rId26"/>
    <p:sldId id="277" r:id="rId27"/>
    <p:sldId id="300" r:id="rId28"/>
    <p:sldId id="26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Inter"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99" d="100"/>
          <a:sy n="99" d="100"/>
        </p:scale>
        <p:origin x="96" y="10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New</a:t>
            </a:r>
            <a:r>
              <a:rPr lang="en-CA" sz="1800" b="1" baseline="0">
                <a:solidFill>
                  <a:schemeClr val="tx1">
                    <a:lumMod val="65000"/>
                    <a:lumOff val="35000"/>
                  </a:schemeClr>
                </a:solidFill>
                <a:latin typeface="Arial" panose="020B0604020202020204" pitchFamily="34" charset="0"/>
                <a:cs typeface="Arial" panose="020B0604020202020204" pitchFamily="34" charset="0"/>
              </a:rPr>
              <a:t> Brunswick</a:t>
            </a:r>
          </a:p>
          <a:p>
            <a:pPr>
              <a:defRPr/>
            </a:pPr>
            <a:r>
              <a:rPr lang="en-CA" sz="1600" b="1" baseline="0">
                <a:solidFill>
                  <a:schemeClr val="tx1">
                    <a:lumMod val="65000"/>
                    <a:lumOff val="35000"/>
                  </a:schemeClr>
                </a:solidFill>
                <a:latin typeface="Arial" panose="020B0604020202020204" pitchFamily="34" charset="0"/>
                <a:cs typeface="Arial" panose="020B0604020202020204" pitchFamily="34" charset="0"/>
              </a:rPr>
              <a:t>2020</a:t>
            </a:r>
            <a:endParaRPr lang="en-CA" sz="1600" b="1">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solidFill>
                <a:schemeClr val="tx2">
                  <a:lumMod val="75000"/>
                </a:schemeClr>
              </a:solid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4E-4F84-8762-66E7E51819FA}"/>
                </c:ext>
              </c:extLst>
            </c:dLbl>
            <c:dLbl>
              <c:idx val="5"/>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4E-4F84-8762-66E7E51819FA}"/>
                </c:ext>
              </c:extLst>
            </c:dLbl>
            <c:dLbl>
              <c:idx val="10"/>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4E-4F84-8762-66E7E51819FA}"/>
                </c:ext>
              </c:extLst>
            </c:dLbl>
            <c:dLbl>
              <c:idx val="5"/>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4E-4F84-8762-66E7E51819FA}"/>
                </c:ext>
              </c:extLst>
            </c:dLbl>
            <c:dLbl>
              <c:idx val="10"/>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6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2000" b="1"/>
              <a:t>Population</a:t>
            </a:r>
            <a:r>
              <a:rPr lang="fr-CA" sz="2000" b="1" baseline="0"/>
              <a:t> Growth By Age Group </a:t>
            </a:r>
          </a:p>
          <a:p>
            <a:pPr>
              <a:defRPr/>
            </a:pPr>
            <a:r>
              <a:rPr lang="fr-CA" sz="2000" b="1" baseline="0"/>
              <a:t>2010 to 2020</a:t>
            </a:r>
            <a:endParaRPr lang="fr-CA" sz="20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Sheet1!$C$37</c:f>
              <c:strCache>
                <c:ptCount val="1"/>
                <c:pt idx="0">
                  <c:v>New Brunswick</c:v>
                </c:pt>
              </c:strCache>
            </c:strRef>
          </c:tx>
          <c:spPr>
            <a:solidFill>
              <a:schemeClr val="tx2">
                <a:lumMod val="75000"/>
              </a:schemeClr>
            </a:solidFill>
            <a:ln>
              <a:noFill/>
            </a:ln>
            <a:effectLst/>
          </c:spPr>
          <c:invertIfNegative val="0"/>
          <c:cat>
            <c:strRef>
              <c:f>Sheet1!$B$38:$B$46</c:f>
              <c:strCache>
                <c:ptCount val="9"/>
                <c:pt idx="0">
                  <c:v>0-14</c:v>
                </c:pt>
                <c:pt idx="1">
                  <c:v>15-24</c:v>
                </c:pt>
                <c:pt idx="2">
                  <c:v>25-34</c:v>
                </c:pt>
                <c:pt idx="3">
                  <c:v>35-44</c:v>
                </c:pt>
                <c:pt idx="4">
                  <c:v>45-54</c:v>
                </c:pt>
                <c:pt idx="5">
                  <c:v>55-64</c:v>
                </c:pt>
                <c:pt idx="6">
                  <c:v>65-74</c:v>
                </c:pt>
                <c:pt idx="7">
                  <c:v>75+</c:v>
                </c:pt>
                <c:pt idx="8">
                  <c:v>Total</c:v>
                </c:pt>
              </c:strCache>
            </c:strRef>
          </c:cat>
          <c:val>
            <c:numRef>
              <c:f>Sheet1!$C$38:$C$46</c:f>
              <c:numCache>
                <c:formatCode>0%</c:formatCode>
                <c:ptCount val="9"/>
                <c:pt idx="0">
                  <c:v>-1.324357620556138E-2</c:v>
                </c:pt>
                <c:pt idx="1">
                  <c:v>-0.10931414055884847</c:v>
                </c:pt>
                <c:pt idx="2">
                  <c:v>-2.4603776905225416E-2</c:v>
                </c:pt>
                <c:pt idx="3">
                  <c:v>-7.4718026772821244E-2</c:v>
                </c:pt>
                <c:pt idx="4">
                  <c:v>-0.14659673169864385</c:v>
                </c:pt>
                <c:pt idx="5">
                  <c:v>0.14680804145687087</c:v>
                </c:pt>
                <c:pt idx="6">
                  <c:v>0.57695504926108376</c:v>
                </c:pt>
                <c:pt idx="7">
                  <c:v>0.27516119469354483</c:v>
                </c:pt>
                <c:pt idx="8">
                  <c:v>3.7768496816217079E-2</c:v>
                </c:pt>
              </c:numCache>
            </c:numRef>
          </c:val>
          <c:extLst>
            <c:ext xmlns:c16="http://schemas.microsoft.com/office/drawing/2014/chart" uri="{C3380CC4-5D6E-409C-BE32-E72D297353CC}">
              <c16:uniqueId val="{00000000-9C7D-4F05-9D5C-4475020AC5FB}"/>
            </c:ext>
          </c:extLst>
        </c:ser>
        <c:ser>
          <c:idx val="1"/>
          <c:order val="1"/>
          <c:tx>
            <c:strRef>
              <c:f>Sheet1!$D$37</c:f>
              <c:strCache>
                <c:ptCount val="1"/>
                <c:pt idx="0">
                  <c:v>Restigouche</c:v>
                </c:pt>
              </c:strCache>
            </c:strRef>
          </c:tx>
          <c:spPr>
            <a:solidFill>
              <a:srgbClr val="FF0000"/>
            </a:solidFill>
            <a:ln>
              <a:noFill/>
            </a:ln>
            <a:effectLst/>
          </c:spPr>
          <c:invertIfNegative val="0"/>
          <c:cat>
            <c:strRef>
              <c:f>Sheet1!$B$38:$B$46</c:f>
              <c:strCache>
                <c:ptCount val="9"/>
                <c:pt idx="0">
                  <c:v>0-14</c:v>
                </c:pt>
                <c:pt idx="1">
                  <c:v>15-24</c:v>
                </c:pt>
                <c:pt idx="2">
                  <c:v>25-34</c:v>
                </c:pt>
                <c:pt idx="3">
                  <c:v>35-44</c:v>
                </c:pt>
                <c:pt idx="4">
                  <c:v>45-54</c:v>
                </c:pt>
                <c:pt idx="5">
                  <c:v>55-64</c:v>
                </c:pt>
                <c:pt idx="6">
                  <c:v>65-74</c:v>
                </c:pt>
                <c:pt idx="7">
                  <c:v>75+</c:v>
                </c:pt>
                <c:pt idx="8">
                  <c:v>Total</c:v>
                </c:pt>
              </c:strCache>
            </c:strRef>
          </c:cat>
          <c:val>
            <c:numRef>
              <c:f>Sheet1!$D$38:$D$46</c:f>
              <c:numCache>
                <c:formatCode>0%</c:formatCode>
                <c:ptCount val="9"/>
                <c:pt idx="0">
                  <c:v>-0.11891632701989929</c:v>
                </c:pt>
                <c:pt idx="1">
                  <c:v>-0.22591991341991347</c:v>
                </c:pt>
                <c:pt idx="2">
                  <c:v>-6.8823124569850069E-4</c:v>
                </c:pt>
                <c:pt idx="3">
                  <c:v>-0.27753303964757714</c:v>
                </c:pt>
                <c:pt idx="4">
                  <c:v>-0.33823769821808081</c:v>
                </c:pt>
                <c:pt idx="5">
                  <c:v>0.12697828487302165</c:v>
                </c:pt>
                <c:pt idx="6">
                  <c:v>0.44309063893016343</c:v>
                </c:pt>
                <c:pt idx="7">
                  <c:v>0.13150867823765022</c:v>
                </c:pt>
                <c:pt idx="8">
                  <c:v>-5.9839492233987324E-2</c:v>
                </c:pt>
              </c:numCache>
            </c:numRef>
          </c:val>
          <c:extLst>
            <c:ext xmlns:c16="http://schemas.microsoft.com/office/drawing/2014/chart" uri="{C3380CC4-5D6E-409C-BE32-E72D297353CC}">
              <c16:uniqueId val="{00000001-9C7D-4F05-9D5C-4475020AC5FB}"/>
            </c:ext>
          </c:extLst>
        </c:ser>
        <c:dLbls>
          <c:showLegendKey val="0"/>
          <c:showVal val="0"/>
          <c:showCatName val="0"/>
          <c:showSerName val="0"/>
          <c:showPercent val="0"/>
          <c:showBubbleSize val="0"/>
        </c:dLbls>
        <c:gapWidth val="219"/>
        <c:overlap val="-27"/>
        <c:axId val="1650557088"/>
        <c:axId val="1650554176"/>
      </c:barChart>
      <c:catAx>
        <c:axId val="1650557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554176"/>
        <c:crosses val="autoZero"/>
        <c:auto val="1"/>
        <c:lblAlgn val="ctr"/>
        <c:lblOffset val="100"/>
        <c:noMultiLvlLbl val="0"/>
      </c:catAx>
      <c:valAx>
        <c:axId val="165055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55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 Change in Real GDP</a:t>
            </a:r>
            <a:r>
              <a:rPr lang="fr-CA" sz="1600" b="1" baseline="0"/>
              <a:t> and </a:t>
            </a:r>
          </a:p>
          <a:p>
            <a:pPr>
              <a:defRPr/>
            </a:pPr>
            <a:r>
              <a:rPr lang="fr-CA" sz="1600" b="1" baseline="0"/>
              <a:t>Labour Force, 2009-2019</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937246682103164E-2"/>
          <c:y val="0.18129891570853301"/>
          <c:w val="0.88199334210443825"/>
          <c:h val="0.68470002246990391"/>
        </c:manualLayout>
      </c:layout>
      <c:barChart>
        <c:barDir val="col"/>
        <c:grouping val="clustered"/>
        <c:varyColors val="0"/>
        <c:ser>
          <c:idx val="0"/>
          <c:order val="0"/>
          <c:tx>
            <c:strRef>
              <c:f>Sheet2!$C$5</c:f>
              <c:strCache>
                <c:ptCount val="1"/>
                <c:pt idx="0">
                  <c:v>Canada</c:v>
                </c:pt>
              </c:strCache>
            </c:strRef>
          </c:tx>
          <c:spPr>
            <a:solidFill>
              <a:srgbClr val="FF0000"/>
            </a:solidFill>
            <a:ln>
              <a:noFill/>
            </a:ln>
            <a:effectLst/>
          </c:spPr>
          <c:invertIfNegative val="0"/>
          <c:cat>
            <c:strRef>
              <c:f>Sheet2!$B$6:$B$7</c:f>
              <c:strCache>
                <c:ptCount val="2"/>
                <c:pt idx="0">
                  <c:v>Real GDP</c:v>
                </c:pt>
                <c:pt idx="1">
                  <c:v>Labour Force</c:v>
                </c:pt>
              </c:strCache>
            </c:strRef>
          </c:cat>
          <c:val>
            <c:numRef>
              <c:f>Sheet2!$C$6:$C$7</c:f>
              <c:numCache>
                <c:formatCode>0%</c:formatCode>
                <c:ptCount val="2"/>
                <c:pt idx="0">
                  <c:v>0.24497168128596103</c:v>
                </c:pt>
                <c:pt idx="1">
                  <c:v>0.10680313856134638</c:v>
                </c:pt>
              </c:numCache>
            </c:numRef>
          </c:val>
          <c:extLst>
            <c:ext xmlns:c16="http://schemas.microsoft.com/office/drawing/2014/chart" uri="{C3380CC4-5D6E-409C-BE32-E72D297353CC}">
              <c16:uniqueId val="{00000000-D8DD-49AC-B2C2-BD9F7D804670}"/>
            </c:ext>
          </c:extLst>
        </c:ser>
        <c:ser>
          <c:idx val="1"/>
          <c:order val="1"/>
          <c:tx>
            <c:strRef>
              <c:f>Sheet2!$D$5</c:f>
              <c:strCache>
                <c:ptCount val="1"/>
                <c:pt idx="0">
                  <c:v>New Brunswick</c:v>
                </c:pt>
              </c:strCache>
            </c:strRef>
          </c:tx>
          <c:spPr>
            <a:solidFill>
              <a:srgbClr val="0070C0"/>
            </a:solidFill>
            <a:ln>
              <a:noFill/>
            </a:ln>
            <a:effectLst/>
          </c:spPr>
          <c:invertIfNegative val="0"/>
          <c:cat>
            <c:strRef>
              <c:f>Sheet2!$B$6:$B$7</c:f>
              <c:strCache>
                <c:ptCount val="2"/>
                <c:pt idx="0">
                  <c:v>Real GDP</c:v>
                </c:pt>
                <c:pt idx="1">
                  <c:v>Labour Force</c:v>
                </c:pt>
              </c:strCache>
            </c:strRef>
          </c:cat>
          <c:val>
            <c:numRef>
              <c:f>Sheet2!$D$6:$D$7</c:f>
              <c:numCache>
                <c:formatCode>0%</c:formatCode>
                <c:ptCount val="2"/>
                <c:pt idx="0">
                  <c:v>6.8194112967382647E-2</c:v>
                </c:pt>
                <c:pt idx="1">
                  <c:v>-1.6493275818320274E-2</c:v>
                </c:pt>
              </c:numCache>
            </c:numRef>
          </c:val>
          <c:extLst>
            <c:ext xmlns:c16="http://schemas.microsoft.com/office/drawing/2014/chart" uri="{C3380CC4-5D6E-409C-BE32-E72D297353CC}">
              <c16:uniqueId val="{00000001-D8DD-49AC-B2C2-BD9F7D804670}"/>
            </c:ext>
          </c:extLst>
        </c:ser>
        <c:ser>
          <c:idx val="2"/>
          <c:order val="2"/>
          <c:tx>
            <c:strRef>
              <c:f>Sheet2!$E$5</c:f>
              <c:strCache>
                <c:ptCount val="1"/>
                <c:pt idx="0">
                  <c:v>Campbellton-Miramichi</c:v>
                </c:pt>
              </c:strCache>
            </c:strRef>
          </c:tx>
          <c:spPr>
            <a:solidFill>
              <a:schemeClr val="accent3"/>
            </a:solidFill>
            <a:ln>
              <a:noFill/>
            </a:ln>
            <a:effectLst/>
          </c:spPr>
          <c:invertIfNegative val="0"/>
          <c:cat>
            <c:strRef>
              <c:f>Sheet2!$B$6:$B$7</c:f>
              <c:strCache>
                <c:ptCount val="2"/>
                <c:pt idx="0">
                  <c:v>Real GDP</c:v>
                </c:pt>
                <c:pt idx="1">
                  <c:v>Labour Force</c:v>
                </c:pt>
              </c:strCache>
            </c:strRef>
          </c:cat>
          <c:val>
            <c:numRef>
              <c:f>Sheet2!$E$6:$E$7</c:f>
              <c:numCache>
                <c:formatCode>0%</c:formatCode>
                <c:ptCount val="2"/>
                <c:pt idx="1">
                  <c:v>-9.8515519568151078E-2</c:v>
                </c:pt>
              </c:numCache>
            </c:numRef>
          </c:val>
          <c:extLst>
            <c:ext xmlns:c16="http://schemas.microsoft.com/office/drawing/2014/chart" uri="{C3380CC4-5D6E-409C-BE32-E72D297353CC}">
              <c16:uniqueId val="{00000002-D8DD-49AC-B2C2-BD9F7D804670}"/>
            </c:ext>
          </c:extLst>
        </c:ser>
        <c:dLbls>
          <c:showLegendKey val="0"/>
          <c:showVal val="0"/>
          <c:showCatName val="0"/>
          <c:showSerName val="0"/>
          <c:showPercent val="0"/>
          <c:showBubbleSize val="0"/>
        </c:dLbls>
        <c:gapWidth val="219"/>
        <c:overlap val="-27"/>
        <c:axId val="1650629888"/>
        <c:axId val="1650617824"/>
      </c:barChart>
      <c:catAx>
        <c:axId val="1650629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7824"/>
        <c:crosses val="autoZero"/>
        <c:auto val="1"/>
        <c:lblAlgn val="ctr"/>
        <c:lblOffset val="100"/>
        <c:noMultiLvlLbl val="0"/>
      </c:catAx>
      <c:valAx>
        <c:axId val="1650617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2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Ages 15 and 65</a:t>
            </a:r>
          </a:p>
          <a:p>
            <a:pPr>
              <a:defRPr/>
            </a:pPr>
            <a:r>
              <a:rPr lang="fr-CA" sz="1600" b="1"/>
              <a:t>Restigouche</a:t>
            </a:r>
            <a:r>
              <a:rPr lang="fr-CA" sz="1600" b="1" baseline="0"/>
              <a:t> County</a:t>
            </a:r>
            <a:endParaRPr lang="fr-CA" sz="1600" b="1"/>
          </a:p>
        </c:rich>
      </c:tx>
      <c:layout>
        <c:manualLayout>
          <c:xMode val="edge"/>
          <c:yMode val="edge"/>
          <c:x val="0.2746546369574781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Sheet3!$B$5</c:f>
              <c:strCache>
                <c:ptCount val="1"/>
                <c:pt idx="0">
                  <c:v>15 years</c:v>
                </c:pt>
              </c:strCache>
            </c:strRef>
          </c:tx>
          <c:spPr>
            <a:ln w="28575" cap="rnd">
              <a:solidFill>
                <a:schemeClr val="tx2">
                  <a:lumMod val="75000"/>
                </a:schemeClr>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Sheet3!$C$5:$V$5</c:f>
              <c:numCache>
                <c:formatCode>General</c:formatCode>
                <c:ptCount val="20"/>
                <c:pt idx="0">
                  <c:v>526</c:v>
                </c:pt>
                <c:pt idx="1">
                  <c:v>483</c:v>
                </c:pt>
                <c:pt idx="2">
                  <c:v>492</c:v>
                </c:pt>
                <c:pt idx="3">
                  <c:v>510</c:v>
                </c:pt>
                <c:pt idx="4">
                  <c:v>477</c:v>
                </c:pt>
                <c:pt idx="5">
                  <c:v>494</c:v>
                </c:pt>
                <c:pt idx="6">
                  <c:v>463</c:v>
                </c:pt>
                <c:pt idx="7">
                  <c:v>434</c:v>
                </c:pt>
                <c:pt idx="8">
                  <c:v>374</c:v>
                </c:pt>
                <c:pt idx="9">
                  <c:v>394</c:v>
                </c:pt>
                <c:pt idx="10">
                  <c:v>342</c:v>
                </c:pt>
                <c:pt idx="11">
                  <c:v>327</c:v>
                </c:pt>
                <c:pt idx="12">
                  <c:v>342</c:v>
                </c:pt>
                <c:pt idx="13">
                  <c:v>292</c:v>
                </c:pt>
                <c:pt idx="14">
                  <c:v>310</c:v>
                </c:pt>
                <c:pt idx="15">
                  <c:v>279</c:v>
                </c:pt>
                <c:pt idx="16">
                  <c:v>307</c:v>
                </c:pt>
                <c:pt idx="17">
                  <c:v>282</c:v>
                </c:pt>
                <c:pt idx="18">
                  <c:v>278</c:v>
                </c:pt>
                <c:pt idx="19">
                  <c:v>249</c:v>
                </c:pt>
              </c:numCache>
            </c:numRef>
          </c:val>
          <c:smooth val="1"/>
          <c:extLst>
            <c:ext xmlns:c16="http://schemas.microsoft.com/office/drawing/2014/chart" uri="{C3380CC4-5D6E-409C-BE32-E72D297353CC}">
              <c16:uniqueId val="{00000000-542B-420C-A3BF-7E7F5E5B53F3}"/>
            </c:ext>
          </c:extLst>
        </c:ser>
        <c:ser>
          <c:idx val="1"/>
          <c:order val="1"/>
          <c:tx>
            <c:strRef>
              <c:f>Sheet3!$B$6</c:f>
              <c:strCache>
                <c:ptCount val="1"/>
                <c:pt idx="0">
                  <c:v>65 years</c:v>
                </c:pt>
              </c:strCache>
            </c:strRef>
          </c:tx>
          <c:spPr>
            <a:ln w="28575" cap="rnd">
              <a:solidFill>
                <a:srgbClr val="FF0000"/>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Sheet3!$C$6:$V$6</c:f>
              <c:numCache>
                <c:formatCode>General</c:formatCode>
                <c:ptCount val="20"/>
                <c:pt idx="0">
                  <c:v>357</c:v>
                </c:pt>
                <c:pt idx="1">
                  <c:v>320</c:v>
                </c:pt>
                <c:pt idx="2">
                  <c:v>347</c:v>
                </c:pt>
                <c:pt idx="3">
                  <c:v>331</c:v>
                </c:pt>
                <c:pt idx="4">
                  <c:v>329</c:v>
                </c:pt>
                <c:pt idx="5">
                  <c:v>379</c:v>
                </c:pt>
                <c:pt idx="6">
                  <c:v>374</c:v>
                </c:pt>
                <c:pt idx="7">
                  <c:v>388</c:v>
                </c:pt>
                <c:pt idx="8">
                  <c:v>414</c:v>
                </c:pt>
                <c:pt idx="9">
                  <c:v>382</c:v>
                </c:pt>
                <c:pt idx="10">
                  <c:v>479</c:v>
                </c:pt>
                <c:pt idx="11">
                  <c:v>509</c:v>
                </c:pt>
                <c:pt idx="12">
                  <c:v>548</c:v>
                </c:pt>
                <c:pt idx="13">
                  <c:v>545</c:v>
                </c:pt>
                <c:pt idx="14">
                  <c:v>506</c:v>
                </c:pt>
                <c:pt idx="15">
                  <c:v>506</c:v>
                </c:pt>
                <c:pt idx="16">
                  <c:v>529</c:v>
                </c:pt>
                <c:pt idx="17">
                  <c:v>545</c:v>
                </c:pt>
                <c:pt idx="18">
                  <c:v>558</c:v>
                </c:pt>
                <c:pt idx="19">
                  <c:v>562</c:v>
                </c:pt>
              </c:numCache>
            </c:numRef>
          </c:val>
          <c:smooth val="1"/>
          <c:extLst>
            <c:ext xmlns:c16="http://schemas.microsoft.com/office/drawing/2014/chart" uri="{C3380CC4-5D6E-409C-BE32-E72D297353CC}">
              <c16:uniqueId val="{00000001-542B-420C-A3BF-7E7F5E5B53F3}"/>
            </c:ext>
          </c:extLst>
        </c:ser>
        <c:dLbls>
          <c:showLegendKey val="0"/>
          <c:showVal val="0"/>
          <c:showCatName val="0"/>
          <c:showSerName val="0"/>
          <c:showPercent val="0"/>
          <c:showBubbleSize val="0"/>
        </c:dLbls>
        <c:smooth val="0"/>
        <c:axId val="1732596880"/>
        <c:axId val="1732615600"/>
      </c:lineChart>
      <c:catAx>
        <c:axId val="173259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32615600"/>
        <c:crosses val="autoZero"/>
        <c:auto val="1"/>
        <c:lblAlgn val="ctr"/>
        <c:lblOffset val="100"/>
        <c:noMultiLvlLbl val="0"/>
      </c:catAx>
      <c:valAx>
        <c:axId val="1732615600"/>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59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Ages 5 to 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11154855643044"/>
          <c:y val="0.11829584610224277"/>
          <c:w val="0.78881846019247592"/>
          <c:h val="0.73799421557601064"/>
        </c:manualLayout>
      </c:layout>
      <c:lineChart>
        <c:grouping val="standard"/>
        <c:varyColors val="0"/>
        <c:ser>
          <c:idx val="0"/>
          <c:order val="0"/>
          <c:tx>
            <c:strRef>
              <c:f>Sheet4!$B$15</c:f>
              <c:strCache>
                <c:ptCount val="1"/>
                <c:pt idx="0">
                  <c:v>Restigouche County (left axis)</c:v>
                </c:pt>
              </c:strCache>
            </c:strRef>
          </c:tx>
          <c:spPr>
            <a:ln w="28575" cap="rnd">
              <a:solidFill>
                <a:srgbClr val="FF0000"/>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Sheet4!$C$15:$M$15</c:f>
              <c:numCache>
                <c:formatCode>#,##0</c:formatCode>
                <c:ptCount val="11"/>
                <c:pt idx="0">
                  <c:v>4591</c:v>
                </c:pt>
                <c:pt idx="1">
                  <c:v>4396</c:v>
                </c:pt>
                <c:pt idx="2">
                  <c:v>4231</c:v>
                </c:pt>
                <c:pt idx="3">
                  <c:v>4083</c:v>
                </c:pt>
                <c:pt idx="4">
                  <c:v>3964</c:v>
                </c:pt>
                <c:pt idx="5">
                  <c:v>3863</c:v>
                </c:pt>
                <c:pt idx="6">
                  <c:v>3819</c:v>
                </c:pt>
                <c:pt idx="7">
                  <c:v>3718</c:v>
                </c:pt>
                <c:pt idx="8">
                  <c:v>3655</c:v>
                </c:pt>
                <c:pt idx="9">
                  <c:v>3602</c:v>
                </c:pt>
                <c:pt idx="10">
                  <c:v>3626</c:v>
                </c:pt>
              </c:numCache>
            </c:numRef>
          </c:val>
          <c:smooth val="0"/>
          <c:extLst>
            <c:ext xmlns:c16="http://schemas.microsoft.com/office/drawing/2014/chart" uri="{C3380CC4-5D6E-409C-BE32-E72D297353CC}">
              <c16:uniqueId val="{00000000-AFE7-4251-91C2-3C6E3B6EF9AB}"/>
            </c:ext>
          </c:extLst>
        </c:ser>
        <c:dLbls>
          <c:showLegendKey val="0"/>
          <c:showVal val="0"/>
          <c:showCatName val="0"/>
          <c:showSerName val="0"/>
          <c:showPercent val="0"/>
          <c:showBubbleSize val="0"/>
        </c:dLbls>
        <c:marker val="1"/>
        <c:smooth val="0"/>
        <c:axId val="1244765200"/>
        <c:axId val="1244760624"/>
      </c:lineChart>
      <c:lineChart>
        <c:grouping val="standard"/>
        <c:varyColors val="0"/>
        <c:ser>
          <c:idx val="1"/>
          <c:order val="1"/>
          <c:tx>
            <c:strRef>
              <c:f>Sheet4!$B$16</c:f>
              <c:strCache>
                <c:ptCount val="1"/>
                <c:pt idx="0">
                  <c:v>Moncton CMA (right axis)</c:v>
                </c:pt>
              </c:strCache>
            </c:strRef>
          </c:tx>
          <c:spPr>
            <a:ln w="28575" cap="rnd">
              <a:solidFill>
                <a:schemeClr val="bg2">
                  <a:lumMod val="75000"/>
                </a:schemeClr>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Sheet4!$C$16:$M$16</c:f>
              <c:numCache>
                <c:formatCode>General</c:formatCode>
                <c:ptCount val="11"/>
                <c:pt idx="0">
                  <c:v>20394</c:v>
                </c:pt>
                <c:pt idx="1">
                  <c:v>20420</c:v>
                </c:pt>
                <c:pt idx="2">
                  <c:v>20579</c:v>
                </c:pt>
                <c:pt idx="3">
                  <c:v>20724</c:v>
                </c:pt>
                <c:pt idx="4">
                  <c:v>21001</c:v>
                </c:pt>
                <c:pt idx="5">
                  <c:v>21187</c:v>
                </c:pt>
                <c:pt idx="6">
                  <c:v>21803</c:v>
                </c:pt>
                <c:pt idx="7">
                  <c:v>22125</c:v>
                </c:pt>
                <c:pt idx="8">
                  <c:v>22567</c:v>
                </c:pt>
                <c:pt idx="9">
                  <c:v>23049</c:v>
                </c:pt>
                <c:pt idx="10">
                  <c:v>23563</c:v>
                </c:pt>
              </c:numCache>
            </c:numRef>
          </c:val>
          <c:smooth val="0"/>
          <c:extLst>
            <c:ext xmlns:c16="http://schemas.microsoft.com/office/drawing/2014/chart" uri="{C3380CC4-5D6E-409C-BE32-E72D297353CC}">
              <c16:uniqueId val="{00000001-AFE7-4251-91C2-3C6E3B6EF9AB}"/>
            </c:ext>
          </c:extLst>
        </c:ser>
        <c:dLbls>
          <c:showLegendKey val="0"/>
          <c:showVal val="0"/>
          <c:showCatName val="0"/>
          <c:showSerName val="0"/>
          <c:showPercent val="0"/>
          <c:showBubbleSize val="0"/>
        </c:dLbls>
        <c:marker val="1"/>
        <c:smooth val="0"/>
        <c:axId val="1732596048"/>
        <c:axId val="1732617680"/>
      </c:lineChart>
      <c:catAx>
        <c:axId val="124476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60624"/>
        <c:crosses val="autoZero"/>
        <c:auto val="1"/>
        <c:lblAlgn val="ctr"/>
        <c:lblOffset val="100"/>
        <c:noMultiLvlLbl val="0"/>
      </c:catAx>
      <c:valAx>
        <c:axId val="1244760624"/>
        <c:scaling>
          <c:orientation val="minMax"/>
          <c:min val="3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65200"/>
        <c:crosses val="autoZero"/>
        <c:crossBetween val="between"/>
      </c:valAx>
      <c:valAx>
        <c:axId val="1732617680"/>
        <c:scaling>
          <c:orientation val="minMax"/>
          <c:min val="2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596048"/>
        <c:crosses val="max"/>
        <c:crossBetween val="between"/>
      </c:valAx>
      <c:catAx>
        <c:axId val="1732596048"/>
        <c:scaling>
          <c:orientation val="minMax"/>
        </c:scaling>
        <c:delete val="1"/>
        <c:axPos val="b"/>
        <c:numFmt formatCode="General" sourceLinked="1"/>
        <c:majorTickMark val="out"/>
        <c:minorTickMark val="none"/>
        <c:tickLblPos val="nextTo"/>
        <c:crossAx val="17326176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Employment, Campbellton-Miramichi 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05352333177474"/>
          <c:y val="0.13595151638261832"/>
          <c:w val="0.76189295333645046"/>
          <c:h val="0.68601096788037341"/>
        </c:manualLayout>
      </c:layout>
      <c:lineChart>
        <c:grouping val="standard"/>
        <c:varyColors val="0"/>
        <c:ser>
          <c:idx val="0"/>
          <c:order val="0"/>
          <c:tx>
            <c:strRef>
              <c:f>Sheet4!$B$11</c:f>
              <c:strCache>
                <c:ptCount val="1"/>
                <c:pt idx="0">
                  <c:v>Private sector (left axis)</c:v>
                </c:pt>
              </c:strCache>
            </c:strRef>
          </c:tx>
          <c:spPr>
            <a:ln w="28575" cap="rnd">
              <a:solidFill>
                <a:schemeClr val="tx2">
                  <a:lumMod val="75000"/>
                </a:schemeClr>
              </a:solidFill>
              <a:round/>
            </a:ln>
            <a:effectLst/>
          </c:spPr>
          <c:marker>
            <c:symbol val="none"/>
          </c:marker>
          <c:cat>
            <c:numRef>
              <c:f>Sheet4!$C$10:$U$10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Sheet4!$C$11:$U$11</c:f>
              <c:numCache>
                <c:formatCode>General</c:formatCode>
                <c:ptCount val="19"/>
                <c:pt idx="0">
                  <c:v>47600.000000000007</c:v>
                </c:pt>
                <c:pt idx="1">
                  <c:v>46099.999999999993</c:v>
                </c:pt>
                <c:pt idx="2">
                  <c:v>45700</c:v>
                </c:pt>
                <c:pt idx="3">
                  <c:v>48100</c:v>
                </c:pt>
                <c:pt idx="4">
                  <c:v>47500</c:v>
                </c:pt>
                <c:pt idx="5">
                  <c:v>46800.000000000007</c:v>
                </c:pt>
                <c:pt idx="6">
                  <c:v>47500</c:v>
                </c:pt>
                <c:pt idx="7">
                  <c:v>46000</c:v>
                </c:pt>
                <c:pt idx="8">
                  <c:v>44299.999999999993</c:v>
                </c:pt>
                <c:pt idx="9">
                  <c:v>40300.000000000007</c:v>
                </c:pt>
                <c:pt idx="10">
                  <c:v>42600.000000000007</c:v>
                </c:pt>
                <c:pt idx="11">
                  <c:v>42199.999999999993</c:v>
                </c:pt>
                <c:pt idx="12">
                  <c:v>42899.999999999993</c:v>
                </c:pt>
                <c:pt idx="13">
                  <c:v>41600</c:v>
                </c:pt>
                <c:pt idx="14">
                  <c:v>40600.000000000007</c:v>
                </c:pt>
                <c:pt idx="15">
                  <c:v>39000</c:v>
                </c:pt>
                <c:pt idx="16">
                  <c:v>39800</c:v>
                </c:pt>
                <c:pt idx="17">
                  <c:v>39900.000000000007</c:v>
                </c:pt>
                <c:pt idx="18">
                  <c:v>36000</c:v>
                </c:pt>
              </c:numCache>
            </c:numRef>
          </c:val>
          <c:smooth val="1"/>
          <c:extLst>
            <c:ext xmlns:c16="http://schemas.microsoft.com/office/drawing/2014/chart" uri="{C3380CC4-5D6E-409C-BE32-E72D297353CC}">
              <c16:uniqueId val="{00000000-E9B8-413F-85F0-F4E3C8D7844A}"/>
            </c:ext>
          </c:extLst>
        </c:ser>
        <c:dLbls>
          <c:showLegendKey val="0"/>
          <c:showVal val="0"/>
          <c:showCatName val="0"/>
          <c:showSerName val="0"/>
          <c:showPercent val="0"/>
          <c:showBubbleSize val="0"/>
        </c:dLbls>
        <c:marker val="1"/>
        <c:smooth val="0"/>
        <c:axId val="858737055"/>
        <c:axId val="858742047"/>
      </c:lineChart>
      <c:lineChart>
        <c:grouping val="standard"/>
        <c:varyColors val="0"/>
        <c:ser>
          <c:idx val="1"/>
          <c:order val="1"/>
          <c:tx>
            <c:strRef>
              <c:f>Sheet4!$B$12</c:f>
              <c:strCache>
                <c:ptCount val="1"/>
                <c:pt idx="0">
                  <c:v>Public sector (right axis)</c:v>
                </c:pt>
              </c:strCache>
            </c:strRef>
          </c:tx>
          <c:spPr>
            <a:ln w="28575" cap="rnd">
              <a:solidFill>
                <a:srgbClr val="C00000"/>
              </a:solidFill>
              <a:round/>
            </a:ln>
            <a:effectLst/>
          </c:spPr>
          <c:marker>
            <c:symbol val="none"/>
          </c:marker>
          <c:cat>
            <c:numRef>
              <c:f>Sheet4!$C$10:$U$10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Sheet4!$C$12:$U$12</c:f>
              <c:numCache>
                <c:formatCode>General</c:formatCode>
                <c:ptCount val="19"/>
                <c:pt idx="0">
                  <c:v>19100</c:v>
                </c:pt>
                <c:pt idx="1">
                  <c:v>19500</c:v>
                </c:pt>
                <c:pt idx="2">
                  <c:v>17500</c:v>
                </c:pt>
                <c:pt idx="3">
                  <c:v>18700</c:v>
                </c:pt>
                <c:pt idx="4">
                  <c:v>19800</c:v>
                </c:pt>
                <c:pt idx="5">
                  <c:v>21100</c:v>
                </c:pt>
                <c:pt idx="6">
                  <c:v>21500</c:v>
                </c:pt>
                <c:pt idx="7">
                  <c:v>21500</c:v>
                </c:pt>
                <c:pt idx="8">
                  <c:v>19100</c:v>
                </c:pt>
                <c:pt idx="9">
                  <c:v>21300</c:v>
                </c:pt>
                <c:pt idx="10">
                  <c:v>21100</c:v>
                </c:pt>
                <c:pt idx="11">
                  <c:v>19200</c:v>
                </c:pt>
                <c:pt idx="12">
                  <c:v>20400.000000000004</c:v>
                </c:pt>
                <c:pt idx="13">
                  <c:v>19600</c:v>
                </c:pt>
                <c:pt idx="14">
                  <c:v>20400.000000000004</c:v>
                </c:pt>
                <c:pt idx="15">
                  <c:v>19500</c:v>
                </c:pt>
                <c:pt idx="16">
                  <c:v>21000</c:v>
                </c:pt>
                <c:pt idx="17">
                  <c:v>22500</c:v>
                </c:pt>
                <c:pt idx="18">
                  <c:v>22200</c:v>
                </c:pt>
              </c:numCache>
            </c:numRef>
          </c:val>
          <c:smooth val="1"/>
          <c:extLst>
            <c:ext xmlns:c16="http://schemas.microsoft.com/office/drawing/2014/chart" uri="{C3380CC4-5D6E-409C-BE32-E72D297353CC}">
              <c16:uniqueId val="{00000001-E9B8-413F-85F0-F4E3C8D7844A}"/>
            </c:ext>
          </c:extLst>
        </c:ser>
        <c:dLbls>
          <c:showLegendKey val="0"/>
          <c:showVal val="0"/>
          <c:showCatName val="0"/>
          <c:showSerName val="0"/>
          <c:showPercent val="0"/>
          <c:showBubbleSize val="0"/>
        </c:dLbls>
        <c:marker val="1"/>
        <c:smooth val="0"/>
        <c:axId val="783851391"/>
        <c:axId val="783853471"/>
      </c:lineChart>
      <c:catAx>
        <c:axId val="85873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742047"/>
        <c:crosses val="autoZero"/>
        <c:auto val="1"/>
        <c:lblAlgn val="ctr"/>
        <c:lblOffset val="100"/>
        <c:noMultiLvlLbl val="0"/>
      </c:catAx>
      <c:valAx>
        <c:axId val="858742047"/>
        <c:scaling>
          <c:orientation val="minMax"/>
          <c:max val="50000"/>
          <c:min val="3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8737055"/>
        <c:crosses val="autoZero"/>
        <c:crossBetween val="between"/>
        <c:majorUnit val="5000"/>
      </c:valAx>
      <c:valAx>
        <c:axId val="783853471"/>
        <c:scaling>
          <c:orientation val="minMax"/>
          <c:max val="25000"/>
          <c:min val="15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3851391"/>
        <c:crosses val="max"/>
        <c:crossBetween val="between"/>
        <c:majorUnit val="2000"/>
      </c:valAx>
      <c:catAx>
        <c:axId val="783851391"/>
        <c:scaling>
          <c:orientation val="minMax"/>
        </c:scaling>
        <c:delete val="1"/>
        <c:axPos val="b"/>
        <c:numFmt formatCode="General" sourceLinked="1"/>
        <c:majorTickMark val="out"/>
        <c:minorTickMark val="none"/>
        <c:tickLblPos val="nextTo"/>
        <c:crossAx val="7838534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Estimated additional</a:t>
            </a:r>
            <a:r>
              <a:rPr lang="en-CA" sz="1600" b="1" baseline="0"/>
              <a:t> annual health care spending induced by aging relative to 2020 New Brunswick ($2017M)</a:t>
            </a:r>
            <a:endParaRPr lang="en-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E43D30"/>
              </a:buClr>
              <a:buSzPts val="3200"/>
              <a:buNone/>
            </a:pPr>
            <a:r>
              <a:rPr lang="en-CA" sz="2800" b="1" dirty="0"/>
              <a:t>The good news: Immigrants are moving into non-urban areas too</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1800"/>
              <a:buNone/>
            </a:pPr>
            <a:r>
              <a:rPr lang="en-CA" sz="2000" dirty="0"/>
              <a:t>In 2017 only 360 immigrants settled outside of the seven urban centres in New Brunswick.</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By 2019 nearly 1,100 did – a growth rate of nearly triple.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Covid-19 impacted the 2020 intake.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Restigouche attracted 63 immigrants in 2019/2020.</a:t>
            </a:r>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909288"/>
          </a:xfrm>
          <a:prstGeom prst="rect">
            <a:avLst/>
          </a:prstGeom>
          <a:noFill/>
        </p:spPr>
        <p:txBody>
          <a:bodyPr wrap="square">
            <a:spAutoFit/>
          </a:bodyPr>
          <a:lstStyle/>
          <a:p>
            <a:pPr algn="ctr">
              <a:lnSpc>
                <a:spcPct val="115000"/>
              </a:lnSpc>
            </a:pPr>
            <a:r>
              <a:rPr lang="en-CA" sz="2400" b="1" dirty="0">
                <a:solidFill>
                  <a:schemeClr val="tx1"/>
                </a:solidFill>
                <a:effectLst/>
                <a:latin typeface="Inter" panose="020B0604020202020204" charset="0"/>
                <a:ea typeface="Inter" panose="020B0604020202020204" charset="0"/>
                <a:cs typeface="Times New Roman" panose="02020603050405020304" pitchFamily="18" charset="0"/>
              </a:rPr>
              <a:t>Permanent resident admissions by region around New 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*intended destination.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Population growth and K-12 education</a:t>
            </a:r>
          </a:p>
        </p:txBody>
      </p:sp>
    </p:spTree>
    <p:extLst>
      <p:ext uri="{BB962C8B-B14F-4D97-AF65-F5344CB8AC3E}">
        <p14:creationId xmlns:p14="http://schemas.microsoft.com/office/powerpoint/2010/main" val="123160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Making the case for a plan: Growing the K-12 population</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2400"/>
              </a:spcAft>
              <a:buClr>
                <a:srgbClr val="E43D30"/>
              </a:buClr>
              <a:buSzPts val="1800"/>
              <a:buNone/>
            </a:pPr>
            <a:r>
              <a:rPr lang="en-US" sz="2000" dirty="0"/>
              <a:t>K-12 enrolment is declining across NB even as the demand for workers is rising.</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Attracting more young families to the province will help rebuild the K-12 student population.</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Ensuring the next generation has a larger local talent pipeline.</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It’s already happening in Fredericton and Moncton. </a:t>
            </a: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Projecting K-12 enrolment</a:t>
            </a:r>
          </a:p>
          <a:p>
            <a:pPr marL="0" lvl="0" indent="0" algn="l" rtl="0">
              <a:lnSpc>
                <a:spcPct val="100000"/>
              </a:lnSpc>
              <a:spcBef>
                <a:spcPts val="0"/>
              </a:spcBef>
              <a:spcAft>
                <a:spcPts val="0"/>
              </a:spcAft>
              <a:buClr>
                <a:srgbClr val="E43D30"/>
              </a:buClr>
              <a:buSzPts val="3200"/>
              <a:buNone/>
            </a:pPr>
            <a:r>
              <a:rPr lang="en-CA" b="1" dirty="0"/>
              <a:t>Assuming a significant increase in immigration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en-CA" sz="4800" dirty="0"/>
              <a:t>Restigouche County’s population growth projections</a:t>
            </a:r>
          </a:p>
        </p:txBody>
      </p:sp>
    </p:spTree>
    <p:extLst>
      <p:ext uri="{BB962C8B-B14F-4D97-AF65-F5344CB8AC3E}">
        <p14:creationId xmlns:p14="http://schemas.microsoft.com/office/powerpoint/2010/main" val="21244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a:bodyPr>
          <a:lstStyle/>
          <a:p>
            <a:pPr marL="269875" indent="-41275">
              <a:tabLst>
                <a:tab pos="269875" algn="l"/>
              </a:tabLst>
            </a:pPr>
            <a:r>
              <a:rPr lang="en-CA" sz="3200" b="1" dirty="0"/>
              <a:t>Why does the region need to grow its population?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lstStyle/>
          <a:p>
            <a:r>
              <a:rPr lang="en-CA" dirty="0"/>
              <a:t>Many strategically important industries</a:t>
            </a:r>
          </a:p>
          <a:p>
            <a:r>
              <a:rPr lang="en-CA" dirty="0"/>
              <a:t>New growth opportunities </a:t>
            </a:r>
          </a:p>
          <a:p>
            <a:r>
              <a:rPr lang="en-CA" dirty="0"/>
              <a:t>1,100 businesses</a:t>
            </a:r>
          </a:p>
          <a:p>
            <a:r>
              <a:rPr lang="en-CA" dirty="0"/>
              <a:t>Risk that many would leave if workforce demand can’t be addressed</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Restigouche County’s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a:t>Three scenarios:</a:t>
            </a:r>
          </a:p>
          <a:p>
            <a:pPr marL="269875" indent="-41275">
              <a:lnSpc>
                <a:spcPct val="100000"/>
              </a:lnSpc>
            </a:pPr>
            <a:r>
              <a:rPr lang="en-CA" sz="2000" dirty="0"/>
              <a:t>Developed using Statistics Canada population growth projections for New Brunswick* adjusted for demographic situation and trends specific to the county.</a:t>
            </a:r>
          </a:p>
          <a:p>
            <a:pPr marL="269875" indent="-41275">
              <a:lnSpc>
                <a:spcPct val="100000"/>
              </a:lnSpc>
              <a:spcBef>
                <a:spcPts val="2400"/>
              </a:spcBef>
            </a:pPr>
            <a:r>
              <a:rPr lang="en-CA" b="1" dirty="0"/>
              <a:t>Scenario 1: Current population trajectory. </a:t>
            </a:r>
          </a:p>
          <a:p>
            <a:pPr marL="269875" indent="-41275" algn="just">
              <a:lnSpc>
                <a:spcPct val="100000"/>
              </a:lnSpc>
              <a:spcBef>
                <a:spcPts val="2400"/>
              </a:spcBef>
            </a:pPr>
            <a:r>
              <a:rPr lang="en-CA" b="1" dirty="0"/>
              <a:t>Scenario 2: Population growth needed to maintain the current size of the workforce.  </a:t>
            </a:r>
          </a:p>
          <a:p>
            <a:pPr marL="269875" indent="-41275">
              <a:lnSpc>
                <a:spcPct val="100000"/>
              </a:lnSpc>
              <a:spcBef>
                <a:spcPts val="2400"/>
              </a:spcBef>
            </a:pPr>
            <a:r>
              <a:rPr lang="en-CA" b="1" dirty="0"/>
              <a:t>Scenario 3: Population growth needed to expand the workforce at an annual average rate of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39250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Restigouche County’s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a:bodyPr>
          <a:lstStyle/>
          <a:p>
            <a:pPr marL="269875" indent="-41275">
              <a:lnSpc>
                <a:spcPct val="100000"/>
              </a:lnSpc>
            </a:pPr>
            <a:r>
              <a:rPr lang="en-CA" sz="2400" b="1" dirty="0"/>
              <a:t>Why these three scenarios?</a:t>
            </a:r>
            <a:endParaRPr lang="en-CA" sz="2000" dirty="0"/>
          </a:p>
          <a:p>
            <a:pPr marL="269875" indent="-41275">
              <a:lnSpc>
                <a:spcPct val="100000"/>
              </a:lnSpc>
              <a:spcBef>
                <a:spcPts val="2400"/>
              </a:spcBef>
            </a:pPr>
            <a:r>
              <a:rPr lang="en-CA" b="1" dirty="0"/>
              <a:t>Scenario 1: Current population trajectory. </a:t>
            </a:r>
          </a:p>
          <a:p>
            <a:pPr marL="514350" indent="-285750">
              <a:lnSpc>
                <a:spcPct val="100000"/>
              </a:lnSpc>
              <a:spcBef>
                <a:spcPts val="600"/>
              </a:spcBef>
              <a:buFont typeface="Arial" panose="020B0604020202020204" pitchFamily="34" charset="0"/>
              <a:buChar char="•"/>
            </a:pPr>
            <a:r>
              <a:rPr lang="en-CA" dirty="0"/>
              <a:t>To show the current population trajectory if nothing changes. </a:t>
            </a:r>
          </a:p>
          <a:p>
            <a:pPr marL="269875" indent="-41275" algn="just">
              <a:lnSpc>
                <a:spcPct val="100000"/>
              </a:lnSpc>
              <a:spcBef>
                <a:spcPts val="2400"/>
              </a:spcBef>
            </a:pPr>
            <a:r>
              <a:rPr lang="en-CA" b="1" dirty="0"/>
              <a:t>Scenario 2: Population growth needed to maintain the current size of the workforce. </a:t>
            </a:r>
          </a:p>
          <a:p>
            <a:pPr marL="514350" indent="-285750" algn="just">
              <a:lnSpc>
                <a:spcPct val="100000"/>
              </a:lnSpc>
              <a:spcBef>
                <a:spcPts val="600"/>
              </a:spcBef>
              <a:buFont typeface="Arial" panose="020B0604020202020204" pitchFamily="34" charset="0"/>
              <a:buChar char="•"/>
            </a:pPr>
            <a:r>
              <a:rPr lang="en-CA" dirty="0"/>
              <a:t>To show what level of population growth is needed just to keep the same workforce size.</a:t>
            </a:r>
          </a:p>
          <a:p>
            <a:pPr marL="269875" indent="-41275">
              <a:lnSpc>
                <a:spcPct val="100000"/>
              </a:lnSpc>
              <a:spcBef>
                <a:spcPts val="2400"/>
              </a:spcBef>
            </a:pPr>
            <a:r>
              <a:rPr lang="en-CA" b="1" dirty="0"/>
              <a:t>Scenario 3: Population growth needed to expand the workforce at an annual average rate of 0.5%.</a:t>
            </a:r>
          </a:p>
          <a:p>
            <a:pPr marL="514350" indent="-285750">
              <a:lnSpc>
                <a:spcPct val="100000"/>
              </a:lnSpc>
              <a:spcBef>
                <a:spcPts val="600"/>
              </a:spcBef>
              <a:buFont typeface="Arial" panose="020B0604020202020204" pitchFamily="34" charset="0"/>
              <a:buChar char="•"/>
            </a:pPr>
            <a:r>
              <a:rPr lang="en-CA" dirty="0"/>
              <a:t>To show what level of population growth is needed if the county wants to grow its workforce in a moderate way.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2280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en-CA" sz="3200" b="1" dirty="0"/>
              <a:t>Restigouche County’s population growth scenarios</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1101503943"/>
              </p:ext>
            </p:extLst>
          </p:nvPr>
        </p:nvGraphicFramePr>
        <p:xfrm>
          <a:off x="1396329" y="332300"/>
          <a:ext cx="9701598" cy="639984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Current trajectory</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decreases by 6% (-1,900).</a:t>
                      </a:r>
                    </a:p>
                    <a:p>
                      <a:pPr algn="l" fontAlgn="b"/>
                      <a:r>
                        <a:rPr lang="en-US" sz="2200" u="none" strike="noStrike" dirty="0">
                          <a:effectLst/>
                          <a:latin typeface="Inter" panose="020B0604020202020204" charset="0"/>
                          <a:ea typeface="Inter" panose="020B0604020202020204" charset="0"/>
                        </a:rPr>
                        <a:t>Workforce decreases by 32% (-4,500).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Potential loss of export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en-US" sz="2200" b="0" i="0" u="none" strike="noStrike" dirty="0">
                          <a:solidFill>
                            <a:srgbClr val="000000"/>
                          </a:solidFill>
                          <a:effectLst/>
                          <a:latin typeface="Inter" panose="020B0604020202020204" charset="0"/>
                          <a:ea typeface="Inter" panose="020B0604020202020204" charset="0"/>
                        </a:rPr>
                        <a:t>Some businesses might move to other larger urban centres to find workers.</a:t>
                      </a: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Restigouche County’s demographic challenge</a:t>
            </a:r>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008774956"/>
              </p:ext>
            </p:extLst>
          </p:nvPr>
        </p:nvGraphicFramePr>
        <p:xfrm>
          <a:off x="1194199" y="303423"/>
          <a:ext cx="10375368" cy="6453512"/>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6602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i="0" u="none" strike="noStrike" dirty="0">
                          <a:solidFill>
                            <a:srgbClr val="FF0000"/>
                          </a:solidFill>
                          <a:effectLst/>
                          <a:latin typeface="Inter" panose="020B0604020202020204" charset="0"/>
                          <a:ea typeface="Inter" panose="020B0604020202020204" charset="0"/>
                        </a:rPr>
                        <a:t>Maintain current size of the workforce (est. 59,400)</a:t>
                      </a:r>
                    </a:p>
                  </a:txBody>
                  <a:tcPr marL="9525" marR="9525" marT="9525" marB="0" anchor="b">
                    <a:noFill/>
                  </a:tcPr>
                </a:tc>
                <a:extLst>
                  <a:ext uri="{0D108BD9-81ED-4DB2-BD59-A6C34878D82A}">
                    <a16:rowId xmlns:a16="http://schemas.microsoft.com/office/drawing/2014/main" val="1770965041"/>
                  </a:ext>
                </a:extLst>
              </a:tr>
              <a:tr h="1919100">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must increase by 18% (+5,500).</a:t>
                      </a:r>
                    </a:p>
                    <a:p>
                      <a:pPr algn="l" fontAlgn="b"/>
                      <a:r>
                        <a:rPr lang="en-US" sz="2200" u="none" strike="noStrike" dirty="0">
                          <a:effectLst/>
                          <a:latin typeface="Inter" panose="020B0604020202020204" charset="0"/>
                          <a:ea typeface="Inter" panose="020B0604020202020204" charset="0"/>
                        </a:rPr>
                        <a:t>Workforce stays at 13,900.</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2200" u="none" strike="noStrike" dirty="0">
                          <a:effectLst/>
                          <a:latin typeface="Inter" panose="020B0604020202020204" charset="0"/>
                          <a:ea typeface="Inter" panose="020B0604020202020204" charset="0"/>
                        </a:rPr>
                        <a:t>The county’s population grew at this rate in the 1970s.</a:t>
                      </a:r>
                    </a:p>
                  </a:txBody>
                  <a:tcPr marL="9525" marR="9525" marT="9525" marB="0" anchor="b">
                    <a:noFill/>
                  </a:tcPr>
                </a:tc>
                <a:extLst>
                  <a:ext uri="{0D108BD9-81ED-4DB2-BD59-A6C34878D82A}">
                    <a16:rowId xmlns:a16="http://schemas.microsoft.com/office/drawing/2014/main" val="1959943055"/>
                  </a:ext>
                </a:extLst>
              </a:tr>
              <a:tr h="1285402">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1023481">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Less workers for other industries – including export-focused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5950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254747671"/>
              </p:ext>
            </p:extLst>
          </p:nvPr>
        </p:nvGraphicFramePr>
        <p:xfrm>
          <a:off x="1396329" y="332299"/>
          <a:ext cx="10375368" cy="6299507"/>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Grow the workforce at a modest 0.5% per year</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increases by 30% (+9,200).</a:t>
                      </a:r>
                    </a:p>
                    <a:p>
                      <a:pPr algn="l" fontAlgn="b"/>
                      <a:r>
                        <a:rPr lang="en-US" sz="2200" u="none" strike="noStrike" dirty="0">
                          <a:effectLst/>
                          <a:latin typeface="Inter" panose="020B0604020202020204" charset="0"/>
                          <a:ea typeface="Inter" panose="020B0604020202020204" charset="0"/>
                        </a:rPr>
                        <a:t>Workforce increases by +1,400.</a:t>
                      </a:r>
                    </a:p>
                    <a:p>
                      <a:pPr algn="l" fontAlgn="b"/>
                      <a:r>
                        <a:rPr lang="en-US" sz="2200" b="0" i="0" u="none" strike="noStrike" dirty="0">
                          <a:solidFill>
                            <a:srgbClr val="000000"/>
                          </a:solidFill>
                          <a:effectLst/>
                          <a:latin typeface="Inter" panose="020B0604020202020204" charset="0"/>
                          <a:ea typeface="Inter" panose="020B0604020202020204" charset="0"/>
                        </a:rPr>
                        <a:t>Would require a population growth rate not seen in decades.</a:t>
                      </a: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The region has the workforce to meet expected demand for local services.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and the workforce to grow some new industries.</a:t>
                      </a: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Restigouche County’s population growth forecasts 2020 to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fontScale="92500"/>
          </a:bodyPr>
          <a:lstStyle/>
          <a:p>
            <a:pPr marL="269875" indent="-41275">
              <a:lnSpc>
                <a:spcPct val="100000"/>
              </a:lnSpc>
              <a:spcBef>
                <a:spcPts val="2400"/>
              </a:spcBef>
              <a:spcAft>
                <a:spcPts val="1200"/>
              </a:spcAft>
            </a:pPr>
            <a:r>
              <a:rPr lang="en-CA" sz="2400" dirty="0"/>
              <a:t>If the county wants to maintain the current workforce size or expand it over the next 20 years, significant growth in the population is required. </a:t>
            </a:r>
          </a:p>
          <a:p>
            <a:pPr marL="269875" indent="-41275">
              <a:lnSpc>
                <a:spcPct val="100000"/>
              </a:lnSpc>
              <a:spcBef>
                <a:spcPts val="2400"/>
              </a:spcBef>
              <a:spcAft>
                <a:spcPts val="1200"/>
              </a:spcAft>
            </a:pPr>
            <a:r>
              <a:rPr lang="en-CA" sz="2400" dirty="0"/>
              <a:t>Assuming other population growth components remain constant, it will require an increase in annual immigration from 63 in 2019/2020 to </a:t>
            </a:r>
            <a:r>
              <a:rPr lang="en-CA" sz="2400" b="1" dirty="0"/>
              <a:t>400/year or more.</a:t>
            </a:r>
          </a:p>
          <a:p>
            <a:pPr marL="269875" indent="-41275">
              <a:lnSpc>
                <a:spcPct val="100000"/>
              </a:lnSpc>
              <a:spcBef>
                <a:spcPts val="2400"/>
              </a:spcBef>
              <a:spcAft>
                <a:spcPts val="1200"/>
              </a:spcAft>
            </a:pPr>
            <a:r>
              <a:rPr lang="en-CA" sz="2400" dirty="0"/>
              <a:t>This will not happen by itself. </a:t>
            </a:r>
          </a:p>
          <a:p>
            <a:pPr marL="269875" indent="-41275">
              <a:lnSpc>
                <a:spcPct val="100000"/>
              </a:lnSpc>
              <a:spcBef>
                <a:spcPts val="2400"/>
              </a:spcBef>
            </a:pPr>
            <a:r>
              <a:rPr lang="en-CA" sz="2400" dirty="0"/>
              <a:t>It will require a deliberate population growth plan for the region.</a:t>
            </a:r>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399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Restigouche County’s population growth plan</a:t>
            </a:r>
          </a:p>
        </p:txBody>
      </p:sp>
    </p:spTree>
    <p:extLst>
      <p:ext uri="{BB962C8B-B14F-4D97-AF65-F5344CB8AC3E}">
        <p14:creationId xmlns:p14="http://schemas.microsoft.com/office/powerpoint/2010/main" val="178672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en-CA" sz="2800" b="1" dirty="0"/>
              <a:t>Local communities/regions need to get engaged.</a:t>
            </a:r>
          </a:p>
          <a:p>
            <a:pPr marL="269875" indent="-41275">
              <a:lnSpc>
                <a:spcPct val="100000"/>
              </a:lnSpc>
              <a:tabLst>
                <a:tab pos="182563" algn="l"/>
              </a:tabLst>
            </a:pPr>
            <a:endParaRPr lang="en-CA" sz="2800" b="1" dirty="0"/>
          </a:p>
          <a:p>
            <a:r>
              <a:rPr lang="en-CA" dirty="0"/>
              <a:t>This is not only a provincial government issue.</a:t>
            </a:r>
          </a:p>
          <a:p>
            <a:r>
              <a:rPr lang="en-CA" dirty="0"/>
              <a:t>People and businesses move into local communities. </a:t>
            </a:r>
          </a:p>
          <a:p>
            <a:r>
              <a:rPr lang="en-CA" dirty="0"/>
              <a:t>Economic opportunities occur in local communities.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US" b="1" dirty="0"/>
              <a:t>The changing demands on local/regional government</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latin typeface="Inter" panose="020B0604020202020204" charset="0"/>
                <a:ea typeface="Inter" panose="020B0604020202020204" charset="0"/>
              </a:rPr>
              <a:t>Local/regional government – circa 2000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rPr>
              <a:t>Local/regional government – circa 2020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lnSpcReduction="10000"/>
          </a:bodyPr>
          <a:lstStyle/>
          <a:p>
            <a:pPr>
              <a:lnSpc>
                <a:spcPct val="100000"/>
              </a:lnSpc>
            </a:pPr>
            <a:r>
              <a:rPr lang="en-US" sz="3200" b="1" dirty="0"/>
              <a:t>Not just a population growth plan, communities need a more comprehensive ‘business plan’</a:t>
            </a:r>
          </a:p>
          <a:p>
            <a:pPr>
              <a:lnSpc>
                <a:spcPct val="100000"/>
              </a:lnSpc>
            </a:pPr>
            <a:endParaRPr lang="en-US" sz="3200" b="1" dirty="0"/>
          </a:p>
          <a:p>
            <a:pPr>
              <a:lnSpc>
                <a:spcPct val="100000"/>
              </a:lnSpc>
              <a:spcBef>
                <a:spcPts val="600"/>
              </a:spcBef>
              <a:spcAft>
                <a:spcPts val="2400"/>
              </a:spcAft>
            </a:pPr>
            <a:r>
              <a:rPr lang="en-US" sz="2000" b="1" dirty="0"/>
              <a:t>Elements of the business plan:</a:t>
            </a:r>
          </a:p>
          <a:p>
            <a:pPr marL="571500" indent="-342900">
              <a:lnSpc>
                <a:spcPct val="100000"/>
              </a:lnSpc>
              <a:spcBef>
                <a:spcPts val="600"/>
              </a:spcBef>
              <a:spcAft>
                <a:spcPts val="2400"/>
              </a:spcAft>
              <a:buFont typeface="Arial" panose="020B0604020202020204" pitchFamily="34" charset="0"/>
              <a:buChar char="•"/>
            </a:pPr>
            <a:r>
              <a:rPr lang="en-US" sz="2000" dirty="0"/>
              <a:t>A clear understanding of labour market needs to support workforce exits and accommodate new growth.</a:t>
            </a:r>
          </a:p>
          <a:p>
            <a:pPr marL="571500" indent="-342900">
              <a:lnSpc>
                <a:spcPct val="100000"/>
              </a:lnSpc>
              <a:spcBef>
                <a:spcPts val="600"/>
              </a:spcBef>
              <a:spcAft>
                <a:spcPts val="2400"/>
              </a:spcAft>
              <a:buFont typeface="Arial" panose="020B0604020202020204" pitchFamily="34" charset="0"/>
              <a:buChar char="•"/>
            </a:pPr>
            <a:r>
              <a:rPr lang="en-US" sz="2000" dirty="0"/>
              <a:t>Which industries have potential to grow in the future in the region?</a:t>
            </a:r>
          </a:p>
          <a:p>
            <a:pPr marL="571500" indent="-342900">
              <a:lnSpc>
                <a:spcPct val="100000"/>
              </a:lnSpc>
              <a:spcBef>
                <a:spcPts val="600"/>
              </a:spcBef>
              <a:spcAft>
                <a:spcPts val="2400"/>
              </a:spcAft>
              <a:buFont typeface="Arial" panose="020B0604020202020204" pitchFamily="34" charset="0"/>
              <a:buChar char="•"/>
            </a:pPr>
            <a:r>
              <a:rPr lang="en-US" sz="2000" dirty="0"/>
              <a:t>What level of inward population migration do we need?</a:t>
            </a:r>
          </a:p>
          <a:p>
            <a:pPr marL="571500" indent="-342900">
              <a:lnSpc>
                <a:spcPct val="100000"/>
              </a:lnSpc>
              <a:spcBef>
                <a:spcPts val="600"/>
              </a:spcBef>
              <a:spcAft>
                <a:spcPts val="2400"/>
              </a:spcAft>
              <a:buFont typeface="Arial" panose="020B0604020202020204" pitchFamily="34" charset="0"/>
              <a:buChar char="•"/>
            </a:pPr>
            <a:r>
              <a:rPr lang="en-US" sz="2000" dirty="0"/>
              <a:t>What are the barriers to attracting new population? (e.g. housing, local support infrastructure, language training, etc.)</a:t>
            </a:r>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Next Steps</a:t>
            </a:r>
          </a:p>
        </p:txBody>
      </p:sp>
    </p:spTree>
    <p:extLst>
      <p:ext uri="{BB962C8B-B14F-4D97-AF65-F5344CB8AC3E}">
        <p14:creationId xmlns:p14="http://schemas.microsoft.com/office/powerpoint/2010/main" val="10964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en-CA" sz="3600"/>
              <a:t>New Brunswick is much older and aging faster than </a:t>
            </a:r>
            <a:r>
              <a:rPr lang="en-CA" sz="3600">
                <a:solidFill>
                  <a:srgbClr val="C00000"/>
                </a:solidFill>
              </a:rPr>
              <a:t>Canada</a:t>
            </a: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1926546-24C8-4528-A94B-6AC3F8B11F6F}"/>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17-10-0005-01.</a:t>
            </a:r>
          </a:p>
        </p:txBody>
      </p:sp>
    </p:spTree>
    <p:extLst>
      <p:ext uri="{BB962C8B-B14F-4D97-AF65-F5344CB8AC3E}">
        <p14:creationId xmlns:p14="http://schemas.microsoft.com/office/powerpoint/2010/main" val="121153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en-CA" sz="3600"/>
              <a:t>And Restigouche County is aging much faster than New Brunswick</a:t>
            </a:r>
          </a:p>
        </p:txBody>
      </p:sp>
      <p:sp>
        <p:nvSpPr>
          <p:cNvPr id="8" name="TextBox 7">
            <a:extLst>
              <a:ext uri="{FF2B5EF4-FFF2-40B4-BE49-F238E27FC236}">
                <a16:creationId xmlns:a16="http://schemas.microsoft.com/office/drawing/2014/main" id="{8CFF157C-339F-4464-9067-2062FF02E4D7}"/>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graphicFrame>
        <p:nvGraphicFramePr>
          <p:cNvPr id="5" name="Chart 4">
            <a:extLst>
              <a:ext uri="{FF2B5EF4-FFF2-40B4-BE49-F238E27FC236}">
                <a16:creationId xmlns:a16="http://schemas.microsoft.com/office/drawing/2014/main" id="{038D040A-6993-480C-BB41-D94E7EF78E35}"/>
              </a:ext>
            </a:extLst>
          </p:cNvPr>
          <p:cNvGraphicFramePr>
            <a:graphicFrameLocks/>
          </p:cNvGraphicFramePr>
          <p:nvPr/>
        </p:nvGraphicFramePr>
        <p:xfrm>
          <a:off x="2184400" y="2150534"/>
          <a:ext cx="7620000" cy="3945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35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lnSpcReduction="10000"/>
          </a:bodyPr>
          <a:lstStyle/>
          <a:p>
            <a:r>
              <a:rPr lang="en-CA" b="1"/>
              <a:t>Faster aging means slower growth!</a:t>
            </a:r>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2207" y="1981199"/>
            <a:ext cx="4656137" cy="3962400"/>
          </a:xfrm>
        </p:spPr>
        <p:txBody>
          <a:bodyPr>
            <a:normAutofit fontScale="92500" lnSpcReduction="20000"/>
          </a:bodyPr>
          <a:lstStyle/>
          <a:p>
            <a:pPr marL="514350" indent="-285750">
              <a:buFont typeface="Wingdings" panose="05000000000000000000" pitchFamily="2" charset="2"/>
              <a:buChar char="Ø"/>
            </a:pPr>
            <a:r>
              <a:rPr lang="en-CA"/>
              <a:t>New Brunswick lost workers over the past decade while Canada’s labour force continued to grow at a robust clip</a:t>
            </a:r>
          </a:p>
          <a:p>
            <a:pPr marL="514350" indent="-285750">
              <a:buFont typeface="Wingdings" panose="05000000000000000000" pitchFamily="2" charset="2"/>
              <a:buChar char="Ø"/>
            </a:pPr>
            <a:r>
              <a:rPr lang="en-CA"/>
              <a:t>As a result, New Brunswick economy has badly trailed behind Canada’s</a:t>
            </a:r>
          </a:p>
          <a:p>
            <a:pPr marL="514350" indent="-285750">
              <a:buFont typeface="Wingdings" panose="05000000000000000000" pitchFamily="2" charset="2"/>
              <a:buChar char="Ø"/>
            </a:pPr>
            <a:r>
              <a:rPr lang="en-CA"/>
              <a:t>The Campbellton-Miramichi lost 10% of its workers over the last decade, which suggests its economy likely shrank</a:t>
            </a:r>
          </a:p>
        </p:txBody>
      </p:sp>
      <p:sp>
        <p:nvSpPr>
          <p:cNvPr id="7" name="TextBox 6">
            <a:extLst>
              <a:ext uri="{FF2B5EF4-FFF2-40B4-BE49-F238E27FC236}">
                <a16:creationId xmlns:a16="http://schemas.microsoft.com/office/drawing/2014/main" id="{C93FEEA8-F0DC-4800-BD7E-36D163EC59C4}"/>
              </a:ext>
            </a:extLst>
          </p:cNvPr>
          <p:cNvSpPr txBox="1"/>
          <p:nvPr/>
        </p:nvSpPr>
        <p:spPr>
          <a:xfrm>
            <a:off x="1745672" y="6119336"/>
            <a:ext cx="8562110" cy="492443"/>
          </a:xfrm>
          <a:prstGeom prst="rect">
            <a:avLst/>
          </a:prstGeom>
          <a:noFill/>
        </p:spPr>
        <p:txBody>
          <a:bodyPr wrap="square" rtlCol="0">
            <a:spAutoFit/>
          </a:bodyPr>
          <a:lstStyle/>
          <a:p>
            <a:r>
              <a:rPr lang="en-CA"/>
              <a:t>Source: Statistics Canada, CANSIM tables 14-10-0023-01,14-10-0102-01 and 36-10-0402-02.</a:t>
            </a:r>
          </a:p>
          <a:p>
            <a:r>
              <a:rPr lang="en-CA" sz="1200"/>
              <a:t>Note: Real GDP data not available for Restigouche County.</a:t>
            </a:r>
          </a:p>
        </p:txBody>
      </p:sp>
      <p:graphicFrame>
        <p:nvGraphicFramePr>
          <p:cNvPr id="6" name="Chart 5">
            <a:extLst>
              <a:ext uri="{FF2B5EF4-FFF2-40B4-BE49-F238E27FC236}">
                <a16:creationId xmlns:a16="http://schemas.microsoft.com/office/drawing/2014/main" id="{31A1ED0A-C843-4449-ABE9-9CBE4D61F853}"/>
              </a:ext>
            </a:extLst>
          </p:cNvPr>
          <p:cNvGraphicFramePr>
            <a:graphicFrameLocks/>
          </p:cNvGraphicFramePr>
          <p:nvPr/>
        </p:nvGraphicFramePr>
        <p:xfrm>
          <a:off x="1476103" y="1005840"/>
          <a:ext cx="4976948" cy="4637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en-CA" b="1"/>
              <a:t>The labour market challenge: filling the gap left by retiring baby boomers </a:t>
            </a:r>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77500" lnSpcReduction="20000"/>
          </a:bodyPr>
          <a:lstStyle/>
          <a:p>
            <a:pPr marL="514350" indent="-285750">
              <a:buFont typeface="Wingdings" panose="05000000000000000000" pitchFamily="2" charset="2"/>
              <a:buChar char="Ø"/>
            </a:pPr>
            <a:r>
              <a:rPr lang="en-CA"/>
              <a:t>Up until the turn of the last decade, the number of young people reaching the official working age of 15 was well above that of people reaching the official retirement age of 65</a:t>
            </a:r>
          </a:p>
          <a:p>
            <a:pPr marL="514350" indent="-285750">
              <a:buFont typeface="Wingdings" panose="05000000000000000000" pitchFamily="2" charset="2"/>
              <a:buChar char="Ø"/>
            </a:pPr>
            <a:r>
              <a:rPr lang="en-CA"/>
              <a:t>In 2011, the first baby boomers turned 65 and the gap between those turning 15 and 65 began to widen dramatically</a:t>
            </a:r>
          </a:p>
          <a:p>
            <a:pPr marL="514350" indent="-285750">
              <a:buFont typeface="Wingdings" panose="05000000000000000000" pitchFamily="2" charset="2"/>
              <a:buChar char="Ø"/>
            </a:pPr>
            <a:r>
              <a:rPr lang="en-CA"/>
              <a:t>Without many more newcomers, Restigouche County's labour force will continue to shrink for at least another 10 years.</a:t>
            </a:r>
          </a:p>
        </p:txBody>
      </p:sp>
      <p:sp>
        <p:nvSpPr>
          <p:cNvPr id="9" name="TextBox 8">
            <a:extLst>
              <a:ext uri="{FF2B5EF4-FFF2-40B4-BE49-F238E27FC236}">
                <a16:creationId xmlns:a16="http://schemas.microsoft.com/office/drawing/2014/main" id="{7E3678AB-CE45-45E2-AE90-F525D894A1FB}"/>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graphicFrame>
        <p:nvGraphicFramePr>
          <p:cNvPr id="6" name="Chart 5">
            <a:extLst>
              <a:ext uri="{FF2B5EF4-FFF2-40B4-BE49-F238E27FC236}">
                <a16:creationId xmlns:a16="http://schemas.microsoft.com/office/drawing/2014/main" id="{1F7DF866-52AC-4D31-8261-93540E21352A}"/>
              </a:ext>
            </a:extLst>
          </p:cNvPr>
          <p:cNvGraphicFramePr>
            <a:graphicFrameLocks/>
          </p:cNvGraphicFramePr>
          <p:nvPr/>
        </p:nvGraphicFramePr>
        <p:xfrm>
          <a:off x="1214846" y="1100667"/>
          <a:ext cx="5199017" cy="467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9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78057" y="399678"/>
            <a:ext cx="4657060" cy="879041"/>
          </a:xfrm>
        </p:spPr>
        <p:txBody>
          <a:bodyPr>
            <a:noAutofit/>
          </a:bodyPr>
          <a:lstStyle/>
          <a:p>
            <a:r>
              <a:rPr lang="en-CA" sz="2400" b="1"/>
              <a:t>Migration has the potential to prevent the emptying out Restigouche County's schools</a:t>
            </a:r>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6915584" y="1957043"/>
            <a:ext cx="4982007" cy="4197696"/>
          </a:xfrm>
        </p:spPr>
        <p:txBody>
          <a:bodyPr>
            <a:normAutofit/>
          </a:bodyPr>
          <a:lstStyle/>
          <a:p>
            <a:pPr marL="514350" indent="-285750">
              <a:buFont typeface="Wingdings" panose="05000000000000000000" pitchFamily="2" charset="2"/>
              <a:buChar char="Ø"/>
            </a:pPr>
            <a:r>
              <a:rPr lang="en-CA"/>
              <a:t>Newcomers to New Brunswick are typically of child-rearing age</a:t>
            </a:r>
          </a:p>
          <a:p>
            <a:pPr marL="514350" indent="-285750">
              <a:buFont typeface="Wingdings" panose="05000000000000000000" pitchFamily="2" charset="2"/>
              <a:buChar char="Ø"/>
            </a:pPr>
            <a:r>
              <a:rPr lang="en-CA"/>
              <a:t>Migration to Restigouche County seems to have contributed to stabilizing the school age population</a:t>
            </a:r>
          </a:p>
          <a:p>
            <a:pPr marL="514350" indent="-285750">
              <a:buFont typeface="Wingdings" panose="05000000000000000000" pitchFamily="2" charset="2"/>
              <a:buChar char="Ø"/>
            </a:pPr>
            <a:r>
              <a:rPr lang="en-CA"/>
              <a:t>The example of Moncton shows that migration can make a powerful contribution to boosting school age population</a:t>
            </a:r>
          </a:p>
        </p:txBody>
      </p:sp>
      <p:sp>
        <p:nvSpPr>
          <p:cNvPr id="10" name="TextBox 9">
            <a:extLst>
              <a:ext uri="{FF2B5EF4-FFF2-40B4-BE49-F238E27FC236}">
                <a16:creationId xmlns:a16="http://schemas.microsoft.com/office/drawing/2014/main" id="{A3B18DA1-FB28-401D-A048-822E1F71AA61}"/>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graphicFrame>
        <p:nvGraphicFramePr>
          <p:cNvPr id="6" name="Chart 5">
            <a:extLst>
              <a:ext uri="{FF2B5EF4-FFF2-40B4-BE49-F238E27FC236}">
                <a16:creationId xmlns:a16="http://schemas.microsoft.com/office/drawing/2014/main" id="{686E6D09-2E99-43CB-B3EE-E7934FA62825}"/>
              </a:ext>
            </a:extLst>
          </p:cNvPr>
          <p:cNvGraphicFramePr>
            <a:graphicFrameLocks/>
          </p:cNvGraphicFramePr>
          <p:nvPr/>
        </p:nvGraphicFramePr>
        <p:xfrm>
          <a:off x="1082351" y="1101012"/>
          <a:ext cx="5430416" cy="4702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583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a:t>Serious labour market challenges remain</a:t>
            </a:r>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normAutofit/>
          </a:bodyPr>
          <a:lstStyle/>
          <a:p>
            <a:pPr marL="514350" indent="-285750">
              <a:buFont typeface="Wingdings" panose="05000000000000000000" pitchFamily="2" charset="2"/>
              <a:buChar char="Ø"/>
            </a:pPr>
            <a:r>
              <a:rPr lang="en-CA"/>
              <a:t>Population aging means greater demand for public services</a:t>
            </a:r>
          </a:p>
          <a:p>
            <a:pPr marL="514350" indent="-285750">
              <a:buFont typeface="Wingdings" panose="05000000000000000000" pitchFamily="2" charset="2"/>
              <a:buChar char="Ø"/>
            </a:pPr>
            <a:r>
              <a:rPr lang="en-CA"/>
              <a:t>As a result, labour is shifting from private to public sector</a:t>
            </a:r>
          </a:p>
          <a:p>
            <a:pPr marL="514350" indent="-285750">
              <a:buFont typeface="Wingdings" panose="05000000000000000000" pitchFamily="2" charset="2"/>
              <a:buChar char="Ø"/>
            </a:pPr>
            <a:r>
              <a:rPr lang="en-CA"/>
              <a:t>Many more workers will be needed to meet growing demand for public services </a:t>
            </a:r>
            <a:r>
              <a:rPr lang="en-CA" u="sng"/>
              <a:t>and</a:t>
            </a:r>
            <a:r>
              <a:rPr lang="en-CA"/>
              <a:t> grow the private sector </a:t>
            </a:r>
          </a:p>
        </p:txBody>
      </p:sp>
      <p:graphicFrame>
        <p:nvGraphicFramePr>
          <p:cNvPr id="8" name="Picture Placeholder 7">
            <a:extLst>
              <a:ext uri="{FF2B5EF4-FFF2-40B4-BE49-F238E27FC236}">
                <a16:creationId xmlns:a16="http://schemas.microsoft.com/office/drawing/2014/main" id="{C603C75D-3278-4A8D-8A99-71FCFD34ACED}"/>
              </a:ext>
            </a:extLst>
          </p:cNvPr>
          <p:cNvGraphicFramePr>
            <a:graphicFrameLocks noGrp="1"/>
          </p:cNvGraphicFramePr>
          <p:nvPr>
            <p:ph type="pic" idx="2"/>
          </p:nvPr>
        </p:nvGraphicFramePr>
        <p:xfrm>
          <a:off x="954089" y="987136"/>
          <a:ext cx="5355272" cy="4889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F578558-CE87-428C-B4A9-2D67EE64422F}"/>
              </a:ext>
            </a:extLst>
          </p:cNvPr>
          <p:cNvSpPr txBox="1"/>
          <p:nvPr/>
        </p:nvSpPr>
        <p:spPr>
          <a:xfrm>
            <a:off x="1402773" y="6307282"/>
            <a:ext cx="8198427" cy="311727"/>
          </a:xfrm>
          <a:prstGeom prst="rect">
            <a:avLst/>
          </a:prstGeom>
          <a:noFill/>
        </p:spPr>
        <p:txBody>
          <a:bodyPr wrap="square" rtlCol="0">
            <a:spAutoFit/>
          </a:bodyPr>
          <a:lstStyle/>
          <a:p>
            <a:r>
              <a:rPr lang="en-CA"/>
              <a:t>Source: Statistics Canada, CANSIM table 14-10-0092-01.</a:t>
            </a:r>
          </a:p>
        </p:txBody>
      </p:sp>
    </p:spTree>
    <p:extLst>
      <p:ext uri="{BB962C8B-B14F-4D97-AF65-F5344CB8AC3E}">
        <p14:creationId xmlns:p14="http://schemas.microsoft.com/office/powerpoint/2010/main" val="301377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77500" lnSpcReduction="20000"/>
          </a:bodyPr>
          <a:lstStyle/>
          <a:p>
            <a:r>
              <a:rPr lang="en-CA" b="1"/>
              <a:t>Private sector growth will be critical to ensuring quality public services</a:t>
            </a:r>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86598"/>
            <a:ext cx="4656137" cy="4364326"/>
          </a:xfrm>
        </p:spPr>
        <p:txBody>
          <a:bodyPr>
            <a:normAutofit lnSpcReduction="10000"/>
          </a:bodyPr>
          <a:lstStyle/>
          <a:p>
            <a:pPr marL="514350" indent="-285750">
              <a:buFont typeface="Wingdings" panose="05000000000000000000" pitchFamily="2" charset="2"/>
              <a:buChar char="Ø"/>
            </a:pPr>
            <a:r>
              <a:rPr lang="en-CA"/>
              <a:t>Health care spending escalates dramatically as seniors grow older</a:t>
            </a:r>
          </a:p>
          <a:p>
            <a:pPr marL="514350" indent="-285750">
              <a:buFont typeface="Wingdings" panose="05000000000000000000" pitchFamily="2" charset="2"/>
              <a:buChar char="Ø"/>
            </a:pPr>
            <a:r>
              <a:rPr lang="en-CA"/>
              <a:t>New Brunswick’s first baby boomers are turning 75 this year. Over the next 15 years, the number of people aged 75 and over is projected to more than double, to nearly 140,000</a:t>
            </a:r>
          </a:p>
          <a:p>
            <a:pPr marL="514350" indent="-285750">
              <a:buFont typeface="Wingdings" panose="05000000000000000000" pitchFamily="2" charset="2"/>
              <a:buChar char="Ø"/>
            </a:pPr>
            <a:r>
              <a:rPr lang="en-CA"/>
              <a:t>This will result in escalating health care costs. Private sector growth is needed to cover escalating costs</a:t>
            </a:r>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en-CA" sz="900"/>
              <a:t>Source: Calculations by Richard Saillant based on Canadian average provincial health spending by age group for 2017 and data from Canadian Institute for Health Information (CIHI) and Statistics Canada, CANSIM table 17-10-0057-01, high growth population scenario.</a:t>
            </a:r>
          </a:p>
        </p:txBody>
      </p:sp>
    </p:spTree>
    <p:extLst>
      <p:ext uri="{BB962C8B-B14F-4D97-AF65-F5344CB8AC3E}">
        <p14:creationId xmlns:p14="http://schemas.microsoft.com/office/powerpoint/2010/main" val="229769916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3712</TotalTime>
  <Words>1350</Words>
  <Application>Microsoft Office PowerPoint</Application>
  <PresentationFormat>Widescreen</PresentationFormat>
  <Paragraphs>152</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Inter</vt:lpstr>
      <vt:lpstr>Calibri</vt:lpstr>
      <vt:lpstr>Arial</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David Campbell</cp:lastModifiedBy>
  <cp:revision>53</cp:revision>
  <dcterms:created xsi:type="dcterms:W3CDTF">2021-01-19T19:30:51Z</dcterms:created>
  <dcterms:modified xsi:type="dcterms:W3CDTF">2021-03-04T21:28:25Z</dcterms:modified>
</cp:coreProperties>
</file>