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70" r:id="rId2"/>
    <p:sldId id="290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293" r:id="rId12"/>
    <p:sldId id="291" r:id="rId13"/>
    <p:sldId id="273" r:id="rId14"/>
    <p:sldId id="274" r:id="rId15"/>
    <p:sldId id="292" r:id="rId16"/>
    <p:sldId id="266" r:id="rId17"/>
    <p:sldId id="297" r:id="rId18"/>
    <p:sldId id="298" r:id="rId19"/>
    <p:sldId id="276" r:id="rId20"/>
    <p:sldId id="278" r:id="rId21"/>
    <p:sldId id="296" r:id="rId22"/>
    <p:sldId id="295" r:id="rId23"/>
    <p:sldId id="299" r:id="rId24"/>
    <p:sldId id="294" r:id="rId25"/>
    <p:sldId id="265" r:id="rId26"/>
    <p:sldId id="275" r:id="rId27"/>
    <p:sldId id="277" r:id="rId28"/>
    <p:sldId id="300" r:id="rId29"/>
    <p:sldId id="263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Inter" panose="020B060402020202020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tLuGnBFOIqZT/fbgUDQrZVFu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/>
    <p:restoredTop sz="94275" autoAdjust="0"/>
  </p:normalViewPr>
  <p:slideViewPr>
    <p:cSldViewPr snapToGrid="0">
      <p:cViewPr varScale="1">
        <p:scale>
          <a:sx n="104" d="100"/>
          <a:sy n="104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studentprojections_v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NBMC\NBMC_slides_Feb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Nouveau-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Brunswick</a:t>
            </a:r>
          </a:p>
          <a:p>
            <a:pPr>
              <a:defRPr/>
            </a:pP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CA" sz="18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Sheet3!$M$28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Sheet3!$M$29:$M$49</c:f>
              <c:numCache>
                <c:formatCode>#,##0</c:formatCode>
                <c:ptCount val="21"/>
                <c:pt idx="0">
                  <c:v>-17120</c:v>
                </c:pt>
                <c:pt idx="1">
                  <c:v>-19534</c:v>
                </c:pt>
                <c:pt idx="2">
                  <c:v>-20624</c:v>
                </c:pt>
                <c:pt idx="3">
                  <c:v>-20519</c:v>
                </c:pt>
                <c:pt idx="4">
                  <c:v>-22892</c:v>
                </c:pt>
                <c:pt idx="5">
                  <c:v>-22626</c:v>
                </c:pt>
                <c:pt idx="6">
                  <c:v>-22510</c:v>
                </c:pt>
                <c:pt idx="7">
                  <c:v>-23070</c:v>
                </c:pt>
                <c:pt idx="8">
                  <c:v>-23978</c:v>
                </c:pt>
                <c:pt idx="9">
                  <c:v>-25685</c:v>
                </c:pt>
                <c:pt idx="10">
                  <c:v>-27141</c:v>
                </c:pt>
                <c:pt idx="11">
                  <c:v>-31372</c:v>
                </c:pt>
                <c:pt idx="12">
                  <c:v>-30402</c:v>
                </c:pt>
                <c:pt idx="13">
                  <c:v>-26941</c:v>
                </c:pt>
                <c:pt idx="14">
                  <c:v>-22665</c:v>
                </c:pt>
                <c:pt idx="15">
                  <c:v>-14511</c:v>
                </c:pt>
                <c:pt idx="16">
                  <c:v>-8709</c:v>
                </c:pt>
                <c:pt idx="17">
                  <c:v>-4536</c:v>
                </c:pt>
                <c:pt idx="18">
                  <c:v>-1594</c:v>
                </c:pt>
                <c:pt idx="19">
                  <c:v>-376</c:v>
                </c:pt>
                <c:pt idx="20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0-4B95-9B2F-84C889B447EB}"/>
            </c:ext>
          </c:extLst>
        </c:ser>
        <c:ser>
          <c:idx val="1"/>
          <c:order val="1"/>
          <c:tx>
            <c:strRef>
              <c:f>Sheet3!$N$28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Sheet3!$L$29:$L$49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Sheet3!$N$29:$N$49</c:f>
              <c:numCache>
                <c:formatCode>#,##0</c:formatCode>
                <c:ptCount val="21"/>
                <c:pt idx="0">
                  <c:v>16462</c:v>
                </c:pt>
                <c:pt idx="1">
                  <c:v>18665</c:v>
                </c:pt>
                <c:pt idx="2">
                  <c:v>19730</c:v>
                </c:pt>
                <c:pt idx="3">
                  <c:v>20143</c:v>
                </c:pt>
                <c:pt idx="4">
                  <c:v>20598</c:v>
                </c:pt>
                <c:pt idx="5">
                  <c:v>21355</c:v>
                </c:pt>
                <c:pt idx="6">
                  <c:v>22193</c:v>
                </c:pt>
                <c:pt idx="7">
                  <c:v>23585</c:v>
                </c:pt>
                <c:pt idx="8">
                  <c:v>24201</c:v>
                </c:pt>
                <c:pt idx="9">
                  <c:v>25866</c:v>
                </c:pt>
                <c:pt idx="10">
                  <c:v>26903</c:v>
                </c:pt>
                <c:pt idx="11">
                  <c:v>31928</c:v>
                </c:pt>
                <c:pt idx="12">
                  <c:v>31112</c:v>
                </c:pt>
                <c:pt idx="13">
                  <c:v>28536</c:v>
                </c:pt>
                <c:pt idx="14">
                  <c:v>24297</c:v>
                </c:pt>
                <c:pt idx="15">
                  <c:v>15951</c:v>
                </c:pt>
                <c:pt idx="16">
                  <c:v>10766</c:v>
                </c:pt>
                <c:pt idx="17">
                  <c:v>7169</c:v>
                </c:pt>
                <c:pt idx="18">
                  <c:v>3619</c:v>
                </c:pt>
                <c:pt idx="19">
                  <c:v>1328</c:v>
                </c:pt>
                <c:pt idx="20" formatCode="General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0-4B95-9B2F-84C889B44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45240928"/>
        <c:axId val="1402376704"/>
      </c:barChart>
      <c:catAx>
        <c:axId val="104524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376704"/>
        <c:crosses val="autoZero"/>
        <c:auto val="1"/>
        <c:lblAlgn val="ctr"/>
        <c:lblOffset val="100"/>
        <c:noMultiLvlLbl val="0"/>
      </c:catAx>
      <c:valAx>
        <c:axId val="14023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2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6684929243987E-2"/>
          <c:y val="9.8266465450507851E-2"/>
          <c:w val="0.93618485353229453"/>
          <c:h val="0.65741697878629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Modified!$B$184</c:f>
              <c:strCache>
                <c:ptCount val="1"/>
                <c:pt idx="0">
                  <c:v>Projected (less immigrants and intl. students)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90,500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4E-4F84-8762-66E7E51819F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87,900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4E-4F84-8762-66E7E51819F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83,900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Modified!$B$185:$B$196</c:f>
              <c:numCache>
                <c:formatCode>_-* #,##0_-;\-* #,##0_-;_-* "-"??_-;_-@_-</c:formatCode>
                <c:ptCount val="12"/>
                <c:pt idx="0">
                  <c:v>90533.045085989157</c:v>
                </c:pt>
                <c:pt idx="1">
                  <c:v>89924.087149314495</c:v>
                </c:pt>
                <c:pt idx="2">
                  <c:v>89252.459805774721</c:v>
                </c:pt>
                <c:pt idx="3">
                  <c:v>88355.794991948569</c:v>
                </c:pt>
                <c:pt idx="4">
                  <c:v>88349.005061577118</c:v>
                </c:pt>
                <c:pt idx="5">
                  <c:v>87872.477140911869</c:v>
                </c:pt>
                <c:pt idx="6">
                  <c:v>87090.02461788799</c:v>
                </c:pt>
                <c:pt idx="7">
                  <c:v>86280.258835540037</c:v>
                </c:pt>
                <c:pt idx="8">
                  <c:v>85214.108045815112</c:v>
                </c:pt>
                <c:pt idx="9">
                  <c:v>84300.828559650574</c:v>
                </c:pt>
                <c:pt idx="10">
                  <c:v>83905.235952229152</c:v>
                </c:pt>
                <c:pt idx="11">
                  <c:v>83460.972591631464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E-4F84-8762-66E7E51819FA}"/>
            </c:ext>
          </c:extLst>
        </c:ser>
        <c:ser>
          <c:idx val="1"/>
          <c:order val="1"/>
          <c:tx>
            <c:strRef>
              <c:f>Modified!$C$184</c:f>
              <c:strCache>
                <c:ptCount val="1"/>
                <c:pt idx="0">
                  <c:v>Immigrant K-12 students*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6,700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4E-4F84-8762-66E7E51819F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13,840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4E-4F84-8762-66E7E51819F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19,800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4E-4F84-8762-66E7E5181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Inter" panose="020B0604020202020204" charset="0"/>
                    <a:ea typeface="Inter" panose="020B060402020202020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Modified!$A$185:$A$196</c:f>
              <c:strCache>
                <c:ptCount val="12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 </c:v>
                </c:pt>
              </c:strCache>
            </c:strRef>
          </c:cat>
          <c:val>
            <c:numRef>
              <c:f>Modified!$C$185:$C$196</c:f>
              <c:numCache>
                <c:formatCode>_-* #,##0_-;\-* #,##0_-;_-* "-"??_-;_-@_-</c:formatCode>
                <c:ptCount val="12"/>
                <c:pt idx="0">
                  <c:v>6734.9999999999982</c:v>
                </c:pt>
                <c:pt idx="1">
                  <c:v>7977.5317152103544</c:v>
                </c:pt>
                <c:pt idx="2">
                  <c:v>9430.9336569579282</c:v>
                </c:pt>
                <c:pt idx="3">
                  <c:v>10968.116909385113</c:v>
                </c:pt>
                <c:pt idx="4">
                  <c:v>12413.040038343688</c:v>
                </c:pt>
                <c:pt idx="5">
                  <c:v>13841.317938725049</c:v>
                </c:pt>
                <c:pt idx="6">
                  <c:v>15228.902998280581</c:v>
                </c:pt>
                <c:pt idx="7">
                  <c:v>16461.497033353331</c:v>
                </c:pt>
                <c:pt idx="8">
                  <c:v>17536.896163279867</c:v>
                </c:pt>
                <c:pt idx="9">
                  <c:v>18679.653268982234</c:v>
                </c:pt>
                <c:pt idx="10">
                  <c:v>19840.718822968993</c:v>
                </c:pt>
                <c:pt idx="11">
                  <c:v>20507.155865426408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4E-4F84-8762-66E7E5181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78505672"/>
        <c:axId val="578504072"/>
      </c:barChart>
      <c:catAx>
        <c:axId val="57850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Inter" panose="020B0604020202020204" charset="0"/>
                <a:ea typeface="Inter" panose="020B0604020202020204" charset="0"/>
                <a:cs typeface="+mn-cs"/>
              </a:defRPr>
            </a:pPr>
            <a:endParaRPr lang="en-US"/>
          </a:p>
        </c:txPr>
        <c:crossAx val="578504072"/>
        <c:crosses val="autoZero"/>
        <c:auto val="1"/>
        <c:lblAlgn val="ctr"/>
        <c:lblOffset val="100"/>
        <c:noMultiLvlLbl val="0"/>
      </c:catAx>
      <c:valAx>
        <c:axId val="578504072"/>
        <c:scaling>
          <c:orientation val="minMax"/>
          <c:min val="600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57850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Inter" panose="020B0604020202020204" charset="0"/>
              <a:ea typeface="Inter" panose="020B0604020202020204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Inter" panose="020B0604020202020204" charset="0"/>
          <a:ea typeface="Inter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</a:p>
          <a:p>
            <a:pPr>
              <a:defRPr>
                <a:latin typeface="Arial Black" panose="020B0A04020102020204" pitchFamily="34" charset="0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Sheet3!$I$28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Sheet3!$I$29:$I$49</c:f>
              <c:numCache>
                <c:formatCode>#,##0</c:formatCode>
                <c:ptCount val="21"/>
                <c:pt idx="0">
                  <c:v>-985452</c:v>
                </c:pt>
                <c:pt idx="1">
                  <c:v>-1045953</c:v>
                </c:pt>
                <c:pt idx="2">
                  <c:v>-1055313</c:v>
                </c:pt>
                <c:pt idx="3">
                  <c:v>-1074091</c:v>
                </c:pt>
                <c:pt idx="4">
                  <c:v>-1295347</c:v>
                </c:pt>
                <c:pt idx="5">
                  <c:v>-1365844</c:v>
                </c:pt>
                <c:pt idx="6">
                  <c:v>-1350274</c:v>
                </c:pt>
                <c:pt idx="7">
                  <c:v>-1317432</c:v>
                </c:pt>
                <c:pt idx="8">
                  <c:v>-1220034</c:v>
                </c:pt>
                <c:pt idx="9">
                  <c:v>-1185148</c:v>
                </c:pt>
                <c:pt idx="10">
                  <c:v>-1217865</c:v>
                </c:pt>
                <c:pt idx="11">
                  <c:v>-1364677</c:v>
                </c:pt>
                <c:pt idx="12">
                  <c:v>-1260206</c:v>
                </c:pt>
                <c:pt idx="13">
                  <c:v>-1050581</c:v>
                </c:pt>
                <c:pt idx="14">
                  <c:v>-854293</c:v>
                </c:pt>
                <c:pt idx="15">
                  <c:v>-569696</c:v>
                </c:pt>
                <c:pt idx="16">
                  <c:v>-359314</c:v>
                </c:pt>
                <c:pt idx="17">
                  <c:v>-208810</c:v>
                </c:pt>
                <c:pt idx="18">
                  <c:v>-84178</c:v>
                </c:pt>
                <c:pt idx="19">
                  <c:v>-18597</c:v>
                </c:pt>
                <c:pt idx="20">
                  <c:v>-2156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3C-49F7-809E-4DA0DA8A79DE}"/>
            </c:ext>
          </c:extLst>
        </c:ser>
        <c:ser>
          <c:idx val="1"/>
          <c:order val="1"/>
          <c:tx>
            <c:strRef>
              <c:f>Sheet3!$J$28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Sheet3!$H$29:$H$49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Sheet3!$J$29:$J$49</c:f>
              <c:numCache>
                <c:formatCode>#,##0</c:formatCode>
                <c:ptCount val="21"/>
                <c:pt idx="0">
                  <c:v>936492</c:v>
                </c:pt>
                <c:pt idx="1">
                  <c:v>998650</c:v>
                </c:pt>
                <c:pt idx="2">
                  <c:v>1016787</c:v>
                </c:pt>
                <c:pt idx="3">
                  <c:v>1026774</c:v>
                </c:pt>
                <c:pt idx="4">
                  <c:v>1187455</c:v>
                </c:pt>
                <c:pt idx="5">
                  <c:v>1279396</c:v>
                </c:pt>
                <c:pt idx="6">
                  <c:v>1311449</c:v>
                </c:pt>
                <c:pt idx="7">
                  <c:v>1313248</c:v>
                </c:pt>
                <c:pt idx="8">
                  <c:v>1244213</c:v>
                </c:pt>
                <c:pt idx="9">
                  <c:v>1204968</c:v>
                </c:pt>
                <c:pt idx="10">
                  <c:v>1232050</c:v>
                </c:pt>
                <c:pt idx="11">
                  <c:v>1380219</c:v>
                </c:pt>
                <c:pt idx="12">
                  <c:v>1300035</c:v>
                </c:pt>
                <c:pt idx="13">
                  <c:v>1116694</c:v>
                </c:pt>
                <c:pt idx="14">
                  <c:v>932329</c:v>
                </c:pt>
                <c:pt idx="15">
                  <c:v>648607</c:v>
                </c:pt>
                <c:pt idx="16">
                  <c:v>452056</c:v>
                </c:pt>
                <c:pt idx="17">
                  <c:v>308900</c:v>
                </c:pt>
                <c:pt idx="18">
                  <c:v>164415</c:v>
                </c:pt>
                <c:pt idx="19">
                  <c:v>55879</c:v>
                </c:pt>
                <c:pt idx="20">
                  <c:v>9361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3C-49F7-809E-4DA0DA8A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3910688"/>
        <c:axId val="1213917344"/>
      </c:barChart>
      <c:catAx>
        <c:axId val="121391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7344"/>
        <c:crosses val="autoZero"/>
        <c:auto val="1"/>
        <c:lblAlgn val="ctr"/>
        <c:lblOffset val="100"/>
        <c:noMultiLvlLbl val="0"/>
      </c:catAx>
      <c:valAx>
        <c:axId val="121391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 b="1"/>
              <a:t>Croissance démographique par groupe d'âge</a:t>
            </a:r>
          </a:p>
          <a:p>
            <a:pPr>
              <a:defRPr/>
            </a:pPr>
            <a:r>
              <a:rPr lang="en-CA" sz="2000" b="1"/>
              <a:t>2010</a:t>
            </a:r>
            <a:r>
              <a:rPr lang="en-CA" sz="2000" b="1" baseline="0"/>
              <a:t> à 2020</a:t>
            </a:r>
            <a:endParaRPr lang="en-CA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Sheet1!$T$35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Sheet1!$S$36:$S$42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75+</c:v>
                </c:pt>
                <c:pt idx="6">
                  <c:v>Total</c:v>
                </c:pt>
              </c:strCache>
            </c:strRef>
          </c:cat>
          <c:val>
            <c:numRef>
              <c:f>Sheet1!$T$36:$T$42</c:f>
              <c:numCache>
                <c:formatCode>0%</c:formatCode>
                <c:ptCount val="7"/>
                <c:pt idx="0">
                  <c:v>-1.324357620556138E-2</c:v>
                </c:pt>
                <c:pt idx="1">
                  <c:v>-0.10931414055884847</c:v>
                </c:pt>
                <c:pt idx="2">
                  <c:v>-5.1159953053827811E-2</c:v>
                </c:pt>
                <c:pt idx="3">
                  <c:v>-9.2918261168680738E-3</c:v>
                </c:pt>
                <c:pt idx="4">
                  <c:v>0.57695504926108376</c:v>
                </c:pt>
                <c:pt idx="5">
                  <c:v>0.27516119469354483</c:v>
                </c:pt>
                <c:pt idx="6">
                  <c:v>3.7768496816217079E-2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4-4635-A9EC-35661F7CA2EA}"/>
            </c:ext>
          </c:extLst>
        </c:ser>
        <c:ser>
          <c:idx val="1"/>
          <c:order val="1"/>
          <c:tx>
            <c:strRef>
              <c:f>Sheet1!$U$35</c:f>
              <c:strCache>
                <c:ptCount val="1"/>
                <c:pt idx="0">
                  <c:v>Péninsule acadienne*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Sheet1!$S$36:$S$42</c:f>
              <c:strCache>
                <c:ptCount val="7"/>
                <c:pt idx="0">
                  <c:v>0-14</c:v>
                </c:pt>
                <c:pt idx="1">
                  <c:v>15-24</c:v>
                </c:pt>
                <c:pt idx="2">
                  <c:v>25-44</c:v>
                </c:pt>
                <c:pt idx="3">
                  <c:v>45-64</c:v>
                </c:pt>
                <c:pt idx="4">
                  <c:v>65-74</c:v>
                </c:pt>
                <c:pt idx="5">
                  <c:v>75+</c:v>
                </c:pt>
                <c:pt idx="6">
                  <c:v>Total</c:v>
                </c:pt>
              </c:strCache>
            </c:strRef>
          </c:cat>
          <c:val>
            <c:numRef>
              <c:f>Sheet1!$U$36:$U$42</c:f>
              <c:numCache>
                <c:formatCode>0%</c:formatCode>
                <c:ptCount val="7"/>
                <c:pt idx="0">
                  <c:v>-0.16783455819518034</c:v>
                </c:pt>
                <c:pt idx="1">
                  <c:v>-0.20790742526518802</c:v>
                </c:pt>
                <c:pt idx="2">
                  <c:v>-0.21675852566310716</c:v>
                </c:pt>
                <c:pt idx="3">
                  <c:v>-6.8263751599023093E-2</c:v>
                </c:pt>
                <c:pt idx="4">
                  <c:v>0.65628970775095308</c:v>
                </c:pt>
                <c:pt idx="5">
                  <c:v>0.36813042334998691</c:v>
                </c:pt>
                <c:pt idx="6">
                  <c:v>-2.5883277170205332E-2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4-4635-A9EC-35661F7CA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986848"/>
        <c:axId val="724985184"/>
      </c:barChart>
      <c:catAx>
        <c:axId val="7249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985184"/>
        <c:crosses val="autoZero"/>
        <c:auto val="1"/>
        <c:lblAlgn val="ctr"/>
        <c:lblOffset val="100"/>
        <c:noMultiLvlLbl val="0"/>
      </c:catAx>
      <c:valAx>
        <c:axId val="72498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986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CA" sz="1800" b="1">
                <a:solidFill>
                  <a:schemeClr val="tx1">
                    <a:lumMod val="65000"/>
                    <a:lumOff val="35000"/>
                  </a:schemeClr>
                </a:solidFill>
              </a:rPr>
              <a:t>Croissance</a:t>
            </a:r>
            <a:r>
              <a:rPr lang="en-CA" sz="1800" b="1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 PIB </a:t>
            </a:r>
            <a:r>
              <a:rPr lang="en-CA" sz="1800" b="1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réel</a:t>
            </a:r>
            <a:r>
              <a:rPr lang="en-CA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de la population active, 2009-2019</a:t>
            </a:r>
            <a:endParaRPr lang="en-CA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100707520255624E-2"/>
          <c:y val="0.22779174765662624"/>
          <c:w val="0.92161426832515503"/>
          <c:h val="0.568261834997740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Sheet2!$I$60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Sheet2!$H$61:$H$62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Sheet2!$I$61:$I$62</c:f>
              <c:numCache>
                <c:formatCode>0.0%</c:formatCode>
                <c:ptCount val="2"/>
                <c:pt idx="0">
                  <c:v>0.24497168128596103</c:v>
                </c:pt>
                <c:pt idx="1">
                  <c:v>0.10680313856134638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C-4383-80FC-9965D2EB3FA5}"/>
            </c:ext>
          </c:extLst>
        </c:ser>
        <c:ser>
          <c:idx val="1"/>
          <c:order val="1"/>
          <c:tx>
            <c:strRef>
              <c:f>Sheet2!$J$60</c:f>
              <c:strCache>
                <c:ptCount val="1"/>
                <c:pt idx="0">
                  <c:v>Nouveau-Brunswick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Sheet2!$H$61:$H$62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Sheet2!$J$61:$J$62</c:f>
              <c:numCache>
                <c:formatCode>0.0%</c:formatCode>
                <c:ptCount val="2"/>
                <c:pt idx="0">
                  <c:v>6.8194112967382647E-2</c:v>
                </c:pt>
                <c:pt idx="1">
                  <c:v>-1.6493275818320274E-2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C-4383-80FC-9965D2EB3FA5}"/>
            </c:ext>
          </c:extLst>
        </c:ser>
        <c:ser>
          <c:idx val="2"/>
          <c:order val="2"/>
          <c:tx>
            <c:strRef>
              <c:f>Sheet2!$K$60</c:f>
              <c:strCache>
                <c:ptCount val="1"/>
                <c:pt idx="0">
                  <c:v>Campbellton-Miramichi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Sheet2!$H$61:$H$62</c:f>
              <c:strCache>
                <c:ptCount val="2"/>
                <c:pt idx="0">
                  <c:v>PIB réel</c:v>
                </c:pt>
                <c:pt idx="1">
                  <c:v>Population active</c:v>
                </c:pt>
              </c:strCache>
            </c:strRef>
          </c:cat>
          <c:val>
            <c:numRef>
              <c:f>Sheet2!$K$61:$K$62</c:f>
              <c:numCache>
                <c:formatCode>0.0%</c:formatCode>
                <c:ptCount val="2"/>
                <c:pt idx="1">
                  <c:v>-9.8515519568151078E-2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BC-4383-80FC-9965D2EB3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966208"/>
        <c:axId val="1212959136"/>
      </c:barChart>
      <c:catAx>
        <c:axId val="121296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959136"/>
        <c:crosses val="autoZero"/>
        <c:auto val="1"/>
        <c:lblAlgn val="ctr"/>
        <c:lblOffset val="100"/>
        <c:noMultiLvlLbl val="0"/>
      </c:catAx>
      <c:valAx>
        <c:axId val="12129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9662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128266575373717E-2"/>
          <c:y val="0.86405734395195899"/>
          <c:w val="0.79777245235649896"/>
          <c:h val="0.119875553756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Population âgée</a:t>
            </a:r>
            <a:r>
              <a:rPr lang="en-CA" sz="1600" b="1" baseline="0"/>
              <a:t> de 15 et 65</a:t>
            </a:r>
          </a:p>
          <a:p>
            <a:pPr>
              <a:defRPr/>
            </a:pPr>
            <a:r>
              <a:rPr lang="en-CA" sz="1600" b="1" baseline="0"/>
              <a:t>Péninsule acadienne* </a:t>
            </a:r>
            <a:endParaRPr lang="en-CA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acadienne.xlsx]Sheet2'!$B$12</c:f>
              <c:strCache>
                <c:ptCount val="1"/>
                <c:pt idx="0">
                  <c:v>15 ans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acadienne.xlsx]Sheet2'!$C$11:$V$11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'[Peninsule acadienne.xlsx]Sheet2'!$C$12:$V$12</c:f>
              <c:numCache>
                <c:formatCode>#,##0</c:formatCode>
                <c:ptCount val="20"/>
                <c:pt idx="0">
                  <c:v>687</c:v>
                </c:pt>
                <c:pt idx="1">
                  <c:v>638</c:v>
                </c:pt>
                <c:pt idx="2">
                  <c:v>594</c:v>
                </c:pt>
                <c:pt idx="3">
                  <c:v>634</c:v>
                </c:pt>
                <c:pt idx="4">
                  <c:v>642</c:v>
                </c:pt>
                <c:pt idx="5">
                  <c:v>618</c:v>
                </c:pt>
                <c:pt idx="6">
                  <c:v>583</c:v>
                </c:pt>
                <c:pt idx="7">
                  <c:v>574</c:v>
                </c:pt>
                <c:pt idx="8">
                  <c:v>542</c:v>
                </c:pt>
                <c:pt idx="9">
                  <c:v>514</c:v>
                </c:pt>
                <c:pt idx="10">
                  <c:v>448</c:v>
                </c:pt>
                <c:pt idx="11">
                  <c:v>433</c:v>
                </c:pt>
                <c:pt idx="12">
                  <c:v>483</c:v>
                </c:pt>
                <c:pt idx="13">
                  <c:v>442</c:v>
                </c:pt>
                <c:pt idx="14">
                  <c:v>449</c:v>
                </c:pt>
                <c:pt idx="15">
                  <c:v>428</c:v>
                </c:pt>
                <c:pt idx="16">
                  <c:v>392</c:v>
                </c:pt>
                <c:pt idx="17">
                  <c:v>398</c:v>
                </c:pt>
                <c:pt idx="18">
                  <c:v>361</c:v>
                </c:pt>
                <c:pt idx="19">
                  <c:v>375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C31-43B9-851A-891046C4CE10}"/>
            </c:ext>
          </c:extLst>
        </c:ser>
        <c:ser>
          <c:idx val="1"/>
          <c:order val="1"/>
          <c:tx>
            <c:strRef>
              <c:f>'[Peninsule acadienne.xlsx]Sheet2'!$B$13</c:f>
              <c:strCache>
                <c:ptCount val="1"/>
                <c:pt idx="0">
                  <c:v>65 ans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acadienne.xlsx]Sheet2'!$C$11:$V$11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'[Peninsule acadienne.xlsx]Sheet2'!$C$13:$V$13</c:f>
              <c:numCache>
                <c:formatCode>#,##0</c:formatCode>
                <c:ptCount val="20"/>
                <c:pt idx="0">
                  <c:v>427</c:v>
                </c:pt>
                <c:pt idx="1">
                  <c:v>393</c:v>
                </c:pt>
                <c:pt idx="2">
                  <c:v>417</c:v>
                </c:pt>
                <c:pt idx="3">
                  <c:v>435</c:v>
                </c:pt>
                <c:pt idx="4">
                  <c:v>482</c:v>
                </c:pt>
                <c:pt idx="5">
                  <c:v>511</c:v>
                </c:pt>
                <c:pt idx="6">
                  <c:v>550</c:v>
                </c:pt>
                <c:pt idx="7">
                  <c:v>530</c:v>
                </c:pt>
                <c:pt idx="8">
                  <c:v>583</c:v>
                </c:pt>
                <c:pt idx="9">
                  <c:v>665</c:v>
                </c:pt>
                <c:pt idx="10">
                  <c:v>672</c:v>
                </c:pt>
                <c:pt idx="11">
                  <c:v>760</c:v>
                </c:pt>
                <c:pt idx="12">
                  <c:v>790</c:v>
                </c:pt>
                <c:pt idx="13">
                  <c:v>793</c:v>
                </c:pt>
                <c:pt idx="14">
                  <c:v>879</c:v>
                </c:pt>
                <c:pt idx="15">
                  <c:v>785</c:v>
                </c:pt>
                <c:pt idx="16">
                  <c:v>872</c:v>
                </c:pt>
                <c:pt idx="17">
                  <c:v>882</c:v>
                </c:pt>
                <c:pt idx="18">
                  <c:v>892</c:v>
                </c:pt>
                <c:pt idx="19">
                  <c:v>908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C31-43B9-851A-891046C4C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3425776"/>
        <c:axId val="833427856"/>
      </c:lineChart>
      <c:catAx>
        <c:axId val="83342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427856"/>
        <c:crosses val="autoZero"/>
        <c:auto val="1"/>
        <c:lblAlgn val="ctr"/>
        <c:lblOffset val="100"/>
        <c:noMultiLvlLbl val="0"/>
      </c:catAx>
      <c:valAx>
        <c:axId val="833427856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342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/>
              <a:t>Population 5 à 18</a:t>
            </a:r>
            <a:r>
              <a:rPr lang="en-CA" sz="1800" b="1" baseline="0" dirty="0"/>
              <a:t> </a:t>
            </a:r>
            <a:r>
              <a:rPr lang="en-CA" sz="1800" b="1" baseline="0" dirty="0" err="1"/>
              <a:t>ans</a:t>
            </a:r>
            <a:endParaRPr lang="en-C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acadienne.xlsx]Sheet4'!$A$27</c:f>
              <c:strCache>
                <c:ptCount val="1"/>
                <c:pt idx="0">
                  <c:v>Péninsule acadienne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acadienne.xlsx]Sheet4'!$B$26:$L$26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'[Peninsule acadienne.xlsx]Sheet4'!$B$27:$L$27</c:f>
              <c:numCache>
                <c:formatCode>#,##0</c:formatCode>
                <c:ptCount val="11"/>
                <c:pt idx="0">
                  <c:v>6273</c:v>
                </c:pt>
                <c:pt idx="1">
                  <c:v>6022</c:v>
                </c:pt>
                <c:pt idx="2">
                  <c:v>5874</c:v>
                </c:pt>
                <c:pt idx="3">
                  <c:v>5675</c:v>
                </c:pt>
                <c:pt idx="4">
                  <c:v>5568</c:v>
                </c:pt>
                <c:pt idx="5">
                  <c:v>5550</c:v>
                </c:pt>
                <c:pt idx="6">
                  <c:v>5518</c:v>
                </c:pt>
                <c:pt idx="7">
                  <c:v>5427</c:v>
                </c:pt>
                <c:pt idx="8">
                  <c:v>5272</c:v>
                </c:pt>
                <c:pt idx="9">
                  <c:v>5157</c:v>
                </c:pt>
                <c:pt idx="10">
                  <c:v>5029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494-4502-848C-72541B893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7423232"/>
        <c:axId val="427441952"/>
      </c:lineChart>
      <c:lineChart>
        <c:grouping val="standard"/>
        <c:varyColors val="0"/>
        <c:ser>
          <c:idx val="1"/>
          <c:order val="1"/>
          <c:tx>
            <c:strRef>
              <c:f>'[Peninsule acadienne.xlsx]Sheet4'!$A$28</c:f>
              <c:strCache>
                <c:ptCount val="1"/>
                <c:pt idx="0">
                  <c:v>RMR de Moncton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acadienne.xlsx]Sheet4'!$B$26:$L$26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'[Peninsule acadienne.xlsx]Sheet4'!$B$28:$L$28</c:f>
              <c:numCache>
                <c:formatCode>#,##0</c:formatCode>
                <c:ptCount val="11"/>
                <c:pt idx="0">
                  <c:v>20394</c:v>
                </c:pt>
                <c:pt idx="1">
                  <c:v>20420</c:v>
                </c:pt>
                <c:pt idx="2">
                  <c:v>20579</c:v>
                </c:pt>
                <c:pt idx="3">
                  <c:v>20724</c:v>
                </c:pt>
                <c:pt idx="4">
                  <c:v>21001</c:v>
                </c:pt>
                <c:pt idx="5">
                  <c:v>21187</c:v>
                </c:pt>
                <c:pt idx="6">
                  <c:v>21803</c:v>
                </c:pt>
                <c:pt idx="7">
                  <c:v>22125</c:v>
                </c:pt>
                <c:pt idx="8">
                  <c:v>22567</c:v>
                </c:pt>
                <c:pt idx="9">
                  <c:v>23049</c:v>
                </c:pt>
                <c:pt idx="10">
                  <c:v>23563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494-4502-848C-72541B893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593040"/>
        <c:axId val="633588048"/>
      </c:lineChart>
      <c:catAx>
        <c:axId val="4274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41952"/>
        <c:crosses val="autoZero"/>
        <c:auto val="1"/>
        <c:lblAlgn val="ctr"/>
        <c:lblOffset val="100"/>
        <c:noMultiLvlLbl val="0"/>
      </c:catAx>
      <c:valAx>
        <c:axId val="427441952"/>
        <c:scaling>
          <c:orientation val="minMax"/>
          <c:min val="4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23232"/>
        <c:crosses val="autoZero"/>
        <c:crossBetween val="between"/>
        <c:majorUnit val="400"/>
      </c:valAx>
      <c:valAx>
        <c:axId val="633588048"/>
        <c:scaling>
          <c:orientation val="minMax"/>
          <c:min val="20000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593040"/>
        <c:crosses val="max"/>
        <c:crossBetween val="between"/>
        <c:majorUnit val="800"/>
      </c:valAx>
      <c:catAx>
        <c:axId val="633593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588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1800" b="1"/>
              <a:t>Emploi, région économique de Campbellton-Miramichi</a:t>
            </a:r>
          </a:p>
          <a:p>
            <a:pPr>
              <a:defRPr/>
            </a:pPr>
            <a:r>
              <a:rPr lang="fr-CA" sz="1800" b="1"/>
              <a:t>(en milliers)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'[Peninsule acadienne.xlsx]Sheet5'!$B$9</c:f>
              <c:strCache>
                <c:ptCount val="1"/>
                <c:pt idx="0">
                  <c:v>Secteur privé (axe gauche)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acadienne.xlsx]Sheet5'!$C$9:$U$9</c:f>
              <c:numCache>
                <c:formatCode>General</c:formatCode>
                <c:ptCount val="19"/>
                <c:pt idx="0">
                  <c:v>47.600000000000009</c:v>
                </c:pt>
                <c:pt idx="1">
                  <c:v>46.099999999999994</c:v>
                </c:pt>
                <c:pt idx="2">
                  <c:v>45.7</c:v>
                </c:pt>
                <c:pt idx="3">
                  <c:v>48.1</c:v>
                </c:pt>
                <c:pt idx="4">
                  <c:v>47.5</c:v>
                </c:pt>
                <c:pt idx="5">
                  <c:v>46.800000000000004</c:v>
                </c:pt>
                <c:pt idx="6">
                  <c:v>47.5</c:v>
                </c:pt>
                <c:pt idx="7">
                  <c:v>46</c:v>
                </c:pt>
                <c:pt idx="8">
                  <c:v>44.29999999999999</c:v>
                </c:pt>
                <c:pt idx="9">
                  <c:v>40.300000000000004</c:v>
                </c:pt>
                <c:pt idx="10">
                  <c:v>42.600000000000009</c:v>
                </c:pt>
                <c:pt idx="11">
                  <c:v>42.199999999999996</c:v>
                </c:pt>
                <c:pt idx="12">
                  <c:v>42.899999999999991</c:v>
                </c:pt>
                <c:pt idx="13">
                  <c:v>41.6</c:v>
                </c:pt>
                <c:pt idx="14">
                  <c:v>40.600000000000009</c:v>
                </c:pt>
                <c:pt idx="15">
                  <c:v>39</c:v>
                </c:pt>
                <c:pt idx="16">
                  <c:v>39.799999999999997</c:v>
                </c:pt>
                <c:pt idx="17">
                  <c:v>39.900000000000006</c:v>
                </c:pt>
                <c:pt idx="18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39632"/>
        <c:axId val="1199330064"/>
      </c:lineChart>
      <c:lineChart>
        <c:grouping val="standard"/>
        <c:varyColors val="0"/>
        <c:ser>
          <c:idx val="1"/>
          <c:order val="1"/>
          <c:tx>
            <c:strRef>
              <c:f>'[Peninsule acadienne.xlsx]Sheet5'!$B$10</c:f>
              <c:strCache>
                <c:ptCount val="1"/>
                <c:pt idx="0">
                  <c:v>Secteur public (axe droit)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'[Peninsule acadienne.xlsx]Sheet5'!$C$8:$U$8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'[Peninsule acadienne.xlsx]Sheet5'!$C$10:$U$10</c:f>
              <c:numCache>
                <c:formatCode>General</c:formatCode>
                <c:ptCount val="19"/>
                <c:pt idx="0">
                  <c:v>19.100000000000001</c:v>
                </c:pt>
                <c:pt idx="1">
                  <c:v>19.5</c:v>
                </c:pt>
                <c:pt idx="2">
                  <c:v>17.5</c:v>
                </c:pt>
                <c:pt idx="3">
                  <c:v>18.7</c:v>
                </c:pt>
                <c:pt idx="4">
                  <c:v>19.8</c:v>
                </c:pt>
                <c:pt idx="5">
                  <c:v>21.1</c:v>
                </c:pt>
                <c:pt idx="6">
                  <c:v>21.5</c:v>
                </c:pt>
                <c:pt idx="7">
                  <c:v>21.5</c:v>
                </c:pt>
                <c:pt idx="8">
                  <c:v>19.100000000000001</c:v>
                </c:pt>
                <c:pt idx="9">
                  <c:v>21.3</c:v>
                </c:pt>
                <c:pt idx="10">
                  <c:v>21.1</c:v>
                </c:pt>
                <c:pt idx="11">
                  <c:v>19.2</c:v>
                </c:pt>
                <c:pt idx="12">
                  <c:v>20.400000000000002</c:v>
                </c:pt>
                <c:pt idx="13">
                  <c:v>19.600000000000001</c:v>
                </c:pt>
                <c:pt idx="14">
                  <c:v>20.400000000000002</c:v>
                </c:pt>
                <c:pt idx="15">
                  <c:v>19.5</c:v>
                </c:pt>
                <c:pt idx="16">
                  <c:v>21</c:v>
                </c:pt>
                <c:pt idx="17">
                  <c:v>22.5</c:v>
                </c:pt>
                <c:pt idx="18">
                  <c:v>22.2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55-4FF5-AF2B-C45A0245D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315504"/>
        <c:axId val="1199324656"/>
      </c:lineChart>
      <c:catAx>
        <c:axId val="119933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0064"/>
        <c:crosses val="autoZero"/>
        <c:auto val="1"/>
        <c:lblAlgn val="ctr"/>
        <c:lblOffset val="100"/>
        <c:noMultiLvlLbl val="0"/>
      </c:catAx>
      <c:valAx>
        <c:axId val="1199330064"/>
        <c:scaling>
          <c:orientation val="minMax"/>
          <c:max val="50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39632"/>
        <c:crosses val="autoZero"/>
        <c:crossBetween val="between"/>
        <c:majorUnit val="5"/>
      </c:valAx>
      <c:valAx>
        <c:axId val="1199324656"/>
        <c:scaling>
          <c:orientation val="minMax"/>
          <c:min val="16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15504"/>
        <c:crosses val="max"/>
        <c:crossBetween val="between"/>
      </c:valAx>
      <c:catAx>
        <c:axId val="119931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9324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b="1"/>
              <a:t>Dépenses de santé</a:t>
            </a:r>
            <a:r>
              <a:rPr lang="en-CA" sz="1600" b="1" baseline="0"/>
              <a:t> supplémentaires induites par le vieillissement par rapport à l’an 2020 </a:t>
            </a:r>
          </a:p>
          <a:p>
            <a:pPr>
              <a:defRPr/>
            </a:pPr>
            <a:r>
              <a:rPr lang="en-CA" sz="1600" b="1" baseline="0"/>
              <a:t>Nouveau-Brunswick (millions $ de 2017)</a:t>
            </a:r>
            <a:endParaRPr lang="en-CA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Sheet1!$B$172:$D$172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Sheet1!$B$173:$D$173</c:f>
              <c:numCache>
                <c:formatCode>0</c:formatCode>
                <c:ptCount val="3"/>
                <c:pt idx="0">
                  <c:v>343.59167343910315</c:v>
                </c:pt>
                <c:pt idx="1">
                  <c:v>712.81295863786647</c:v>
                </c:pt>
                <c:pt idx="2">
                  <c:v>1083.9887406541657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F-41C9-A4F4-89FE4BB93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28752"/>
        <c:axId val="605729584"/>
      </c:barChart>
      <c:catAx>
        <c:axId val="60572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9584"/>
        <c:crosses val="autoZero"/>
        <c:auto val="1"/>
        <c:lblAlgn val="ctr"/>
        <c:lblOffset val="100"/>
        <c:noMultiLvlLbl val="0"/>
      </c:catAx>
      <c:valAx>
        <c:axId val="60572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2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Sheet1!$B$422</c:f>
              <c:strCache>
                <c:ptCount val="1"/>
                <c:pt idx="0">
                  <c:v>Moncton/Fredericton/Saint John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Sheet1!$C$422:$E$422</c:f>
              <c:numCache>
                <c:formatCode>_-* #,##0_-;\-* #,##0_-;_-* "-"??_-;_-@_-</c:formatCode>
                <c:ptCount val="3"/>
                <c:pt idx="0">
                  <c:v>3120</c:v>
                </c:pt>
                <c:pt idx="1">
                  <c:v>3745</c:v>
                </c:pt>
                <c:pt idx="2">
                  <c:v>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AB-4512-A16D-5F2688E2E48F}"/>
            </c:ext>
          </c:extLst>
        </c:ser>
        <c:ser>
          <c:idx val="1"/>
          <c:order val="1"/>
          <c:tx>
            <c:strRef>
              <c:f>Sheet1!$B$423</c:f>
              <c:strCache>
                <c:ptCount val="1"/>
                <c:pt idx="0">
                  <c:v>Other urban centres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Sheet1!$C$423:$E$423</c:f>
              <c:numCache>
                <c:formatCode>_-* #,##0_-;\-* #,##0_-;_-* "-"??_-;_-@_-</c:formatCode>
                <c:ptCount val="3"/>
                <c:pt idx="0">
                  <c:v>165</c:v>
                </c:pt>
                <c:pt idx="1">
                  <c:v>205</c:v>
                </c:pt>
                <c:pt idx="2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B-4512-A16D-5F2688E2E48F}"/>
            </c:ext>
          </c:extLst>
        </c:ser>
        <c:ser>
          <c:idx val="2"/>
          <c:order val="2"/>
          <c:tx>
            <c:strRef>
              <c:f>Sheet1!$B$424</c:f>
              <c:strCache>
                <c:ptCount val="1"/>
                <c:pt idx="0">
                  <c:v>Rest of New Brunswick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Sheet1!$C$421:$E$421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Sheet1!$C$424:$E$424</c:f>
              <c:numCache>
                <c:formatCode>_-* #,##0_-;\-* #,##0_-;_-* "-"??_-;_-@_-</c:formatCode>
                <c:ptCount val="3"/>
                <c:pt idx="0">
                  <c:v>360</c:v>
                </c:pt>
                <c:pt idx="1">
                  <c:v>660</c:v>
                </c:pt>
                <c:pt idx="2">
                  <c:v>1075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B-4512-A16D-5F2688E2E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673768008"/>
        <c:axId val="673763848"/>
      </c:barChart>
      <c:catAx>
        <c:axId val="67376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3848"/>
        <c:crosses val="autoZero"/>
        <c:auto val="1"/>
        <c:lblAlgn val="ctr"/>
        <c:lblOffset val="100"/>
        <c:noMultiLvlLbl val="0"/>
      </c:catAx>
      <c:valAx>
        <c:axId val="67376384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76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7779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803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26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86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-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7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-BODYTEXT">
  <p:cSld name="HEADLINE-BODY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1584325" y="1126671"/>
            <a:ext cx="3330576" cy="31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highlight>
                  <a:srgbClr val="E43D30"/>
                </a:highlight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2"/>
          </p:nvPr>
        </p:nvSpPr>
        <p:spPr>
          <a:xfrm>
            <a:off x="1584325" y="1714953"/>
            <a:ext cx="8882289" cy="119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4200"/>
              <a:buNone/>
              <a:defRPr sz="4200" b="1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3"/>
          </p:nvPr>
        </p:nvSpPr>
        <p:spPr>
          <a:xfrm>
            <a:off x="1584325" y="3608388"/>
            <a:ext cx="8882063" cy="24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>
                <a:latin typeface="Inter"/>
                <a:ea typeface="Inter"/>
                <a:cs typeface="Inter"/>
                <a:sym typeface="Inter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1">
  <p:cSld name="PARAGRAPH-IMAGE-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>
            <a:spLocks noGrp="1"/>
          </p:cNvSpPr>
          <p:nvPr>
            <p:ph type="pic" idx="2"/>
          </p:nvPr>
        </p:nvSpPr>
        <p:spPr>
          <a:xfrm>
            <a:off x="954157" y="0"/>
            <a:ext cx="56101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7081284" y="658813"/>
            <a:ext cx="465706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81838" y="2192338"/>
            <a:ext cx="465613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-IMAGE-3" userDrawn="1">
  <p:cSld name="PARAGRAPH-IMAGE-3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5C89CC62-AB16-1943-A118-F9EFDB80F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1384935" y="670561"/>
            <a:ext cx="5229225" cy="5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15996B-8CD4-804E-941C-93E76F1A2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068" y="523208"/>
            <a:ext cx="4801790" cy="4572458"/>
          </a:xfrm>
          <a:custGeom>
            <a:avLst/>
            <a:gdLst>
              <a:gd name="connsiteX0" fmla="*/ 0 w 4840287"/>
              <a:gd name="connsiteY0" fmla="*/ 2394744 h 4789488"/>
              <a:gd name="connsiteX1" fmla="*/ 1197372 w 4840287"/>
              <a:gd name="connsiteY1" fmla="*/ 1 h 4789488"/>
              <a:gd name="connsiteX2" fmla="*/ 3642915 w 4840287"/>
              <a:gd name="connsiteY2" fmla="*/ 1 h 4789488"/>
              <a:gd name="connsiteX3" fmla="*/ 4840287 w 4840287"/>
              <a:gd name="connsiteY3" fmla="*/ 2394744 h 4789488"/>
              <a:gd name="connsiteX4" fmla="*/ 3642915 w 4840287"/>
              <a:gd name="connsiteY4" fmla="*/ 4789487 h 4789488"/>
              <a:gd name="connsiteX5" fmla="*/ 1197372 w 4840287"/>
              <a:gd name="connsiteY5" fmla="*/ 4789487 h 4789488"/>
              <a:gd name="connsiteX6" fmla="*/ 0 w 4840287"/>
              <a:gd name="connsiteY6" fmla="*/ 2394744 h 4789488"/>
              <a:gd name="connsiteX0" fmla="*/ 0 w 4840287"/>
              <a:gd name="connsiteY0" fmla="*/ 2394743 h 4789486"/>
              <a:gd name="connsiteX1" fmla="*/ 66404 w 4840287"/>
              <a:gd name="connsiteY1" fmla="*/ 360947 h 4789486"/>
              <a:gd name="connsiteX2" fmla="*/ 3642915 w 4840287"/>
              <a:gd name="connsiteY2" fmla="*/ 0 h 4789486"/>
              <a:gd name="connsiteX3" fmla="*/ 4840287 w 4840287"/>
              <a:gd name="connsiteY3" fmla="*/ 2394743 h 4789486"/>
              <a:gd name="connsiteX4" fmla="*/ 3642915 w 4840287"/>
              <a:gd name="connsiteY4" fmla="*/ 4789486 h 4789486"/>
              <a:gd name="connsiteX5" fmla="*/ 1197372 w 4840287"/>
              <a:gd name="connsiteY5" fmla="*/ 4789486 h 4789486"/>
              <a:gd name="connsiteX6" fmla="*/ 0 w 4840287"/>
              <a:gd name="connsiteY6" fmla="*/ 2394743 h 4789486"/>
              <a:gd name="connsiteX0" fmla="*/ 0 w 4840287"/>
              <a:gd name="connsiteY0" fmla="*/ 2382711 h 4777454"/>
              <a:gd name="connsiteX1" fmla="*/ 66404 w 4840287"/>
              <a:gd name="connsiteY1" fmla="*/ 348915 h 4777454"/>
              <a:gd name="connsiteX2" fmla="*/ 4822009 w 4840287"/>
              <a:gd name="connsiteY2" fmla="*/ 0 h 4777454"/>
              <a:gd name="connsiteX3" fmla="*/ 4840287 w 4840287"/>
              <a:gd name="connsiteY3" fmla="*/ 2382711 h 4777454"/>
              <a:gd name="connsiteX4" fmla="*/ 3642915 w 4840287"/>
              <a:gd name="connsiteY4" fmla="*/ 4777454 h 4777454"/>
              <a:gd name="connsiteX5" fmla="*/ 1197372 w 4840287"/>
              <a:gd name="connsiteY5" fmla="*/ 4777454 h 4777454"/>
              <a:gd name="connsiteX6" fmla="*/ 0 w 4840287"/>
              <a:gd name="connsiteY6" fmla="*/ 2382711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1130968 w 4773883"/>
              <a:gd name="connsiteY5" fmla="*/ 4777454 h 4777454"/>
              <a:gd name="connsiteX6" fmla="*/ 162196 w 4773883"/>
              <a:gd name="connsiteY6" fmla="*/ 2767722 h 4777454"/>
              <a:gd name="connsiteX0" fmla="*/ 162196 w 4773883"/>
              <a:gd name="connsiteY0" fmla="*/ 2767722 h 4777454"/>
              <a:gd name="connsiteX1" fmla="*/ 0 w 4773883"/>
              <a:gd name="connsiteY1" fmla="*/ 348915 h 4777454"/>
              <a:gd name="connsiteX2" fmla="*/ 4755605 w 4773883"/>
              <a:gd name="connsiteY2" fmla="*/ 0 h 4777454"/>
              <a:gd name="connsiteX3" fmla="*/ 4773883 w 4773883"/>
              <a:gd name="connsiteY3" fmla="*/ 2382711 h 4777454"/>
              <a:gd name="connsiteX4" fmla="*/ 3576511 w 4773883"/>
              <a:gd name="connsiteY4" fmla="*/ 4777454 h 4777454"/>
              <a:gd name="connsiteX5" fmla="*/ 974558 w 4773883"/>
              <a:gd name="connsiteY5" fmla="*/ 2695991 h 4777454"/>
              <a:gd name="connsiteX6" fmla="*/ 162196 w 4773883"/>
              <a:gd name="connsiteY6" fmla="*/ 2767722 h 4777454"/>
              <a:gd name="connsiteX0" fmla="*/ 162196 w 4773883"/>
              <a:gd name="connsiteY0" fmla="*/ 2767722 h 4380412"/>
              <a:gd name="connsiteX1" fmla="*/ 0 w 4773883"/>
              <a:gd name="connsiteY1" fmla="*/ 348915 h 4380412"/>
              <a:gd name="connsiteX2" fmla="*/ 4755605 w 4773883"/>
              <a:gd name="connsiteY2" fmla="*/ 0 h 4380412"/>
              <a:gd name="connsiteX3" fmla="*/ 4773883 w 4773883"/>
              <a:gd name="connsiteY3" fmla="*/ 2382711 h 4380412"/>
              <a:gd name="connsiteX4" fmla="*/ 857374 w 4773883"/>
              <a:gd name="connsiteY4" fmla="*/ 4380412 h 4380412"/>
              <a:gd name="connsiteX5" fmla="*/ 974558 w 4773883"/>
              <a:gd name="connsiteY5" fmla="*/ 2695991 h 4380412"/>
              <a:gd name="connsiteX6" fmla="*/ 162196 w 4773883"/>
              <a:gd name="connsiteY6" fmla="*/ 2767722 h 4380412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74558 w 4785915"/>
              <a:gd name="connsiteY5" fmla="*/ 2695991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876133 w 4785915"/>
              <a:gd name="connsiteY5" fmla="*/ 2794416 h 4572458"/>
              <a:gd name="connsiteX6" fmla="*/ 162196 w 4785915"/>
              <a:gd name="connsiteY6" fmla="*/ 2767722 h 4572458"/>
              <a:gd name="connsiteX0" fmla="*/ 162196 w 4785915"/>
              <a:gd name="connsiteY0" fmla="*/ 276772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62196 w 4785915"/>
              <a:gd name="connsiteY6" fmla="*/ 2767722 h 4572458"/>
              <a:gd name="connsiteX0" fmla="*/ 108221 w 4785915"/>
              <a:gd name="connsiteY0" fmla="*/ 2837572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08221 w 4785915"/>
              <a:gd name="connsiteY6" fmla="*/ 2837572 h 4572458"/>
              <a:gd name="connsiteX0" fmla="*/ 146321 w 4785915"/>
              <a:gd name="connsiteY0" fmla="*/ 2764547 h 4572458"/>
              <a:gd name="connsiteX1" fmla="*/ 0 w 4785915"/>
              <a:gd name="connsiteY1" fmla="*/ 348915 h 4572458"/>
              <a:gd name="connsiteX2" fmla="*/ 4755605 w 4785915"/>
              <a:gd name="connsiteY2" fmla="*/ 0 h 4572458"/>
              <a:gd name="connsiteX3" fmla="*/ 4785915 w 4785915"/>
              <a:gd name="connsiteY3" fmla="*/ 4572458 h 4572458"/>
              <a:gd name="connsiteX4" fmla="*/ 857374 w 4785915"/>
              <a:gd name="connsiteY4" fmla="*/ 4380412 h 4572458"/>
              <a:gd name="connsiteX5" fmla="*/ 961858 w 4785915"/>
              <a:gd name="connsiteY5" fmla="*/ 2692816 h 4572458"/>
              <a:gd name="connsiteX6" fmla="*/ 146321 w 4785915"/>
              <a:gd name="connsiteY6" fmla="*/ 2764547 h 4572458"/>
              <a:gd name="connsiteX0" fmla="*/ 165371 w 4804965"/>
              <a:gd name="connsiteY0" fmla="*/ 2764547 h 4572458"/>
              <a:gd name="connsiteX1" fmla="*/ 0 w 4804965"/>
              <a:gd name="connsiteY1" fmla="*/ 352090 h 4572458"/>
              <a:gd name="connsiteX2" fmla="*/ 4774655 w 4804965"/>
              <a:gd name="connsiteY2" fmla="*/ 0 h 4572458"/>
              <a:gd name="connsiteX3" fmla="*/ 4804965 w 4804965"/>
              <a:gd name="connsiteY3" fmla="*/ 4572458 h 4572458"/>
              <a:gd name="connsiteX4" fmla="*/ 876424 w 4804965"/>
              <a:gd name="connsiteY4" fmla="*/ 4380412 h 4572458"/>
              <a:gd name="connsiteX5" fmla="*/ 980908 w 4804965"/>
              <a:gd name="connsiteY5" fmla="*/ 2692816 h 4572458"/>
              <a:gd name="connsiteX6" fmla="*/ 165371 w 4804965"/>
              <a:gd name="connsiteY6" fmla="*/ 2764547 h 4572458"/>
              <a:gd name="connsiteX0" fmla="*/ 165371 w 4804965"/>
              <a:gd name="connsiteY0" fmla="*/ 2758197 h 4566108"/>
              <a:gd name="connsiteX1" fmla="*/ 0 w 4804965"/>
              <a:gd name="connsiteY1" fmla="*/ 345740 h 4566108"/>
              <a:gd name="connsiteX2" fmla="*/ 4793705 w 4804965"/>
              <a:gd name="connsiteY2" fmla="*/ 0 h 4566108"/>
              <a:gd name="connsiteX3" fmla="*/ 4804965 w 4804965"/>
              <a:gd name="connsiteY3" fmla="*/ 4566108 h 4566108"/>
              <a:gd name="connsiteX4" fmla="*/ 876424 w 4804965"/>
              <a:gd name="connsiteY4" fmla="*/ 4374062 h 4566108"/>
              <a:gd name="connsiteX5" fmla="*/ 980908 w 4804965"/>
              <a:gd name="connsiteY5" fmla="*/ 2686466 h 4566108"/>
              <a:gd name="connsiteX6" fmla="*/ 165371 w 4804965"/>
              <a:gd name="connsiteY6" fmla="*/ 2758197 h 4566108"/>
              <a:gd name="connsiteX0" fmla="*/ 165371 w 4793783"/>
              <a:gd name="connsiteY0" fmla="*/ 2758197 h 4604208"/>
              <a:gd name="connsiteX1" fmla="*/ 0 w 4793783"/>
              <a:gd name="connsiteY1" fmla="*/ 345740 h 4604208"/>
              <a:gd name="connsiteX2" fmla="*/ 4793705 w 4793783"/>
              <a:gd name="connsiteY2" fmla="*/ 0 h 4604208"/>
              <a:gd name="connsiteX3" fmla="*/ 4668440 w 4793783"/>
              <a:gd name="connsiteY3" fmla="*/ 4604208 h 4604208"/>
              <a:gd name="connsiteX4" fmla="*/ 876424 w 4793783"/>
              <a:gd name="connsiteY4" fmla="*/ 4374062 h 4604208"/>
              <a:gd name="connsiteX5" fmla="*/ 980908 w 4793783"/>
              <a:gd name="connsiteY5" fmla="*/ 2686466 h 4604208"/>
              <a:gd name="connsiteX6" fmla="*/ 165371 w 4793783"/>
              <a:gd name="connsiteY6" fmla="*/ 2758197 h 460420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764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16099 w 4801790"/>
              <a:gd name="connsiteY4" fmla="*/ 44375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  <a:gd name="connsiteX0" fmla="*/ 165371 w 4801790"/>
              <a:gd name="connsiteY0" fmla="*/ 2758197 h 4572458"/>
              <a:gd name="connsiteX1" fmla="*/ 0 w 4801790"/>
              <a:gd name="connsiteY1" fmla="*/ 345740 h 4572458"/>
              <a:gd name="connsiteX2" fmla="*/ 4793705 w 4801790"/>
              <a:gd name="connsiteY2" fmla="*/ 0 h 4572458"/>
              <a:gd name="connsiteX3" fmla="*/ 4801790 w 4801790"/>
              <a:gd name="connsiteY3" fmla="*/ 4572458 h 4572458"/>
              <a:gd name="connsiteX4" fmla="*/ 889124 w 4801790"/>
              <a:gd name="connsiteY4" fmla="*/ 4374062 h 4572458"/>
              <a:gd name="connsiteX5" fmla="*/ 980908 w 4801790"/>
              <a:gd name="connsiteY5" fmla="*/ 2686466 h 4572458"/>
              <a:gd name="connsiteX6" fmla="*/ 165371 w 4801790"/>
              <a:gd name="connsiteY6" fmla="*/ 2758197 h 45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1790" h="4572458">
                <a:moveTo>
                  <a:pt x="165371" y="2758197"/>
                </a:moveTo>
                <a:lnTo>
                  <a:pt x="0" y="345740"/>
                </a:lnTo>
                <a:lnTo>
                  <a:pt x="4793705" y="0"/>
                </a:lnTo>
                <a:cubicBezTo>
                  <a:pt x="4797458" y="1522036"/>
                  <a:pt x="4798037" y="3050422"/>
                  <a:pt x="4801790" y="4572458"/>
                </a:cubicBezTo>
                <a:lnTo>
                  <a:pt x="889124" y="4374062"/>
                </a:lnTo>
                <a:lnTo>
                  <a:pt x="980908" y="2686466"/>
                </a:lnTo>
                <a:lnTo>
                  <a:pt x="165371" y="2758197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userDrawn="1">
  <p:cSld name="TITLE-PARAGRAPH-IMAGE">
    <p:bg>
      <p:bgRef idx="1001">
        <a:schemeClr val="bg1"/>
      </p:bgRef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70313F-A889-494D-9989-994062DD5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1570038" y="954088"/>
            <a:ext cx="4910137" cy="119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1550987" y="2524124"/>
            <a:ext cx="4910137" cy="337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E2F1-A998-0543-A6F2-D2EAD82D12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090" y="274779"/>
            <a:ext cx="4608409" cy="6273659"/>
          </a:xfrm>
          <a:custGeom>
            <a:avLst/>
            <a:gdLst>
              <a:gd name="connsiteX0" fmla="*/ 0 w 4614862"/>
              <a:gd name="connsiteY0" fmla="*/ 3086100 h 6172200"/>
              <a:gd name="connsiteX1" fmla="*/ 440680 w 4614862"/>
              <a:gd name="connsiteY1" fmla="*/ 1178789 h 6172200"/>
              <a:gd name="connsiteX2" fmla="*/ 1594396 w 4614862"/>
              <a:gd name="connsiteY2" fmla="*/ 7 h 6172200"/>
              <a:gd name="connsiteX3" fmla="*/ 3020466 w 4614862"/>
              <a:gd name="connsiteY3" fmla="*/ 7 h 6172200"/>
              <a:gd name="connsiteX4" fmla="*/ 4174182 w 4614862"/>
              <a:gd name="connsiteY4" fmla="*/ 1178789 h 6172200"/>
              <a:gd name="connsiteX5" fmla="*/ 4614862 w 4614862"/>
              <a:gd name="connsiteY5" fmla="*/ 3086100 h 6172200"/>
              <a:gd name="connsiteX6" fmla="*/ 4174182 w 4614862"/>
              <a:gd name="connsiteY6" fmla="*/ 4993411 h 6172200"/>
              <a:gd name="connsiteX7" fmla="*/ 3020466 w 4614862"/>
              <a:gd name="connsiteY7" fmla="*/ 6172193 h 6172200"/>
              <a:gd name="connsiteX8" fmla="*/ 1594396 w 4614862"/>
              <a:gd name="connsiteY8" fmla="*/ 6172193 h 6172200"/>
              <a:gd name="connsiteX9" fmla="*/ 440680 w 4614862"/>
              <a:gd name="connsiteY9" fmla="*/ 4993411 h 6172200"/>
              <a:gd name="connsiteX10" fmla="*/ 0 w 4614862"/>
              <a:gd name="connsiteY10" fmla="*/ 3086100 h 6172200"/>
              <a:gd name="connsiteX0" fmla="*/ 0 w 4210260"/>
              <a:gd name="connsiteY0" fmla="*/ 3053725 h 6172186"/>
              <a:gd name="connsiteX1" fmla="*/ 36078 w 4210260"/>
              <a:gd name="connsiteY1" fmla="*/ 1178782 h 6172186"/>
              <a:gd name="connsiteX2" fmla="*/ 1189794 w 4210260"/>
              <a:gd name="connsiteY2" fmla="*/ 0 h 6172186"/>
              <a:gd name="connsiteX3" fmla="*/ 2615864 w 4210260"/>
              <a:gd name="connsiteY3" fmla="*/ 0 h 6172186"/>
              <a:gd name="connsiteX4" fmla="*/ 3769580 w 4210260"/>
              <a:gd name="connsiteY4" fmla="*/ 1178782 h 6172186"/>
              <a:gd name="connsiteX5" fmla="*/ 4210260 w 4210260"/>
              <a:gd name="connsiteY5" fmla="*/ 3086093 h 6172186"/>
              <a:gd name="connsiteX6" fmla="*/ 3769580 w 4210260"/>
              <a:gd name="connsiteY6" fmla="*/ 4993404 h 6172186"/>
              <a:gd name="connsiteX7" fmla="*/ 2615864 w 4210260"/>
              <a:gd name="connsiteY7" fmla="*/ 6172186 h 6172186"/>
              <a:gd name="connsiteX8" fmla="*/ 1189794 w 4210260"/>
              <a:gd name="connsiteY8" fmla="*/ 6172186 h 6172186"/>
              <a:gd name="connsiteX9" fmla="*/ 36078 w 4210260"/>
              <a:gd name="connsiteY9" fmla="*/ 4993404 h 6172186"/>
              <a:gd name="connsiteX10" fmla="*/ 0 w 4210260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404602 w 4578784"/>
              <a:gd name="connsiteY9" fmla="*/ 4993404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1558318 w 4578784"/>
              <a:gd name="connsiteY8" fmla="*/ 6172186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138104 w 4578784"/>
              <a:gd name="connsiteY6" fmla="*/ 4993404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097644 w 4578784"/>
              <a:gd name="connsiteY6" fmla="*/ 5794516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72186"/>
              <a:gd name="connsiteX1" fmla="*/ 0 w 4578784"/>
              <a:gd name="connsiteY1" fmla="*/ 895560 h 6172186"/>
              <a:gd name="connsiteX2" fmla="*/ 1558318 w 4578784"/>
              <a:gd name="connsiteY2" fmla="*/ 0 h 6172186"/>
              <a:gd name="connsiteX3" fmla="*/ 2984388 w 4578784"/>
              <a:gd name="connsiteY3" fmla="*/ 0 h 6172186"/>
              <a:gd name="connsiteX4" fmla="*/ 4138104 w 4578784"/>
              <a:gd name="connsiteY4" fmla="*/ 1178782 h 6172186"/>
              <a:gd name="connsiteX5" fmla="*/ 4578784 w 4578784"/>
              <a:gd name="connsiteY5" fmla="*/ 3086093 h 6172186"/>
              <a:gd name="connsiteX6" fmla="*/ 4542706 w 4578784"/>
              <a:gd name="connsiteY6" fmla="*/ 6166749 h 6172186"/>
              <a:gd name="connsiteX7" fmla="*/ 2984388 w 4578784"/>
              <a:gd name="connsiteY7" fmla="*/ 6172186 h 6172186"/>
              <a:gd name="connsiteX8" fmla="*/ 2998700 w 4578784"/>
              <a:gd name="connsiteY8" fmla="*/ 3307605 h 6172186"/>
              <a:gd name="connsiteX9" fmla="*/ 3002145 w 4578784"/>
              <a:gd name="connsiteY9" fmla="*/ 2670990 h 6172186"/>
              <a:gd name="connsiteX10" fmla="*/ 368524 w 4578784"/>
              <a:gd name="connsiteY10" fmla="*/ 3053725 h 6172186"/>
              <a:gd name="connsiteX0" fmla="*/ 368524 w 4578784"/>
              <a:gd name="connsiteY0" fmla="*/ 3053725 h 6166749"/>
              <a:gd name="connsiteX1" fmla="*/ 0 w 4578784"/>
              <a:gd name="connsiteY1" fmla="*/ 895560 h 6166749"/>
              <a:gd name="connsiteX2" fmla="*/ 1558318 w 4578784"/>
              <a:gd name="connsiteY2" fmla="*/ 0 h 6166749"/>
              <a:gd name="connsiteX3" fmla="*/ 2984388 w 4578784"/>
              <a:gd name="connsiteY3" fmla="*/ 0 h 6166749"/>
              <a:gd name="connsiteX4" fmla="*/ 4138104 w 4578784"/>
              <a:gd name="connsiteY4" fmla="*/ 1178782 h 6166749"/>
              <a:gd name="connsiteX5" fmla="*/ 4578784 w 4578784"/>
              <a:gd name="connsiteY5" fmla="*/ 3086093 h 6166749"/>
              <a:gd name="connsiteX6" fmla="*/ 4542706 w 4578784"/>
              <a:gd name="connsiteY6" fmla="*/ 6166749 h 6166749"/>
              <a:gd name="connsiteX7" fmla="*/ 2998700 w 4578784"/>
              <a:gd name="connsiteY7" fmla="*/ 3307605 h 6166749"/>
              <a:gd name="connsiteX8" fmla="*/ 3002145 w 4578784"/>
              <a:gd name="connsiteY8" fmla="*/ 2670990 h 6166749"/>
              <a:gd name="connsiteX9" fmla="*/ 368524 w 4578784"/>
              <a:gd name="connsiteY9" fmla="*/ 3053725 h 6166749"/>
              <a:gd name="connsiteX0" fmla="*/ 368524 w 4578784"/>
              <a:gd name="connsiteY0" fmla="*/ 3053725 h 3307605"/>
              <a:gd name="connsiteX1" fmla="*/ 0 w 4578784"/>
              <a:gd name="connsiteY1" fmla="*/ 895560 h 3307605"/>
              <a:gd name="connsiteX2" fmla="*/ 1558318 w 4578784"/>
              <a:gd name="connsiteY2" fmla="*/ 0 h 3307605"/>
              <a:gd name="connsiteX3" fmla="*/ 2984388 w 4578784"/>
              <a:gd name="connsiteY3" fmla="*/ 0 h 3307605"/>
              <a:gd name="connsiteX4" fmla="*/ 4138104 w 4578784"/>
              <a:gd name="connsiteY4" fmla="*/ 1178782 h 3307605"/>
              <a:gd name="connsiteX5" fmla="*/ 4578784 w 4578784"/>
              <a:gd name="connsiteY5" fmla="*/ 3086093 h 3307605"/>
              <a:gd name="connsiteX6" fmla="*/ 1695003 w 4578784"/>
              <a:gd name="connsiteY6" fmla="*/ 3136166 h 3307605"/>
              <a:gd name="connsiteX7" fmla="*/ 2998700 w 4578784"/>
              <a:gd name="connsiteY7" fmla="*/ 3307605 h 3307605"/>
              <a:gd name="connsiteX8" fmla="*/ 3002145 w 4578784"/>
              <a:gd name="connsiteY8" fmla="*/ 2670990 h 3307605"/>
              <a:gd name="connsiteX9" fmla="*/ 368524 w 4578784"/>
              <a:gd name="connsiteY9" fmla="*/ 3053725 h 3307605"/>
              <a:gd name="connsiteX0" fmla="*/ 368524 w 4330590"/>
              <a:gd name="connsiteY0" fmla="*/ 3053725 h 6273431"/>
              <a:gd name="connsiteX1" fmla="*/ 0 w 4330590"/>
              <a:gd name="connsiteY1" fmla="*/ 895560 h 6273431"/>
              <a:gd name="connsiteX2" fmla="*/ 1558318 w 4330590"/>
              <a:gd name="connsiteY2" fmla="*/ 0 h 6273431"/>
              <a:gd name="connsiteX3" fmla="*/ 2984388 w 4330590"/>
              <a:gd name="connsiteY3" fmla="*/ 0 h 6273431"/>
              <a:gd name="connsiteX4" fmla="*/ 4138104 w 4330590"/>
              <a:gd name="connsiteY4" fmla="*/ 1178782 h 6273431"/>
              <a:gd name="connsiteX5" fmla="*/ 4330590 w 4330590"/>
              <a:gd name="connsiteY5" fmla="*/ 6273431 h 6273431"/>
              <a:gd name="connsiteX6" fmla="*/ 1695003 w 4330590"/>
              <a:gd name="connsiteY6" fmla="*/ 3136166 h 6273431"/>
              <a:gd name="connsiteX7" fmla="*/ 2998700 w 4330590"/>
              <a:gd name="connsiteY7" fmla="*/ 3307605 h 6273431"/>
              <a:gd name="connsiteX8" fmla="*/ 3002145 w 4330590"/>
              <a:gd name="connsiteY8" fmla="*/ 2670990 h 6273431"/>
              <a:gd name="connsiteX9" fmla="*/ 368524 w 4330590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2984388 w 4817372"/>
              <a:gd name="connsiteY3" fmla="*/ 0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6273431"/>
              <a:gd name="connsiteX1" fmla="*/ 0 w 4817372"/>
              <a:gd name="connsiteY1" fmla="*/ 895560 h 6273431"/>
              <a:gd name="connsiteX2" fmla="*/ 1558318 w 4817372"/>
              <a:gd name="connsiteY2" fmla="*/ 0 h 6273431"/>
              <a:gd name="connsiteX3" fmla="*/ 3924914 w 4817372"/>
              <a:gd name="connsiteY3" fmla="*/ 130628 h 6273431"/>
              <a:gd name="connsiteX4" fmla="*/ 4817372 w 4817372"/>
              <a:gd name="connsiteY4" fmla="*/ 3843605 h 6273431"/>
              <a:gd name="connsiteX5" fmla="*/ 4330590 w 4817372"/>
              <a:gd name="connsiteY5" fmla="*/ 6273431 h 6273431"/>
              <a:gd name="connsiteX6" fmla="*/ 1695003 w 4817372"/>
              <a:gd name="connsiteY6" fmla="*/ 3136166 h 6273431"/>
              <a:gd name="connsiteX7" fmla="*/ 2998700 w 4817372"/>
              <a:gd name="connsiteY7" fmla="*/ 3307605 h 6273431"/>
              <a:gd name="connsiteX8" fmla="*/ 3002145 w 4817372"/>
              <a:gd name="connsiteY8" fmla="*/ 2670990 h 6273431"/>
              <a:gd name="connsiteX9" fmla="*/ 368524 w 4817372"/>
              <a:gd name="connsiteY9" fmla="*/ 3053725 h 6273431"/>
              <a:gd name="connsiteX0" fmla="*/ 368524 w 4817372"/>
              <a:gd name="connsiteY0" fmla="*/ 3053725 h 5672539"/>
              <a:gd name="connsiteX1" fmla="*/ 0 w 4817372"/>
              <a:gd name="connsiteY1" fmla="*/ 895560 h 5672539"/>
              <a:gd name="connsiteX2" fmla="*/ 1558318 w 4817372"/>
              <a:gd name="connsiteY2" fmla="*/ 0 h 5672539"/>
              <a:gd name="connsiteX3" fmla="*/ 3924914 w 4817372"/>
              <a:gd name="connsiteY3" fmla="*/ 130628 h 5672539"/>
              <a:gd name="connsiteX4" fmla="*/ 4817372 w 4817372"/>
              <a:gd name="connsiteY4" fmla="*/ 3843605 h 5672539"/>
              <a:gd name="connsiteX5" fmla="*/ 1260818 w 4817372"/>
              <a:gd name="connsiteY5" fmla="*/ 5672539 h 5672539"/>
              <a:gd name="connsiteX6" fmla="*/ 1695003 w 4817372"/>
              <a:gd name="connsiteY6" fmla="*/ 3136166 h 5672539"/>
              <a:gd name="connsiteX7" fmla="*/ 2998700 w 4817372"/>
              <a:gd name="connsiteY7" fmla="*/ 3307605 h 5672539"/>
              <a:gd name="connsiteX8" fmla="*/ 3002145 w 4817372"/>
              <a:gd name="connsiteY8" fmla="*/ 2670990 h 5672539"/>
              <a:gd name="connsiteX9" fmla="*/ 368524 w 4817372"/>
              <a:gd name="connsiteY9" fmla="*/ 3053725 h 5672539"/>
              <a:gd name="connsiteX0" fmla="*/ 368524 w 4569178"/>
              <a:gd name="connsiteY0" fmla="*/ 3053725 h 6234108"/>
              <a:gd name="connsiteX1" fmla="*/ 0 w 4569178"/>
              <a:gd name="connsiteY1" fmla="*/ 895560 h 6234108"/>
              <a:gd name="connsiteX2" fmla="*/ 1558318 w 4569178"/>
              <a:gd name="connsiteY2" fmla="*/ 0 h 6234108"/>
              <a:gd name="connsiteX3" fmla="*/ 3924914 w 4569178"/>
              <a:gd name="connsiteY3" fmla="*/ 130628 h 6234108"/>
              <a:gd name="connsiteX4" fmla="*/ 4569178 w 4569178"/>
              <a:gd name="connsiteY4" fmla="*/ 6234108 h 6234108"/>
              <a:gd name="connsiteX5" fmla="*/ 1260818 w 4569178"/>
              <a:gd name="connsiteY5" fmla="*/ 5672539 h 6234108"/>
              <a:gd name="connsiteX6" fmla="*/ 1695003 w 4569178"/>
              <a:gd name="connsiteY6" fmla="*/ 3136166 h 6234108"/>
              <a:gd name="connsiteX7" fmla="*/ 2998700 w 4569178"/>
              <a:gd name="connsiteY7" fmla="*/ 3307605 h 6234108"/>
              <a:gd name="connsiteX8" fmla="*/ 3002145 w 4569178"/>
              <a:gd name="connsiteY8" fmla="*/ 2670990 h 6234108"/>
              <a:gd name="connsiteX9" fmla="*/ 368524 w 4569178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951040 w 4595304"/>
              <a:gd name="connsiteY3" fmla="*/ 13062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053725 h 6234108"/>
              <a:gd name="connsiteX1" fmla="*/ 0 w 4595304"/>
              <a:gd name="connsiteY1" fmla="*/ 529800 h 6234108"/>
              <a:gd name="connsiteX2" fmla="*/ 1584444 w 4595304"/>
              <a:gd name="connsiteY2" fmla="*/ 0 h 6234108"/>
              <a:gd name="connsiteX3" fmla="*/ 3846537 w 4595304"/>
              <a:gd name="connsiteY3" fmla="*/ 770708 h 6234108"/>
              <a:gd name="connsiteX4" fmla="*/ 4595304 w 4595304"/>
              <a:gd name="connsiteY4" fmla="*/ 6234108 h 6234108"/>
              <a:gd name="connsiteX5" fmla="*/ 1286944 w 4595304"/>
              <a:gd name="connsiteY5" fmla="*/ 5672539 h 6234108"/>
              <a:gd name="connsiteX6" fmla="*/ 1721129 w 4595304"/>
              <a:gd name="connsiteY6" fmla="*/ 3136166 h 6234108"/>
              <a:gd name="connsiteX7" fmla="*/ 3024826 w 4595304"/>
              <a:gd name="connsiteY7" fmla="*/ 3307605 h 6234108"/>
              <a:gd name="connsiteX8" fmla="*/ 3028271 w 4595304"/>
              <a:gd name="connsiteY8" fmla="*/ 2670990 h 6234108"/>
              <a:gd name="connsiteX9" fmla="*/ 394650 w 4595304"/>
              <a:gd name="connsiteY9" fmla="*/ 3053725 h 6234108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4595304 w 4595304"/>
              <a:gd name="connsiteY4" fmla="*/ 6286359 h 6286359"/>
              <a:gd name="connsiteX5" fmla="*/ 1286944 w 4595304"/>
              <a:gd name="connsiteY5" fmla="*/ 5724790 h 6286359"/>
              <a:gd name="connsiteX6" fmla="*/ 1721129 w 4595304"/>
              <a:gd name="connsiteY6" fmla="*/ 3188417 h 6286359"/>
              <a:gd name="connsiteX7" fmla="*/ 3024826 w 4595304"/>
              <a:gd name="connsiteY7" fmla="*/ 3359856 h 6286359"/>
              <a:gd name="connsiteX8" fmla="*/ 3028271 w 4595304"/>
              <a:gd name="connsiteY8" fmla="*/ 2723241 h 6286359"/>
              <a:gd name="connsiteX9" fmla="*/ 394650 w 4595304"/>
              <a:gd name="connsiteY9" fmla="*/ 3105976 h 6286359"/>
              <a:gd name="connsiteX0" fmla="*/ 394650 w 4595304"/>
              <a:gd name="connsiteY0" fmla="*/ 3105976 h 6286359"/>
              <a:gd name="connsiteX1" fmla="*/ 0 w 4595304"/>
              <a:gd name="connsiteY1" fmla="*/ 582051 h 6286359"/>
              <a:gd name="connsiteX2" fmla="*/ 3583061 w 4595304"/>
              <a:gd name="connsiteY2" fmla="*/ 0 h 6286359"/>
              <a:gd name="connsiteX3" fmla="*/ 3846537 w 4595304"/>
              <a:gd name="connsiteY3" fmla="*/ 822959 h 6286359"/>
              <a:gd name="connsiteX4" fmla="*/ 3882099 w 4595304"/>
              <a:gd name="connsiteY4" fmla="*/ 1303014 h 6286359"/>
              <a:gd name="connsiteX5" fmla="*/ 4595304 w 4595304"/>
              <a:gd name="connsiteY5" fmla="*/ 6286359 h 6286359"/>
              <a:gd name="connsiteX6" fmla="*/ 1286944 w 4595304"/>
              <a:gd name="connsiteY6" fmla="*/ 5724790 h 6286359"/>
              <a:gd name="connsiteX7" fmla="*/ 1721129 w 4595304"/>
              <a:gd name="connsiteY7" fmla="*/ 3188417 h 6286359"/>
              <a:gd name="connsiteX8" fmla="*/ 3024826 w 4595304"/>
              <a:gd name="connsiteY8" fmla="*/ 3359856 h 6286359"/>
              <a:gd name="connsiteX9" fmla="*/ 3028271 w 4595304"/>
              <a:gd name="connsiteY9" fmla="*/ 2723241 h 6286359"/>
              <a:gd name="connsiteX10" fmla="*/ 394650 w 4595304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846537 w 4600556"/>
              <a:gd name="connsiteY3" fmla="*/ 822959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23241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59856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21129 w 4600556"/>
              <a:gd name="connsiteY7" fmla="*/ 3188417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6944 w 4600556"/>
              <a:gd name="connsiteY6" fmla="*/ 572479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0556"/>
              <a:gd name="connsiteY0" fmla="*/ 3105976 h 6286359"/>
              <a:gd name="connsiteX1" fmla="*/ 0 w 4600556"/>
              <a:gd name="connsiteY1" fmla="*/ 582051 h 6286359"/>
              <a:gd name="connsiteX2" fmla="*/ 3583061 w 4600556"/>
              <a:gd name="connsiteY2" fmla="*/ 0 h 6286359"/>
              <a:gd name="connsiteX3" fmla="*/ 3715908 w 4600556"/>
              <a:gd name="connsiteY3" fmla="*/ 966651 h 6286359"/>
              <a:gd name="connsiteX4" fmla="*/ 4600556 w 4600556"/>
              <a:gd name="connsiteY4" fmla="*/ 976443 h 6286359"/>
              <a:gd name="connsiteX5" fmla="*/ 4595304 w 4600556"/>
              <a:gd name="connsiteY5" fmla="*/ 6286359 h 6286359"/>
              <a:gd name="connsiteX6" fmla="*/ 1283769 w 4600556"/>
              <a:gd name="connsiteY6" fmla="*/ 5693040 h 6286359"/>
              <a:gd name="connsiteX7" fmla="*/ 1711604 w 4600556"/>
              <a:gd name="connsiteY7" fmla="*/ 3153492 h 6286359"/>
              <a:gd name="connsiteX8" fmla="*/ 3024826 w 4600556"/>
              <a:gd name="connsiteY8" fmla="*/ 3375731 h 6286359"/>
              <a:gd name="connsiteX9" fmla="*/ 3028271 w 4600556"/>
              <a:gd name="connsiteY9" fmla="*/ 2713716 h 6286359"/>
              <a:gd name="connsiteX10" fmla="*/ 394650 w 4600556"/>
              <a:gd name="connsiteY10" fmla="*/ 3105976 h 6286359"/>
              <a:gd name="connsiteX0" fmla="*/ 394650 w 4608194"/>
              <a:gd name="connsiteY0" fmla="*/ 31059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05976 h 6257784"/>
              <a:gd name="connsiteX0" fmla="*/ 359725 w 4608194"/>
              <a:gd name="connsiteY0" fmla="*/ 320757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59725 w 4608194"/>
              <a:gd name="connsiteY10" fmla="*/ 3207576 h 6257784"/>
              <a:gd name="connsiteX0" fmla="*/ 394650 w 4608194"/>
              <a:gd name="connsiteY0" fmla="*/ 3125026 h 6257784"/>
              <a:gd name="connsiteX1" fmla="*/ 0 w 4608194"/>
              <a:gd name="connsiteY1" fmla="*/ 582051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429575 w 4643119"/>
              <a:gd name="connsiteY0" fmla="*/ 3125026 h 6257784"/>
              <a:gd name="connsiteX1" fmla="*/ 0 w 4643119"/>
              <a:gd name="connsiteY1" fmla="*/ 515376 h 6257784"/>
              <a:gd name="connsiteX2" fmla="*/ 3617986 w 4643119"/>
              <a:gd name="connsiteY2" fmla="*/ 0 h 6257784"/>
              <a:gd name="connsiteX3" fmla="*/ 3750833 w 4643119"/>
              <a:gd name="connsiteY3" fmla="*/ 966651 h 6257784"/>
              <a:gd name="connsiteX4" fmla="*/ 4635481 w 4643119"/>
              <a:gd name="connsiteY4" fmla="*/ 976443 h 6257784"/>
              <a:gd name="connsiteX5" fmla="*/ 4642929 w 4643119"/>
              <a:gd name="connsiteY5" fmla="*/ 6257784 h 6257784"/>
              <a:gd name="connsiteX6" fmla="*/ 1318694 w 4643119"/>
              <a:gd name="connsiteY6" fmla="*/ 5693040 h 6257784"/>
              <a:gd name="connsiteX7" fmla="*/ 1746529 w 4643119"/>
              <a:gd name="connsiteY7" fmla="*/ 3153492 h 6257784"/>
              <a:gd name="connsiteX8" fmla="*/ 3059751 w 4643119"/>
              <a:gd name="connsiteY8" fmla="*/ 3375731 h 6257784"/>
              <a:gd name="connsiteX9" fmla="*/ 3063196 w 4643119"/>
              <a:gd name="connsiteY9" fmla="*/ 2713716 h 6257784"/>
              <a:gd name="connsiteX10" fmla="*/ 429575 w 4643119"/>
              <a:gd name="connsiteY10" fmla="*/ 3125026 h 6257784"/>
              <a:gd name="connsiteX0" fmla="*/ 394650 w 4608194"/>
              <a:gd name="connsiteY0" fmla="*/ 3125026 h 6257784"/>
              <a:gd name="connsiteX1" fmla="*/ 0 w 4608194"/>
              <a:gd name="connsiteY1" fmla="*/ 547126 h 6257784"/>
              <a:gd name="connsiteX2" fmla="*/ 3583061 w 4608194"/>
              <a:gd name="connsiteY2" fmla="*/ 0 h 6257784"/>
              <a:gd name="connsiteX3" fmla="*/ 3715908 w 4608194"/>
              <a:gd name="connsiteY3" fmla="*/ 966651 h 6257784"/>
              <a:gd name="connsiteX4" fmla="*/ 4600556 w 4608194"/>
              <a:gd name="connsiteY4" fmla="*/ 976443 h 6257784"/>
              <a:gd name="connsiteX5" fmla="*/ 4608004 w 4608194"/>
              <a:gd name="connsiteY5" fmla="*/ 6257784 h 6257784"/>
              <a:gd name="connsiteX6" fmla="*/ 1283769 w 4608194"/>
              <a:gd name="connsiteY6" fmla="*/ 5693040 h 6257784"/>
              <a:gd name="connsiteX7" fmla="*/ 1711604 w 4608194"/>
              <a:gd name="connsiteY7" fmla="*/ 3153492 h 6257784"/>
              <a:gd name="connsiteX8" fmla="*/ 3024826 w 4608194"/>
              <a:gd name="connsiteY8" fmla="*/ 3375731 h 6257784"/>
              <a:gd name="connsiteX9" fmla="*/ 3028271 w 4608194"/>
              <a:gd name="connsiteY9" fmla="*/ 2713716 h 6257784"/>
              <a:gd name="connsiteX10" fmla="*/ 394650 w 4608194"/>
              <a:gd name="connsiteY10" fmla="*/ 3125026 h 6257784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15908 w 4608194"/>
              <a:gd name="connsiteY3" fmla="*/ 982526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194"/>
              <a:gd name="connsiteY0" fmla="*/ 3140901 h 6273659"/>
              <a:gd name="connsiteX1" fmla="*/ 0 w 4608194"/>
              <a:gd name="connsiteY1" fmla="*/ 563001 h 6273659"/>
              <a:gd name="connsiteX2" fmla="*/ 3646561 w 4608194"/>
              <a:gd name="connsiteY2" fmla="*/ 0 h 6273659"/>
              <a:gd name="connsiteX3" fmla="*/ 3779408 w 4608194"/>
              <a:gd name="connsiteY3" fmla="*/ 915851 h 6273659"/>
              <a:gd name="connsiteX4" fmla="*/ 4600556 w 4608194"/>
              <a:gd name="connsiteY4" fmla="*/ 992318 h 6273659"/>
              <a:gd name="connsiteX5" fmla="*/ 4608004 w 4608194"/>
              <a:gd name="connsiteY5" fmla="*/ 6273659 h 6273659"/>
              <a:gd name="connsiteX6" fmla="*/ 1283769 w 4608194"/>
              <a:gd name="connsiteY6" fmla="*/ 5708915 h 6273659"/>
              <a:gd name="connsiteX7" fmla="*/ 1711604 w 4608194"/>
              <a:gd name="connsiteY7" fmla="*/ 3169367 h 6273659"/>
              <a:gd name="connsiteX8" fmla="*/ 3024826 w 4608194"/>
              <a:gd name="connsiteY8" fmla="*/ 3391606 h 6273659"/>
              <a:gd name="connsiteX9" fmla="*/ 3028271 w 4608194"/>
              <a:gd name="connsiteY9" fmla="*/ 2729591 h 6273659"/>
              <a:gd name="connsiteX10" fmla="*/ 394650 w 4608194"/>
              <a:gd name="connsiteY10" fmla="*/ 3140901 h 627365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6561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  <a:gd name="connsiteX0" fmla="*/ 394650 w 4608409"/>
              <a:gd name="connsiteY0" fmla="*/ 3172651 h 6305409"/>
              <a:gd name="connsiteX1" fmla="*/ 0 w 4608409"/>
              <a:gd name="connsiteY1" fmla="*/ 594751 h 6305409"/>
              <a:gd name="connsiteX2" fmla="*/ 3671961 w 4608409"/>
              <a:gd name="connsiteY2" fmla="*/ 0 h 6305409"/>
              <a:gd name="connsiteX3" fmla="*/ 3779408 w 4608409"/>
              <a:gd name="connsiteY3" fmla="*/ 947601 h 6305409"/>
              <a:gd name="connsiteX4" fmla="*/ 4606906 w 4608409"/>
              <a:gd name="connsiteY4" fmla="*/ 954218 h 6305409"/>
              <a:gd name="connsiteX5" fmla="*/ 4608004 w 4608409"/>
              <a:gd name="connsiteY5" fmla="*/ 6305409 h 6305409"/>
              <a:gd name="connsiteX6" fmla="*/ 1283769 w 4608409"/>
              <a:gd name="connsiteY6" fmla="*/ 5740665 h 6305409"/>
              <a:gd name="connsiteX7" fmla="*/ 1711604 w 4608409"/>
              <a:gd name="connsiteY7" fmla="*/ 3201117 h 6305409"/>
              <a:gd name="connsiteX8" fmla="*/ 3024826 w 4608409"/>
              <a:gd name="connsiteY8" fmla="*/ 3423356 h 6305409"/>
              <a:gd name="connsiteX9" fmla="*/ 3028271 w 4608409"/>
              <a:gd name="connsiteY9" fmla="*/ 2761341 h 6305409"/>
              <a:gd name="connsiteX10" fmla="*/ 394650 w 4608409"/>
              <a:gd name="connsiteY10" fmla="*/ 3172651 h 6305409"/>
              <a:gd name="connsiteX0" fmla="*/ 394650 w 4608409"/>
              <a:gd name="connsiteY0" fmla="*/ 3140901 h 6273659"/>
              <a:gd name="connsiteX1" fmla="*/ 0 w 4608409"/>
              <a:gd name="connsiteY1" fmla="*/ 563001 h 6273659"/>
              <a:gd name="connsiteX2" fmla="*/ 3643386 w 4608409"/>
              <a:gd name="connsiteY2" fmla="*/ 0 h 6273659"/>
              <a:gd name="connsiteX3" fmla="*/ 3779408 w 4608409"/>
              <a:gd name="connsiteY3" fmla="*/ 915851 h 6273659"/>
              <a:gd name="connsiteX4" fmla="*/ 4606906 w 4608409"/>
              <a:gd name="connsiteY4" fmla="*/ 922468 h 6273659"/>
              <a:gd name="connsiteX5" fmla="*/ 4608004 w 4608409"/>
              <a:gd name="connsiteY5" fmla="*/ 6273659 h 6273659"/>
              <a:gd name="connsiteX6" fmla="*/ 1283769 w 4608409"/>
              <a:gd name="connsiteY6" fmla="*/ 5708915 h 6273659"/>
              <a:gd name="connsiteX7" fmla="*/ 1711604 w 4608409"/>
              <a:gd name="connsiteY7" fmla="*/ 3169367 h 6273659"/>
              <a:gd name="connsiteX8" fmla="*/ 3024826 w 4608409"/>
              <a:gd name="connsiteY8" fmla="*/ 3391606 h 6273659"/>
              <a:gd name="connsiteX9" fmla="*/ 3028271 w 4608409"/>
              <a:gd name="connsiteY9" fmla="*/ 2729591 h 6273659"/>
              <a:gd name="connsiteX10" fmla="*/ 394650 w 4608409"/>
              <a:gd name="connsiteY10" fmla="*/ 3140901 h 6273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409" h="6273659">
                <a:moveTo>
                  <a:pt x="394650" y="3140901"/>
                </a:moveTo>
                <a:lnTo>
                  <a:pt x="0" y="563001"/>
                </a:lnTo>
                <a:lnTo>
                  <a:pt x="3643386" y="0"/>
                </a:lnTo>
                <a:lnTo>
                  <a:pt x="3779408" y="915851"/>
                </a:lnTo>
                <a:lnTo>
                  <a:pt x="4606906" y="922468"/>
                </a:lnTo>
                <a:cubicBezTo>
                  <a:pt x="4605155" y="2692440"/>
                  <a:pt x="4609755" y="4503687"/>
                  <a:pt x="4608004" y="6273659"/>
                </a:cubicBezTo>
                <a:lnTo>
                  <a:pt x="1283769" y="5708915"/>
                </a:lnTo>
                <a:lnTo>
                  <a:pt x="1711604" y="3169367"/>
                </a:lnTo>
                <a:lnTo>
                  <a:pt x="3024826" y="3391606"/>
                </a:lnTo>
                <a:cubicBezTo>
                  <a:pt x="3025974" y="3179401"/>
                  <a:pt x="3027123" y="2941796"/>
                  <a:pt x="3028271" y="2729591"/>
                </a:cubicBezTo>
                <a:lnTo>
                  <a:pt x="394650" y="3140901"/>
                </a:ln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en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" preserve="1" userDrawn="1">
  <p:cSld name="RED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ENG" userDrawn="1">
  <p:cSld name="FINAL-ENG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23931-03B0-6748-936D-16F9A38FD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FR" userDrawn="1">
  <p:cSld name="FINAL-F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5F326B-D9E4-AE45-A430-6D67434AA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-BILINGUAL" userDrawn="1">
  <p:cSld name="FINAL-BILINGUAL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2DCC12E-3F01-FC45-897E-D1705A7E89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12872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4800"/>
              <a:buFont typeface="Inter"/>
              <a:buNone/>
              <a:defRPr sz="4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2792185"/>
            <a:ext cx="10515600" cy="338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E43D30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43D3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E43D3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52" r:id="rId3"/>
    <p:sldLayoutId id="2147483653" r:id="rId4"/>
    <p:sldLayoutId id="2147483655" r:id="rId5"/>
    <p:sldLayoutId id="2147483661" r:id="rId6"/>
    <p:sldLayoutId id="2147483659" r:id="rId7"/>
    <p:sldLayoutId id="2147483660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54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D9F9B-86AC-43CD-B5DD-9D8DDE9C2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La croissance du secteur privé est essentielle à celle du secteur 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5A833-3DC6-4631-9DFA-8D5CBD260637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2192338"/>
            <a:ext cx="4656137" cy="4364326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dépenses de santé augmentent exponentiellement au fur et à mesure que nos aînés vieillissent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Au cours des 15 prochaines années, le nombre de personnes âgées de 75 et plus devrait doubler, à environ 140,000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Cela va se excercer d’énormes pressions sur les dépenses en soins de santé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DC7396B-39C9-4803-9A36-93656D5EFB11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1059873"/>
          <a:ext cx="5610225" cy="474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67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350790" y="658813"/>
            <a:ext cx="4841209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sz="2800" b="1" dirty="0"/>
              <a:t>The good news: Immigrants are moving into non-urban areas</a:t>
            </a:r>
            <a:endParaRPr sz="2800"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7449955" y="2125663"/>
            <a:ext cx="4742043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In 2017 only 360 immigrants settled outside of the seven urban centres in New Brunswick.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By 2019 nearly 1,100 did – a growth rate of nearly triple.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Covid-19 impacted the 2020 intake.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endParaRPr lang="en-CA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1800"/>
              <a:buNone/>
            </a:pPr>
            <a:r>
              <a:rPr lang="en-CA" sz="2000" dirty="0"/>
              <a:t>Carleton County has attract approx. 180 per year since 2016.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7BE72-8C33-4B97-8BEA-9500B32B8FA7}"/>
              </a:ext>
            </a:extLst>
          </p:cNvPr>
          <p:cNvSpPr txBox="1"/>
          <p:nvPr/>
        </p:nvSpPr>
        <p:spPr>
          <a:xfrm>
            <a:off x="684663" y="655136"/>
            <a:ext cx="6096000" cy="909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CA" sz="2400" b="1" dirty="0">
                <a:solidFill>
                  <a:schemeClr val="tx1"/>
                </a:solidFill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Permanent resident admissions by region around New Brunswick</a:t>
            </a:r>
            <a:endParaRPr lang="en-CA" sz="2400" dirty="0">
              <a:solidFill>
                <a:schemeClr val="tx1"/>
              </a:solidFill>
              <a:effectLst/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BE71E-469A-43A9-A34F-DAB4D82A7343}"/>
              </a:ext>
            </a:extLst>
          </p:cNvPr>
          <p:cNvSpPr txBox="1"/>
          <p:nvPr/>
        </p:nvSpPr>
        <p:spPr>
          <a:xfrm>
            <a:off x="6895192" y="6497638"/>
            <a:ext cx="5033819" cy="317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*intended destination. Source: IRCC</a:t>
            </a:r>
            <a:endParaRPr lang="en-CA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A2569-BE93-404D-AABF-4AB6870B3DCA}"/>
              </a:ext>
            </a:extLst>
          </p:cNvPr>
          <p:cNvCxnSpPr/>
          <p:nvPr/>
        </p:nvCxnSpPr>
        <p:spPr>
          <a:xfrm>
            <a:off x="7151572" y="904775"/>
            <a:ext cx="0" cy="5028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8730B29-48BF-493A-A9A9-CDE1393E491E}"/>
              </a:ext>
            </a:extLst>
          </p:cNvPr>
          <p:cNvGraphicFramePr>
            <a:graphicFrameLocks/>
          </p:cNvGraphicFramePr>
          <p:nvPr/>
        </p:nvGraphicFramePr>
        <p:xfrm>
          <a:off x="821615" y="1927182"/>
          <a:ext cx="6130737" cy="457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7A1E5C5-58E2-4B88-B969-3B698C21E7E6}"/>
              </a:ext>
            </a:extLst>
          </p:cNvPr>
          <p:cNvSpPr txBox="1"/>
          <p:nvPr/>
        </p:nvSpPr>
        <p:spPr>
          <a:xfrm>
            <a:off x="3886983" y="26150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4,610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E78FA6-08F6-4CC5-90B8-344E3F05D64C}"/>
              </a:ext>
            </a:extLst>
          </p:cNvPr>
          <p:cNvSpPr txBox="1"/>
          <p:nvPr/>
        </p:nvSpPr>
        <p:spPr>
          <a:xfrm>
            <a:off x="2276676" y="304966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3,645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C6122-2FCD-4E0C-8B70-35B5BA99B7A2}"/>
              </a:ext>
            </a:extLst>
          </p:cNvPr>
          <p:cNvSpPr txBox="1"/>
          <p:nvPr/>
        </p:nvSpPr>
        <p:spPr>
          <a:xfrm>
            <a:off x="5579745" y="21256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/>
              <a:t>6,000</a:t>
            </a:r>
          </a:p>
        </p:txBody>
      </p:sp>
    </p:spTree>
    <p:extLst>
      <p:ext uri="{BB962C8B-B14F-4D97-AF65-F5344CB8AC3E}">
        <p14:creationId xmlns:p14="http://schemas.microsoft.com/office/powerpoint/2010/main" val="203339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Population growth and K-12 education</a:t>
            </a:r>
          </a:p>
        </p:txBody>
      </p:sp>
    </p:spTree>
    <p:extLst>
      <p:ext uri="{BB962C8B-B14F-4D97-AF65-F5344CB8AC3E}">
        <p14:creationId xmlns:p14="http://schemas.microsoft.com/office/powerpoint/2010/main" val="123160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6"/>
            <a:ext cx="6179683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Making the case for a plan: Growing the K-12 population</a:t>
            </a:r>
            <a:endParaRPr b="1" dirty="0"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3"/>
          </p:nvPr>
        </p:nvSpPr>
        <p:spPr>
          <a:xfrm>
            <a:off x="1004310" y="2460192"/>
            <a:ext cx="11187690" cy="439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/>
              <a:t>K-12 enrolment is declining across NB even as the demand for workers is rising.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Attracting more young families to the province will help rebuild the K-12 student population.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Ensuring the next generation has a larger local talent pipeline.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r>
              <a:rPr lang="en-US" sz="2000" dirty="0">
                <a:latin typeface="Inter" panose="020B0604020202020204" charset="0"/>
                <a:ea typeface="Inter" panose="020B0604020202020204" charset="0"/>
              </a:rPr>
              <a:t>It’s already happening in Fredericton and Moncton.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E43D30"/>
              </a:buClr>
              <a:buSzPts val="1800"/>
              <a:buNone/>
            </a:pPr>
            <a:endParaRPr sz="2000" dirty="0"/>
          </a:p>
        </p:txBody>
      </p:sp>
      <p:pic>
        <p:nvPicPr>
          <p:cNvPr id="3074" name="Picture 2" descr="education Icon 2281024">
            <a:extLst>
              <a:ext uri="{FF2B5EF4-FFF2-40B4-BE49-F238E27FC236}">
                <a16:creationId xmlns:a16="http://schemas.microsoft.com/office/drawing/2014/main" id="{196EF359-AD63-4234-B032-177D81AD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64" y="2923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6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892530" y="263235"/>
            <a:ext cx="11095881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Projecting K-12 enrolment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CA" b="1" dirty="0"/>
              <a:t>Assuming a significant increase in immigration </a:t>
            </a:r>
            <a:endParaRPr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860ABE7-8A25-4AEA-8DA5-959778A5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200572"/>
              </p:ext>
            </p:extLst>
          </p:nvPr>
        </p:nvGraphicFramePr>
        <p:xfrm>
          <a:off x="1354736" y="1914092"/>
          <a:ext cx="10734595" cy="46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32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9648358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The Acadian Peninsula’s population growth projections</a:t>
            </a:r>
          </a:p>
        </p:txBody>
      </p:sp>
    </p:spTree>
    <p:extLst>
      <p:ext uri="{BB962C8B-B14F-4D97-AF65-F5344CB8AC3E}">
        <p14:creationId xmlns:p14="http://schemas.microsoft.com/office/powerpoint/2010/main" val="212440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7" y="1165844"/>
            <a:ext cx="5793089" cy="1358280"/>
          </a:xfrm>
        </p:spPr>
        <p:txBody>
          <a:bodyPr>
            <a:normAutofit fontScale="92500" lnSpcReduction="20000"/>
          </a:bodyPr>
          <a:lstStyle/>
          <a:p>
            <a:pPr marL="269875" indent="-41275">
              <a:tabLst>
                <a:tab pos="269875" algn="l"/>
              </a:tabLst>
            </a:pPr>
            <a:r>
              <a:rPr lang="en-CA" sz="3200" b="1" dirty="0"/>
              <a:t>Why does the Acadian Peninsula need to grow its population? 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CA" dirty="0"/>
              <a:t>Many strategically important industries</a:t>
            </a:r>
          </a:p>
          <a:p>
            <a:r>
              <a:rPr lang="en-CA" dirty="0"/>
              <a:t>New growth opportunities </a:t>
            </a:r>
          </a:p>
          <a:p>
            <a:r>
              <a:rPr lang="en-CA" dirty="0"/>
              <a:t>More than 2,000 employers</a:t>
            </a:r>
          </a:p>
          <a:p>
            <a:r>
              <a:rPr lang="en-CA" dirty="0"/>
              <a:t>Risk that many could leave if workforce demand can’t be addressed</a:t>
            </a:r>
            <a:endParaRPr lang="en-CL" dirty="0"/>
          </a:p>
        </p:txBody>
      </p:sp>
      <p:pic>
        <p:nvPicPr>
          <p:cNvPr id="6146" name="Picture 2" descr="plan Icon 3536369">
            <a:extLst>
              <a:ext uri="{FF2B5EF4-FFF2-40B4-BE49-F238E27FC236}">
                <a16:creationId xmlns:a16="http://schemas.microsoft.com/office/drawing/2014/main" id="{27E58BF8-6067-4F83-83C0-39B3B2EA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230901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14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The Acadian Peninsula’s 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01143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Three scenarios:</a:t>
            </a:r>
          </a:p>
          <a:p>
            <a:pPr marL="269875" indent="-41275">
              <a:lnSpc>
                <a:spcPct val="100000"/>
              </a:lnSpc>
            </a:pPr>
            <a:r>
              <a:rPr lang="en-CA" sz="2000" dirty="0"/>
              <a:t>Developed using Statistics Canada population growth projections for New Brunswick* adjusted for demographic situation and trends specific to the region.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  <a:endParaRPr lang="en-CL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392504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The Acadian Peninsula’s population growth forecasts 2020 to 2040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</a:pPr>
            <a:r>
              <a:rPr lang="en-CA" sz="2400" b="1" dirty="0"/>
              <a:t>Why these three scenarios?</a:t>
            </a:r>
            <a:endParaRPr lang="en-CA" sz="2000" dirty="0"/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1: Current population trajectory. 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will happen to the workforce if the population does not grow.</a:t>
            </a:r>
          </a:p>
          <a:p>
            <a:pPr marL="269875" indent="-41275" algn="just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2: Population growth needed to maintain the current size of the workforce. </a:t>
            </a:r>
          </a:p>
          <a:p>
            <a:pPr marL="514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just to keep the same workforce size.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b="1" dirty="0"/>
              <a:t>Scenario 3: Population growth needed to expand the workforce at an annual average rate of 0.5%.</a:t>
            </a:r>
          </a:p>
          <a:p>
            <a:pPr marL="5143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/>
              <a:t>To show what level of population growth is needed if the county wants to grow its workforce to support the growth of new industries. </a:t>
            </a:r>
            <a:endParaRPr lang="en-C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228081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5853263" cy="5510106"/>
          </a:xfrm>
        </p:spPr>
        <p:txBody>
          <a:bodyPr>
            <a:normAutofit/>
          </a:bodyPr>
          <a:lstStyle/>
          <a:p>
            <a:r>
              <a:rPr lang="en-CA" sz="3200" b="1" dirty="0"/>
              <a:t>The Acadian Peninsula’s population growth scenarios</a:t>
            </a:r>
            <a:endParaRPr lang="en-CL" sz="2800" dirty="0"/>
          </a:p>
        </p:txBody>
      </p:sp>
      <p:pic>
        <p:nvPicPr>
          <p:cNvPr id="8194" name="Picture 2" descr="Population Growth Icon 4274">
            <a:extLst>
              <a:ext uri="{FF2B5EF4-FFF2-40B4-BE49-F238E27FC236}">
                <a16:creationId xmlns:a16="http://schemas.microsoft.com/office/drawing/2014/main" id="{18A0AF5E-77A6-43DF-BD84-1010181F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95" y="1520613"/>
            <a:ext cx="2210877" cy="221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0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The Acadian Peninsula’s demographic challenge</a:t>
            </a:r>
          </a:p>
        </p:txBody>
      </p:sp>
    </p:spTree>
    <p:extLst>
      <p:ext uri="{BB962C8B-B14F-4D97-AF65-F5344CB8AC3E}">
        <p14:creationId xmlns:p14="http://schemas.microsoft.com/office/powerpoint/2010/main" val="2820145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308243"/>
              </p:ext>
            </p:extLst>
          </p:nvPr>
        </p:nvGraphicFramePr>
        <p:xfrm>
          <a:off x="1396329" y="332300"/>
          <a:ext cx="970159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8273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363325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Current trajectory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declines by 5%.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declines by 27% (-5,800)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loss of export industries.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4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31618"/>
              </p:ext>
            </p:extLst>
          </p:nvPr>
        </p:nvGraphicFramePr>
        <p:xfrm>
          <a:off x="1194199" y="303423"/>
          <a:ext cx="10375368" cy="6087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066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787470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100560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Maintain current size of the workforce (est. 21,300)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810333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must increase by 18% (+8,400).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stays at 21,300.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population has not grown this fast since the 1960s.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212550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Increasing share of the workforce employed in local services (public and private).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965474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Less workers for other industries – including export-focused industries.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93791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Difficulties expanding new industries (agriculture, tourism, natural resource, etc.)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51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CF16C0C-8D99-4476-94EB-5100735FE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90957"/>
              </p:ext>
            </p:extLst>
          </p:nvPr>
        </p:nvGraphicFramePr>
        <p:xfrm>
          <a:off x="1396329" y="332300"/>
          <a:ext cx="10375368" cy="56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2284">
                  <a:extLst>
                    <a:ext uri="{9D8B030D-6E8A-4147-A177-3AD203B41FA5}">
                      <a16:colId xmlns:a16="http://schemas.microsoft.com/office/drawing/2014/main" val="4118274211"/>
                    </a:ext>
                  </a:extLst>
                </a:gridCol>
                <a:gridCol w="8113084">
                  <a:extLst>
                    <a:ext uri="{9D8B030D-6E8A-4147-A177-3AD203B41FA5}">
                      <a16:colId xmlns:a16="http://schemas.microsoft.com/office/drawing/2014/main" val="2190124392"/>
                    </a:ext>
                  </a:extLst>
                </a:gridCol>
              </a:tblGrid>
              <a:tr h="925435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Scenario:</a:t>
                      </a:r>
                      <a:endParaRPr lang="en-CA" sz="22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solidFill>
                            <a:srgbClr val="FF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Grow the workforce at a modest 0.5% per year</a:t>
                      </a:r>
                      <a:endParaRPr lang="en-CA" sz="2400" b="1" i="0" u="none" strike="noStrike" dirty="0">
                        <a:solidFill>
                          <a:srgbClr val="FF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965041"/>
                  </a:ext>
                </a:extLst>
              </a:tr>
              <a:tr h="1666011">
                <a:tc>
                  <a:txBody>
                    <a:bodyPr/>
                    <a:lstStyle/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Projected outcome (2040):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Population increases by 29% (+13,600).</a:t>
                      </a:r>
                    </a:p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Workforce increases by +2,100.</a:t>
                      </a:r>
                    </a:p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943055"/>
                  </a:ext>
                </a:extLst>
              </a:tr>
              <a:tr h="1115884">
                <a:tc>
                  <a:txBody>
                    <a:bodyPr/>
                    <a:lstStyle/>
                    <a:p>
                      <a:pPr algn="l" fontAlgn="b"/>
                      <a:endParaRPr lang="en-CA" sz="2200" b="1" u="none" strike="noStrike" dirty="0"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  <a:p>
                      <a:pPr algn="l" fontAlgn="b"/>
                      <a:r>
                        <a:rPr lang="en-CA" sz="2200" b="1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Potential implications:</a:t>
                      </a:r>
                      <a:endParaRPr lang="en-CA" sz="2200" b="1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The region has the workforce to meet expected demand for local services.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333486"/>
                  </a:ext>
                </a:extLst>
              </a:tr>
              <a:tr h="888505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</a:rPr>
                        <a:t>… and the workforce to grow some new industries.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945283"/>
                  </a:ext>
                </a:extLst>
              </a:tr>
              <a:tr h="1006593"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270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3A85E-E640-BD4E-B162-0BB1F2E27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109" y="607579"/>
            <a:ext cx="9951203" cy="1134594"/>
          </a:xfrm>
        </p:spPr>
        <p:txBody>
          <a:bodyPr>
            <a:normAutofit lnSpcReduction="10000"/>
          </a:bodyPr>
          <a:lstStyle/>
          <a:p>
            <a:pPr marL="269875" indent="-41275"/>
            <a:r>
              <a:rPr lang="en-CA" sz="3200" b="1" dirty="0"/>
              <a:t>The Acadian Peninsula’s population growth forecasts 2020 to 2040 - Conclusions</a:t>
            </a:r>
            <a:endParaRPr lang="en-CL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9DC3-0463-F943-B507-77BC475AB2F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445109" y="2042861"/>
            <a:ext cx="10432466" cy="4207560"/>
          </a:xfrm>
        </p:spPr>
        <p:txBody>
          <a:bodyPr>
            <a:normAutofit/>
          </a:bodyPr>
          <a:lstStyle/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If the region wants to maintain the current workforce size or expand it over the next 20 years, significant growth in the population is required.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Assuming other population growth components remain constant, it will require an increase in annual immigration from 23/year to </a:t>
            </a:r>
            <a:r>
              <a:rPr lang="en-CA" sz="2000" b="1" dirty="0"/>
              <a:t>between 450-550/year.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CA" sz="2000" dirty="0"/>
              <a:t>This will not happen by itself. </a:t>
            </a:r>
          </a:p>
          <a:p>
            <a:pPr marL="269875" indent="-41275">
              <a:lnSpc>
                <a:spcPct val="100000"/>
              </a:lnSpc>
              <a:spcBef>
                <a:spcPts val="2400"/>
              </a:spcBef>
            </a:pPr>
            <a:r>
              <a:rPr lang="en-CA" sz="2000" dirty="0"/>
              <a:t>It will require a deliberate population growth plan for the county.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52346-ABBF-4A63-9F0D-B33291ED3009}"/>
              </a:ext>
            </a:extLst>
          </p:cNvPr>
          <p:cNvSpPr txBox="1"/>
          <p:nvPr/>
        </p:nvSpPr>
        <p:spPr>
          <a:xfrm>
            <a:off x="8482330" y="6550223"/>
            <a:ext cx="370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*Using Projection scenario HG: High-Growth</a:t>
            </a:r>
          </a:p>
        </p:txBody>
      </p:sp>
    </p:spTree>
    <p:extLst>
      <p:ext uri="{BB962C8B-B14F-4D97-AF65-F5344CB8AC3E}">
        <p14:creationId xmlns:p14="http://schemas.microsoft.com/office/powerpoint/2010/main" val="2399927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The Bathurst region’s population growth plan</a:t>
            </a:r>
          </a:p>
        </p:txBody>
      </p:sp>
    </p:spTree>
    <p:extLst>
      <p:ext uri="{BB962C8B-B14F-4D97-AF65-F5344CB8AC3E}">
        <p14:creationId xmlns:p14="http://schemas.microsoft.com/office/powerpoint/2010/main" val="178672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7268177" cy="5510106"/>
          </a:xfrm>
        </p:spPr>
        <p:txBody>
          <a:bodyPr/>
          <a:lstStyle/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r>
              <a:rPr lang="en-CA" sz="2800" b="1" dirty="0"/>
              <a:t>Local communities/regions need to get engaged.</a:t>
            </a:r>
          </a:p>
          <a:p>
            <a:pPr marL="269875" indent="-41275">
              <a:lnSpc>
                <a:spcPct val="100000"/>
              </a:lnSpc>
              <a:tabLst>
                <a:tab pos="182563" algn="l"/>
              </a:tabLst>
            </a:pPr>
            <a:endParaRPr lang="en-CA" sz="2800" b="1" dirty="0"/>
          </a:p>
          <a:p>
            <a:r>
              <a:rPr lang="en-CA" dirty="0"/>
              <a:t>This is not only a provincial government issue.</a:t>
            </a:r>
          </a:p>
          <a:p>
            <a:r>
              <a:rPr lang="en-CA" dirty="0"/>
              <a:t>People and businesses move into local communities. </a:t>
            </a:r>
          </a:p>
          <a:p>
            <a:r>
              <a:rPr lang="en-CA" dirty="0"/>
              <a:t>Economic opportunities occur in local communities. </a:t>
            </a:r>
            <a:endParaRPr lang="en-CL" dirty="0"/>
          </a:p>
        </p:txBody>
      </p:sp>
      <p:pic>
        <p:nvPicPr>
          <p:cNvPr id="4098" name="Picture 2" descr="join Icon 118840">
            <a:extLst>
              <a:ext uri="{FF2B5EF4-FFF2-40B4-BE49-F238E27FC236}">
                <a16:creationId xmlns:a16="http://schemas.microsoft.com/office/drawing/2014/main" id="{1D46539C-1429-4707-8EC0-27F067F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41" y="1104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61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902155" y="649577"/>
            <a:ext cx="11095881" cy="77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D30"/>
              </a:buClr>
              <a:buSzPts val="3200"/>
              <a:buNone/>
            </a:pPr>
            <a:r>
              <a:rPr lang="en-US" b="1" dirty="0"/>
              <a:t>The changing demands on local/regional government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7B4F96-1F5C-4C5A-AD4F-59750E706271}"/>
              </a:ext>
            </a:extLst>
          </p:cNvPr>
          <p:cNvSpPr txBox="1">
            <a:spLocks/>
          </p:cNvSpPr>
          <p:nvPr/>
        </p:nvSpPr>
        <p:spPr>
          <a:xfrm>
            <a:off x="234718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  <a:latin typeface="Inter" panose="020B0604020202020204" charset="0"/>
                <a:ea typeface="Inter" panose="020B0604020202020204" charset="0"/>
              </a:rPr>
              <a:t>Local/regional government – circa 2000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3C1FFC-71CD-451F-89F4-75212A873DBB}"/>
              </a:ext>
            </a:extLst>
          </p:cNvPr>
          <p:cNvSpPr txBox="1">
            <a:spLocks/>
          </p:cNvSpPr>
          <p:nvPr/>
        </p:nvSpPr>
        <p:spPr>
          <a:xfrm>
            <a:off x="6086106" y="1761089"/>
            <a:ext cx="6191794" cy="46311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None/>
            </a:pPr>
            <a:r>
              <a:rPr lang="en-CA" sz="2000" b="1" dirty="0">
                <a:solidFill>
                  <a:srgbClr val="FF0000"/>
                </a:solidFill>
              </a:rPr>
              <a:t>Local/regional government – circa 2020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CA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BEFFFB-0786-44FD-BB47-A61F7FF21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3386008" y="2483860"/>
            <a:ext cx="1592003" cy="1263749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DDFEBB-4B7B-42C0-8CC9-1AFC79B1D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591317" y="4155748"/>
            <a:ext cx="1178326" cy="103240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0018373-350F-4AB3-9738-21E632A81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1014958" y="2438602"/>
            <a:ext cx="1592003" cy="126374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F4F1382-9942-4948-8D9D-B76672F406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2297718" y="3860327"/>
            <a:ext cx="1592004" cy="1382454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6CD20DE-69F7-493B-83C6-C3F811F6078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3987064" y="4308354"/>
            <a:ext cx="1781175" cy="1308669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68D969-7131-48CF-BD4B-0CEEFCBC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>
            <a:off x="8419153" y="2083476"/>
            <a:ext cx="1592003" cy="1263749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3F25C46-F5B3-4BE4-AF14-36F80C65DC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4"/>
          <a:stretch/>
        </p:blipFill>
        <p:spPr>
          <a:xfrm>
            <a:off x="6327968" y="3855303"/>
            <a:ext cx="1178326" cy="1032401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6974A66-FF80-4E35-BDE1-63E827A7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9"/>
          <a:stretch/>
        </p:blipFill>
        <p:spPr>
          <a:xfrm flipH="1">
            <a:off x="6284288" y="2206880"/>
            <a:ext cx="1592003" cy="126374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92B0A995-D043-43FC-AE62-6AEA9E5788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3"/>
          <a:stretch/>
        </p:blipFill>
        <p:spPr>
          <a:xfrm>
            <a:off x="7836612" y="3760549"/>
            <a:ext cx="1592004" cy="138245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8B084A-62EA-4285-BBD4-3476500A3A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8"/>
          <a:stretch/>
        </p:blipFill>
        <p:spPr>
          <a:xfrm>
            <a:off x="8165331" y="5484416"/>
            <a:ext cx="1290252" cy="947977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5449E77-74F4-4CF7-861D-1E82EA132C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11"/>
          <a:stretch/>
        </p:blipFill>
        <p:spPr>
          <a:xfrm>
            <a:off x="10234327" y="3458380"/>
            <a:ext cx="1592003" cy="119541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C7CAE8F-CEF4-47BC-AC59-D5618ADDB9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9"/>
          <a:stretch/>
        </p:blipFill>
        <p:spPr>
          <a:xfrm>
            <a:off x="6700941" y="5079713"/>
            <a:ext cx="1481784" cy="115551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D80C5125-9367-4160-8072-0112DF7272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10295206" y="2291773"/>
            <a:ext cx="1404715" cy="119297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A4D8565-348D-459B-B34B-1418DEEBF7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9"/>
          <a:stretch/>
        </p:blipFill>
        <p:spPr>
          <a:xfrm>
            <a:off x="9428616" y="4583744"/>
            <a:ext cx="1370672" cy="1177695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E036C938-E19D-4E7A-919E-89346BD746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4"/>
          <a:stretch/>
        </p:blipFill>
        <p:spPr>
          <a:xfrm>
            <a:off x="10391863" y="5440497"/>
            <a:ext cx="1592003" cy="128977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0591D3-E56F-4322-8579-D127F64B1ADF}"/>
              </a:ext>
            </a:extLst>
          </p:cNvPr>
          <p:cNvCxnSpPr/>
          <p:nvPr/>
        </p:nvCxnSpPr>
        <p:spPr>
          <a:xfrm>
            <a:off x="6006163" y="1568918"/>
            <a:ext cx="0" cy="5161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620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2B55E-1C6C-3C43-B9EB-B27E6702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806" y="259006"/>
            <a:ext cx="8788968" cy="602580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Not just a population growth plan, communities need a more comprehensive ‘business plan’</a:t>
            </a:r>
          </a:p>
          <a:p>
            <a:pPr>
              <a:lnSpc>
                <a:spcPct val="100000"/>
              </a:lnSpc>
            </a:pPr>
            <a:endParaRPr lang="en-US" sz="3200" b="1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</a:pPr>
            <a:r>
              <a:rPr lang="en-US" sz="2000" b="1" dirty="0"/>
              <a:t>Elements of the business plan: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 clear understanding of labour market needs to support workforce exits and accommodate new growth.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industries have potential to grow in the future in the region?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level of inward population migration do we need?</a:t>
            </a:r>
          </a:p>
          <a:p>
            <a:pPr marL="571500" indent="-342900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are the barriers to attracting new population? (e.g. housing, local support infrastructure, language training, etc.)</a:t>
            </a:r>
          </a:p>
        </p:txBody>
      </p:sp>
      <p:pic>
        <p:nvPicPr>
          <p:cNvPr id="4" name="Picture 2" descr="plan Icon 3536369">
            <a:extLst>
              <a:ext uri="{FF2B5EF4-FFF2-40B4-BE49-F238E27FC236}">
                <a16:creationId xmlns:a16="http://schemas.microsoft.com/office/drawing/2014/main" id="{BCCDC494-D515-41FA-8ABD-2815B449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33" y="7893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2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1AC97-B5B6-42A6-A3CA-F9BA2101AA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65074" y="3242678"/>
            <a:ext cx="8882289" cy="2185971"/>
          </a:xfrm>
        </p:spPr>
        <p:txBody>
          <a:bodyPr/>
          <a:lstStyle/>
          <a:p>
            <a:pPr marL="269875" indent="-41275"/>
            <a:r>
              <a:rPr lang="en-CA" sz="48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96422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11485-177F-435B-863F-E688C7676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935" y="670561"/>
            <a:ext cx="9560156" cy="4991330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purposes of this report, the Acadian Peninsula is defined as all of Gloucester County with the exception of the Bathurst Census Agglomeration area. This includes the towns of </a:t>
            </a:r>
            <a:r>
              <a:rPr lang="en-US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Caraquet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Lamèque and </a:t>
            </a:r>
            <a:r>
              <a:rPr lang="en-US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Shippagan</a:t>
            </a:r>
            <a:r>
              <a:rPr lang="en-US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Tracadie regional municipality and a number of villages and local service districts.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85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C187-46E3-41E0-90EC-F10A11FA132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09510" y="384917"/>
            <a:ext cx="8882289" cy="1191532"/>
          </a:xfrm>
        </p:spPr>
        <p:txBody>
          <a:bodyPr/>
          <a:lstStyle/>
          <a:p>
            <a:r>
              <a:rPr lang="en-CA" sz="2800"/>
              <a:t>Le Nouveau-Brunswick est plus âgé et vieillit plus rapidement que le Canada</a:t>
            </a:r>
            <a:endParaRPr lang="en-CA" sz="280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909F6A7-4DCB-426C-9B71-877D363B8BF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620982" y="2049089"/>
          <a:ext cx="4475018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DCA4D06-C588-4A17-AFDE-43626EA922ED}"/>
              </a:ext>
            </a:extLst>
          </p:cNvPr>
          <p:cNvGraphicFramePr>
            <a:graphicFrameLocks/>
          </p:cNvGraphicFramePr>
          <p:nvPr/>
        </p:nvGraphicFramePr>
        <p:xfrm>
          <a:off x="6483927" y="2057401"/>
          <a:ext cx="4869872" cy="415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E15A8D-BBA8-4926-86EE-FAF45BF2DB0B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Statistics Canada, CANSIM tableau 17-10-0005-01.</a:t>
            </a:r>
          </a:p>
        </p:txBody>
      </p:sp>
    </p:spTree>
    <p:extLst>
      <p:ext uri="{BB962C8B-B14F-4D97-AF65-F5344CB8AC3E}">
        <p14:creationId xmlns:p14="http://schemas.microsoft.com/office/powerpoint/2010/main" val="297015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9E62-D5F7-4C5A-B406-85E0FFD407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51767" y="473826"/>
            <a:ext cx="8882289" cy="1416061"/>
          </a:xfrm>
        </p:spPr>
        <p:txBody>
          <a:bodyPr/>
          <a:lstStyle/>
          <a:p>
            <a:r>
              <a:rPr lang="en-CA" sz="2400"/>
              <a:t>Et la Péninsule acadienne* vieillit beaucoup plus rapidement que le Nouveau-Brunswick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78408E-5B60-42EB-81AE-AEF1E9BF23C2}"/>
              </a:ext>
            </a:extLst>
          </p:cNvPr>
          <p:cNvGraphicFramePr>
            <a:graphicFrameLocks/>
          </p:cNvGraphicFramePr>
          <p:nvPr/>
        </p:nvGraphicFramePr>
        <p:xfrm>
          <a:off x="2269375" y="1608667"/>
          <a:ext cx="7689272" cy="397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01D9FD3-E052-43D6-83C4-6D2514FA23AB}"/>
              </a:ext>
            </a:extLst>
          </p:cNvPr>
          <p:cNvSpPr txBox="1"/>
          <p:nvPr/>
        </p:nvSpPr>
        <p:spPr>
          <a:xfrm>
            <a:off x="2269375" y="5752407"/>
            <a:ext cx="748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  <a:r>
              <a:rPr lang="en-CA" sz="1200" dirty="0" err="1"/>
              <a:t>Comté</a:t>
            </a:r>
            <a:r>
              <a:rPr lang="en-CA" sz="1200" dirty="0"/>
              <a:t> de Gloucester </a:t>
            </a:r>
            <a:r>
              <a:rPr lang="en-CA" sz="1200" dirty="0" err="1"/>
              <a:t>excluant</a:t>
            </a:r>
            <a:r>
              <a:rPr lang="en-CA" sz="1200" dirty="0"/>
              <a:t> </a:t>
            </a:r>
            <a:r>
              <a:rPr lang="en-CA" sz="1200" dirty="0" err="1"/>
              <a:t>l’agglomération</a:t>
            </a:r>
            <a:r>
              <a:rPr lang="en-CA" sz="1200" dirty="0"/>
              <a:t> de </a:t>
            </a:r>
            <a:r>
              <a:rPr lang="en-CA" sz="1200" dirty="0" err="1"/>
              <a:t>recensement</a:t>
            </a:r>
            <a:r>
              <a:rPr lang="en-CA" sz="1200" dirty="0"/>
              <a:t> (AR) de Bathurst</a:t>
            </a:r>
            <a:r>
              <a:rPr lang="en-CA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D4638-658A-42D8-BFB3-66AEFD765A52}"/>
              </a:ext>
            </a:extLst>
          </p:cNvPr>
          <p:cNvSpPr txBox="1"/>
          <p:nvPr/>
        </p:nvSpPr>
        <p:spPr>
          <a:xfrm>
            <a:off x="1753985" y="6292735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table 17-10-0005-01, 1710-0135-01 et 17-10-0139-01.</a:t>
            </a:r>
          </a:p>
        </p:txBody>
      </p:sp>
    </p:spTree>
    <p:extLst>
      <p:ext uri="{BB962C8B-B14F-4D97-AF65-F5344CB8AC3E}">
        <p14:creationId xmlns:p14="http://schemas.microsoft.com/office/powerpoint/2010/main" val="45430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8FFCF-EECB-47D8-8F5C-3EE785186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b="1" dirty="0"/>
              <a:t>Plus la population </a:t>
            </a:r>
            <a:r>
              <a:rPr lang="en-CA" b="1" dirty="0" err="1"/>
              <a:t>vieillit</a:t>
            </a:r>
            <a:r>
              <a:rPr lang="en-CA" b="1" dirty="0"/>
              <a:t> </a:t>
            </a:r>
            <a:r>
              <a:rPr lang="en-CA" b="1" dirty="0" err="1"/>
              <a:t>rapidement</a:t>
            </a:r>
            <a:r>
              <a:rPr lang="en-CA" b="1" dirty="0"/>
              <a:t>, plus </a:t>
            </a:r>
            <a:r>
              <a:rPr lang="en-CA" b="1" dirty="0" err="1"/>
              <a:t>l’économie</a:t>
            </a:r>
            <a:r>
              <a:rPr lang="en-CA" b="1" dirty="0"/>
              <a:t> </a:t>
            </a:r>
            <a:r>
              <a:rPr lang="en-CA" b="1" dirty="0" err="1"/>
              <a:t>tourne</a:t>
            </a:r>
            <a:r>
              <a:rPr lang="en-CA" b="1" dirty="0"/>
              <a:t> au </a:t>
            </a:r>
            <a:r>
              <a:rPr lang="en-CA" b="1" dirty="0" err="1"/>
              <a:t>ralenti</a:t>
            </a:r>
            <a:endParaRPr lang="en-CA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67D62-8999-4565-9A28-49C7BB80CB9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20888"/>
            <a:ext cx="4656137" cy="3962400"/>
          </a:xfrm>
        </p:spPr>
        <p:txBody>
          <a:bodyPr>
            <a:normAutofit fontScale="850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Nouveau-Brunswick a perdu des travailleuses et travailleurs au cours de la dernière décennie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conséquence, sa croissance économique a été bien plus faible que dans l’ensemble du Canada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La région de Campbellton-Miramichi a perdu sept fois plus de travailleurs et travailleurs que le Nouveau-Brunswick, ce qui laisse entendre que la taille de son économie a sans doute diminué.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433C12E-187B-454C-9A1A-64DAFE3314BB}"/>
              </a:ext>
            </a:extLst>
          </p:cNvPr>
          <p:cNvGraphicFramePr>
            <a:graphicFrameLocks/>
          </p:cNvGraphicFramePr>
          <p:nvPr/>
        </p:nvGraphicFramePr>
        <p:xfrm>
          <a:off x="838200" y="1091046"/>
          <a:ext cx="5489864" cy="484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5799D0-390C-4538-9B31-C86716389582}"/>
              </a:ext>
            </a:extLst>
          </p:cNvPr>
          <p:cNvSpPr txBox="1"/>
          <p:nvPr/>
        </p:nvSpPr>
        <p:spPr>
          <a:xfrm>
            <a:off x="1245985" y="6154738"/>
            <a:ext cx="856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14-10-0023-01, 14-10-0090-01 et 36-10-0402-02.</a:t>
            </a:r>
          </a:p>
          <a:p>
            <a:r>
              <a:rPr lang="en-CA"/>
              <a:t>Note: Le PIB réel n'est pas disponible pour la région économique de Campbellton-Miramichi.</a:t>
            </a:r>
          </a:p>
        </p:txBody>
      </p:sp>
    </p:spTree>
    <p:extLst>
      <p:ext uri="{BB962C8B-B14F-4D97-AF65-F5344CB8AC3E}">
        <p14:creationId xmlns:p14="http://schemas.microsoft.com/office/powerpoint/2010/main" val="110504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4BADD-E032-4FE2-A7AA-3BDE311C2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b="1"/>
              <a:t>Le défi: combler le vide laissé par les baby-boomers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14BA0-BC94-4D8D-859A-F969ED23DED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745" y="2022763"/>
            <a:ext cx="4656137" cy="3962400"/>
          </a:xfrm>
        </p:spPr>
        <p:txBody>
          <a:bodyPr>
            <a:normAutofit fontScale="92500" lnSpcReduction="2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 err="1"/>
              <a:t>Jusqu’au</a:t>
            </a:r>
            <a:r>
              <a:rPr lang="en-CA" dirty="0"/>
              <a:t> tournant de la </a:t>
            </a:r>
            <a:r>
              <a:rPr lang="en-CA" dirty="0" err="1"/>
              <a:t>décennie</a:t>
            </a:r>
            <a:r>
              <a:rPr lang="en-CA" dirty="0"/>
              <a:t>, le </a:t>
            </a:r>
            <a:r>
              <a:rPr lang="en-CA" dirty="0" err="1"/>
              <a:t>nombre</a:t>
            </a:r>
            <a:r>
              <a:rPr lang="en-CA" dirty="0"/>
              <a:t> de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atteignant</a:t>
            </a:r>
            <a:r>
              <a:rPr lang="en-CA" dirty="0"/>
              <a:t> 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officiel</a:t>
            </a:r>
            <a:r>
              <a:rPr lang="en-CA" dirty="0"/>
              <a:t> de </a:t>
            </a:r>
            <a:r>
              <a:rPr lang="en-CA" dirty="0" err="1"/>
              <a:t>travailler</a:t>
            </a:r>
            <a:r>
              <a:rPr lang="en-CA" dirty="0"/>
              <a:t> (15) </a:t>
            </a:r>
            <a:r>
              <a:rPr lang="en-CA" dirty="0" err="1"/>
              <a:t>excédait</a:t>
            </a:r>
            <a:r>
              <a:rPr lang="en-CA" dirty="0"/>
              <a:t> </a:t>
            </a:r>
            <a:r>
              <a:rPr lang="en-CA" dirty="0" err="1"/>
              <a:t>celui</a:t>
            </a:r>
            <a:r>
              <a:rPr lang="en-CA" dirty="0"/>
              <a:t> des </a:t>
            </a:r>
            <a:r>
              <a:rPr lang="en-CA" dirty="0" err="1"/>
              <a:t>personnes</a:t>
            </a:r>
            <a:r>
              <a:rPr lang="en-CA" dirty="0"/>
              <a:t> </a:t>
            </a:r>
            <a:r>
              <a:rPr lang="en-CA" dirty="0" err="1"/>
              <a:t>atteignant</a:t>
            </a:r>
            <a:r>
              <a:rPr lang="en-CA" dirty="0"/>
              <a:t> 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officiel</a:t>
            </a:r>
            <a:r>
              <a:rPr lang="en-CA" dirty="0"/>
              <a:t> de la </a:t>
            </a:r>
            <a:r>
              <a:rPr lang="en-CA" dirty="0" err="1"/>
              <a:t>retraite</a:t>
            </a:r>
            <a:r>
              <a:rPr lang="en-CA" dirty="0"/>
              <a:t> (65)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 dirty="0"/>
              <a:t>Ce </a:t>
            </a:r>
            <a:r>
              <a:rPr lang="en-CA" dirty="0" err="1"/>
              <a:t>n’est</a:t>
            </a:r>
            <a:r>
              <a:rPr lang="en-CA" dirty="0"/>
              <a:t> </a:t>
            </a:r>
            <a:r>
              <a:rPr lang="en-CA" dirty="0" err="1"/>
              <a:t>désormais</a:t>
            </a:r>
            <a:r>
              <a:rPr lang="en-CA" dirty="0"/>
              <a:t> plus le </a:t>
            </a:r>
            <a:r>
              <a:rPr lang="en-CA" dirty="0" err="1"/>
              <a:t>cas</a:t>
            </a:r>
            <a:r>
              <a:rPr lang="en-CA" dirty="0"/>
              <a:t>. Sans nouveaux </a:t>
            </a:r>
            <a:r>
              <a:rPr lang="en-CA" dirty="0" err="1"/>
              <a:t>arrivants</a:t>
            </a:r>
            <a:r>
              <a:rPr lang="en-CA" dirty="0"/>
              <a:t>, la population active de </a:t>
            </a:r>
            <a:r>
              <a:rPr lang="en-CA"/>
              <a:t>la région </a:t>
            </a:r>
            <a:r>
              <a:rPr lang="en-CA" dirty="0" err="1"/>
              <a:t>devrait</a:t>
            </a:r>
            <a:r>
              <a:rPr lang="en-CA" dirty="0"/>
              <a:t> continuer de d</a:t>
            </a:r>
            <a:r>
              <a:rPr lang="fr-CA" dirty="0"/>
              <a:t>é</a:t>
            </a:r>
            <a:r>
              <a:rPr lang="en-CA" dirty="0" err="1"/>
              <a:t>cliner</a:t>
            </a:r>
            <a:r>
              <a:rPr lang="en-CA" dirty="0"/>
              <a:t> </a:t>
            </a:r>
            <a:r>
              <a:rPr lang="en-CA" dirty="0" err="1"/>
              <a:t>rapidement</a:t>
            </a:r>
            <a:r>
              <a:rPr lang="en-CA" dirty="0"/>
              <a:t> pour au </a:t>
            </a:r>
            <a:r>
              <a:rPr lang="en-CA" dirty="0" err="1"/>
              <a:t>moins</a:t>
            </a:r>
            <a:r>
              <a:rPr lang="en-CA" dirty="0"/>
              <a:t> encore </a:t>
            </a:r>
            <a:r>
              <a:rPr lang="en-CA" dirty="0" err="1"/>
              <a:t>une</a:t>
            </a:r>
            <a:r>
              <a:rPr lang="en-CA" dirty="0"/>
              <a:t> quinzaine </a:t>
            </a:r>
            <a:r>
              <a:rPr lang="en-CA" dirty="0" err="1"/>
              <a:t>d’années</a:t>
            </a:r>
            <a:r>
              <a:rPr lang="en-CA" dirty="0"/>
              <a:t>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03A54AA-2436-4952-B3A8-A4C84594C750}"/>
              </a:ext>
            </a:extLst>
          </p:cNvPr>
          <p:cNvGraphicFramePr>
            <a:graphicFrameLocks/>
          </p:cNvGraphicFramePr>
          <p:nvPr/>
        </p:nvGraphicFramePr>
        <p:xfrm>
          <a:off x="905069" y="989045"/>
          <a:ext cx="5318450" cy="474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4BB687-A3CD-4A9A-A2D6-94C25BA22B38}"/>
              </a:ext>
            </a:extLst>
          </p:cNvPr>
          <p:cNvSpPr txBox="1"/>
          <p:nvPr/>
        </p:nvSpPr>
        <p:spPr>
          <a:xfrm>
            <a:off x="1065726" y="5985163"/>
            <a:ext cx="636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  <a:r>
              <a:rPr lang="en-CA" dirty="0" err="1"/>
              <a:t>Comté</a:t>
            </a:r>
            <a:r>
              <a:rPr lang="en-CA" dirty="0"/>
              <a:t> de Gloucester </a:t>
            </a:r>
            <a:r>
              <a:rPr lang="en-CA" dirty="0" err="1"/>
              <a:t>excluant</a:t>
            </a:r>
            <a:r>
              <a:rPr lang="en-CA" dirty="0"/>
              <a:t> </a:t>
            </a:r>
            <a:r>
              <a:rPr lang="en-CA" dirty="0" err="1"/>
              <a:t>l’AR</a:t>
            </a:r>
            <a:r>
              <a:rPr lang="en-CA" dirty="0"/>
              <a:t> de Bathurst.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177A1-97AC-416F-BC3D-4482B38DE33D}"/>
              </a:ext>
            </a:extLst>
          </p:cNvPr>
          <p:cNvSpPr txBox="1"/>
          <p:nvPr/>
        </p:nvSpPr>
        <p:spPr>
          <a:xfrm>
            <a:off x="1065726" y="6311602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17-10-0135-01 et 17-10-0139-01.</a:t>
            </a:r>
          </a:p>
        </p:txBody>
      </p:sp>
    </p:spTree>
    <p:extLst>
      <p:ext uri="{BB962C8B-B14F-4D97-AF65-F5344CB8AC3E}">
        <p14:creationId xmlns:p14="http://schemas.microsoft.com/office/powerpoint/2010/main" val="259514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D9936-5997-478D-AA09-A19A2783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284" y="658813"/>
            <a:ext cx="4657060" cy="1128423"/>
          </a:xfrm>
        </p:spPr>
        <p:txBody>
          <a:bodyPr>
            <a:normAutofit fontScale="70000" lnSpcReduction="20000"/>
          </a:bodyPr>
          <a:lstStyle/>
          <a:p>
            <a:r>
              <a:rPr lang="en-CA" b="1"/>
              <a:t>L’immigration pourrait stabiliser la population d’âge scolaire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FA4A6-0539-4610-906A-96DD0F65AD5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1838" y="1787237"/>
            <a:ext cx="4815753" cy="4367502"/>
          </a:xfrm>
        </p:spPr>
        <p:txBody>
          <a:bodyPr>
            <a:normAutofit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Les nouveaux arrivants sont typiquement en âge d’élever des enfants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L’exemple de Moncton montre combien l’immigration peut avoir sur la population d’âge scolaire.</a:t>
            </a:r>
          </a:p>
          <a:p>
            <a:pPr marL="228600" indent="0"/>
            <a:endParaRPr lang="en-CA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B0C798-F9DB-4B25-A7E8-A2531FA5A275}"/>
              </a:ext>
            </a:extLst>
          </p:cNvPr>
          <p:cNvGraphicFramePr>
            <a:graphicFrameLocks/>
          </p:cNvGraphicFramePr>
          <p:nvPr/>
        </p:nvGraphicFramePr>
        <p:xfrm>
          <a:off x="1065726" y="869305"/>
          <a:ext cx="5176537" cy="487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5CFEF1-8C18-4B55-8414-BBEA23D4F1B4}"/>
              </a:ext>
            </a:extLst>
          </p:cNvPr>
          <p:cNvSpPr txBox="1"/>
          <p:nvPr/>
        </p:nvSpPr>
        <p:spPr>
          <a:xfrm>
            <a:off x="1065726" y="6435169"/>
            <a:ext cx="856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tableaux CANSIM 17-10-0135-01 et 17-10-0139-01.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A8EF1-5B2B-464F-BCCB-6ADB246DF599}"/>
              </a:ext>
            </a:extLst>
          </p:cNvPr>
          <p:cNvSpPr txBox="1"/>
          <p:nvPr/>
        </p:nvSpPr>
        <p:spPr>
          <a:xfrm>
            <a:off x="1065726" y="6127392"/>
            <a:ext cx="636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</a:t>
            </a:r>
            <a:r>
              <a:rPr lang="en-CA" dirty="0" err="1"/>
              <a:t>Comté</a:t>
            </a:r>
            <a:r>
              <a:rPr lang="en-CA" dirty="0"/>
              <a:t> de Gloucester </a:t>
            </a:r>
            <a:r>
              <a:rPr lang="en-CA" dirty="0" err="1"/>
              <a:t>excluant</a:t>
            </a:r>
            <a:r>
              <a:rPr lang="en-CA" dirty="0"/>
              <a:t> </a:t>
            </a:r>
            <a:r>
              <a:rPr lang="en-CA" dirty="0" err="1"/>
              <a:t>l’AR</a:t>
            </a:r>
            <a:r>
              <a:rPr lang="en-CA" dirty="0"/>
              <a:t> de Bathurst.</a:t>
            </a:r>
          </a:p>
        </p:txBody>
      </p:sp>
    </p:spTree>
    <p:extLst>
      <p:ext uri="{BB962C8B-B14F-4D97-AF65-F5344CB8AC3E}">
        <p14:creationId xmlns:p14="http://schemas.microsoft.com/office/powerpoint/2010/main" val="199191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B0E3-AA89-41AD-9C2C-D1B68F9A5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b="1"/>
              <a:t>De sérieux défis nous attendent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A9B92-9D17-448C-8F7A-A50849204D9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082207" y="2057256"/>
            <a:ext cx="4656137" cy="3962400"/>
          </a:xfrm>
        </p:spPr>
        <p:txBody>
          <a:bodyPr>
            <a:normAutofit lnSpcReduction="10000"/>
          </a:bodyPr>
          <a:lstStyle/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Le vieillissement entraîne plus de demande pour les services publics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En consequence, la main-d’oeuvre se déplace du secteur privé au secteur public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en-CA"/>
              <a:t>Nous avons besoin de plus de gens pour répondre aux besoins du secteur public </a:t>
            </a:r>
            <a:r>
              <a:rPr lang="en-CA" u="sng"/>
              <a:t>et</a:t>
            </a:r>
            <a:r>
              <a:rPr lang="en-CA"/>
              <a:t> faire croître le le secteur privé</a:t>
            </a:r>
          </a:p>
        </p:txBody>
      </p:sp>
      <p:graphicFrame>
        <p:nvGraphicFramePr>
          <p:cNvPr id="7" name="Picture Placeholder 6">
            <a:extLst>
              <a:ext uri="{FF2B5EF4-FFF2-40B4-BE49-F238E27FC236}">
                <a16:creationId xmlns:a16="http://schemas.microsoft.com/office/drawing/2014/main" id="{39E094D3-22F9-4466-9D93-A652BC3199E3}"/>
              </a:ext>
            </a:extLst>
          </p:cNvPr>
          <p:cNvGraphicFramePr>
            <a:graphicFrameLocks noGrp="1"/>
          </p:cNvGraphicFramePr>
          <p:nvPr>
            <p:ph type="pic" idx="2"/>
          </p:nvPr>
        </p:nvGraphicFramePr>
        <p:xfrm>
          <a:off x="954088" y="905164"/>
          <a:ext cx="5610225" cy="528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28076B-481B-475E-A1E8-847EE22414BE}"/>
              </a:ext>
            </a:extLst>
          </p:cNvPr>
          <p:cNvSpPr txBox="1"/>
          <p:nvPr/>
        </p:nvSpPr>
        <p:spPr>
          <a:xfrm>
            <a:off x="1402773" y="6307282"/>
            <a:ext cx="8198427" cy="31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Source: Statistique Canada, tableau CANSIM 14-10-0092-01.</a:t>
            </a:r>
          </a:p>
        </p:txBody>
      </p:sp>
    </p:spTree>
    <p:extLst>
      <p:ext uri="{BB962C8B-B14F-4D97-AF65-F5344CB8AC3E}">
        <p14:creationId xmlns:p14="http://schemas.microsoft.com/office/powerpoint/2010/main" val="336088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1391</Words>
  <Application>Microsoft Office PowerPoint</Application>
  <PresentationFormat>Widescreen</PresentationFormat>
  <Paragraphs>151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Inter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Carrillo</dc:creator>
  <cp:lastModifiedBy>David Campbell</cp:lastModifiedBy>
  <cp:revision>43</cp:revision>
  <dcterms:created xsi:type="dcterms:W3CDTF">2021-01-19T19:30:51Z</dcterms:created>
  <dcterms:modified xsi:type="dcterms:W3CDTF">2021-02-23T14:28:12Z</dcterms:modified>
</cp:coreProperties>
</file>