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70" r:id="rId2"/>
    <p:sldId id="290" r:id="rId3"/>
    <p:sldId id="301" r:id="rId4"/>
    <p:sldId id="302" r:id="rId5"/>
    <p:sldId id="303" r:id="rId6"/>
    <p:sldId id="304" r:id="rId7"/>
    <p:sldId id="305" r:id="rId8"/>
    <p:sldId id="279" r:id="rId9"/>
    <p:sldId id="280" r:id="rId10"/>
    <p:sldId id="293" r:id="rId11"/>
    <p:sldId id="291" r:id="rId12"/>
    <p:sldId id="273" r:id="rId13"/>
    <p:sldId id="274" r:id="rId14"/>
    <p:sldId id="292" r:id="rId15"/>
    <p:sldId id="266" r:id="rId16"/>
    <p:sldId id="297" r:id="rId17"/>
    <p:sldId id="298" r:id="rId18"/>
    <p:sldId id="276" r:id="rId19"/>
    <p:sldId id="278" r:id="rId20"/>
    <p:sldId id="296" r:id="rId21"/>
    <p:sldId id="295" r:id="rId22"/>
    <p:sldId id="299" r:id="rId23"/>
    <p:sldId id="294" r:id="rId24"/>
    <p:sldId id="265" r:id="rId25"/>
    <p:sldId id="275" r:id="rId26"/>
    <p:sldId id="277" r:id="rId27"/>
    <p:sldId id="300" r:id="rId28"/>
    <p:sldId id="263" r:id="rId29"/>
  </p:sldIdLst>
  <p:sldSz cx="12192000" cy="6858000"/>
  <p:notesSz cx="6858000" cy="9144000"/>
  <p:embeddedFontLst>
    <p:embeddedFont>
      <p:font typeface="Inter" panose="020B0604020202020204" charset="0"/>
      <p:regular r:id="rId31"/>
      <p:bold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/>
    <p:restoredTop sz="94275" autoAdjust="0"/>
  </p:normalViewPr>
  <p:slideViewPr>
    <p:cSldViewPr snapToGrid="0">
      <p:cViewPr varScale="1">
        <p:scale>
          <a:sx n="43" d="100"/>
          <a:sy n="43" d="100"/>
        </p:scale>
        <p:origin x="77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studentprojections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NBMC_slides_Feb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CA" sz="1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Brunswick</a:t>
            </a:r>
            <a:endParaRPr lang="en-CA" sz="1800" b="1" baseline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6684929243987E-2"/>
          <c:y val="9.8266465450507851E-2"/>
          <c:w val="0.93618485353229453"/>
          <c:h val="0.65741697878629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Modified!$B$184</c:f>
              <c:strCache>
                <c:ptCount val="1"/>
                <c:pt idx="0">
                  <c:v>Projected (less immigrants and intl. students)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90,500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E-4F84-8762-66E7E51819F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87,900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E-4F84-8762-66E7E51819F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83,900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Modified!$B$185:$B$196</c:f>
              <c:numCache>
                <c:formatCode>_-* #,##0_-;\-* #,##0_-;_-* "-"??_-;_-@_-</c:formatCode>
                <c:ptCount val="12"/>
                <c:pt idx="0">
                  <c:v>90533.045085989157</c:v>
                </c:pt>
                <c:pt idx="1">
                  <c:v>89924.087149314495</c:v>
                </c:pt>
                <c:pt idx="2">
                  <c:v>89252.459805774721</c:v>
                </c:pt>
                <c:pt idx="3">
                  <c:v>88355.794991948569</c:v>
                </c:pt>
                <c:pt idx="4">
                  <c:v>88349.005061577118</c:v>
                </c:pt>
                <c:pt idx="5">
                  <c:v>87872.477140911869</c:v>
                </c:pt>
                <c:pt idx="6">
                  <c:v>87090.02461788799</c:v>
                </c:pt>
                <c:pt idx="7">
                  <c:v>86280.258835540037</c:v>
                </c:pt>
                <c:pt idx="8">
                  <c:v>85214.108045815112</c:v>
                </c:pt>
                <c:pt idx="9">
                  <c:v>84300.828559650574</c:v>
                </c:pt>
                <c:pt idx="10">
                  <c:v>83905.235952229152</c:v>
                </c:pt>
                <c:pt idx="11">
                  <c:v>83460.972591631464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E-4F84-8762-66E7E51819FA}"/>
            </c:ext>
          </c:extLst>
        </c:ser>
        <c:ser>
          <c:idx val="1"/>
          <c:order val="1"/>
          <c:tx>
            <c:strRef>
              <c:f>Modified!$C$184</c:f>
              <c:strCache>
                <c:ptCount val="1"/>
                <c:pt idx="0">
                  <c:v>Immigrant K-12 students*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6,700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E-4F84-8762-66E7E51819F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13,840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4E-4F84-8762-66E7E51819F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Modified!$C$185:$C$196</c:f>
              <c:numCache>
                <c:formatCode>_-* #,##0_-;\-* #,##0_-;_-* "-"??_-;_-@_-</c:formatCode>
                <c:ptCount val="12"/>
                <c:pt idx="0">
                  <c:v>6734.9999999999982</c:v>
                </c:pt>
                <c:pt idx="1">
                  <c:v>7977.5317152103544</c:v>
                </c:pt>
                <c:pt idx="2">
                  <c:v>9430.9336569579282</c:v>
                </c:pt>
                <c:pt idx="3">
                  <c:v>10968.116909385113</c:v>
                </c:pt>
                <c:pt idx="4">
                  <c:v>12413.040038343688</c:v>
                </c:pt>
                <c:pt idx="5">
                  <c:v>13841.317938725049</c:v>
                </c:pt>
                <c:pt idx="6">
                  <c:v>15228.902998280581</c:v>
                </c:pt>
                <c:pt idx="7">
                  <c:v>16461.497033353331</c:v>
                </c:pt>
                <c:pt idx="8">
                  <c:v>17536.896163279867</c:v>
                </c:pt>
                <c:pt idx="9">
                  <c:v>18679.653268982234</c:v>
                </c:pt>
                <c:pt idx="10">
                  <c:v>19840.718822968993</c:v>
                </c:pt>
                <c:pt idx="11">
                  <c:v>20507.155865426408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4E-4F84-8762-66E7E518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8505672"/>
        <c:axId val="578504072"/>
      </c:barChart>
      <c:catAx>
        <c:axId val="578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en-US"/>
          </a:p>
        </c:txPr>
        <c:crossAx val="578504072"/>
        <c:crosses val="autoZero"/>
        <c:auto val="1"/>
        <c:lblAlgn val="ctr"/>
        <c:lblOffset val="100"/>
        <c:noMultiLvlLbl val="0"/>
      </c:catAx>
      <c:valAx>
        <c:axId val="578504072"/>
        <c:scaling>
          <c:orientation val="minMax"/>
          <c:min val="6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85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Inter" panose="020B0604020202020204" charset="0"/>
              <a:ea typeface="Inter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Inter" panose="020B0604020202020204" charset="0"/>
          <a:ea typeface="Inter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Population growth by age group</a:t>
            </a:r>
          </a:p>
          <a:p>
            <a:pPr>
              <a:defRPr/>
            </a:pPr>
            <a:r>
              <a:rPr lang="en-US" sz="1800" b="1" dirty="0" smtClean="0"/>
              <a:t> 2010 to 2020</a:t>
            </a:r>
            <a:endParaRPr lang="fr-CA" sz="1800" b="1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Sheet1!$C$53</c:f>
              <c:strCache>
                <c:ptCount val="1"/>
                <c:pt idx="0">
                  <c:v>New Brunswick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Sheet1!$B$54:$B$62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Sheet1!$C$54:$C$62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7-4C2E-ADD4-B6B5D6C36493}"/>
            </c:ext>
          </c:extLst>
        </c:ser>
        <c:ser>
          <c:idx val="1"/>
          <c:order val="1"/>
          <c:tx>
            <c:strRef>
              <c:f>Sheet1!$D$53</c:f>
              <c:strCache>
                <c:ptCount val="1"/>
                <c:pt idx="0">
                  <c:v>Madawaska-Victoria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Sheet1!$B$54:$B$62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Sheet1!$D$54:$D$62</c:f>
              <c:numCache>
                <c:formatCode>0%</c:formatCode>
                <c:ptCount val="9"/>
                <c:pt idx="0">
                  <c:v>-0.127381106647661</c:v>
                </c:pt>
                <c:pt idx="1">
                  <c:v>-0.17308629936616282</c:v>
                </c:pt>
                <c:pt idx="2">
                  <c:v>-0.22588315217391308</c:v>
                </c:pt>
                <c:pt idx="3">
                  <c:v>-0.15204592287312335</c:v>
                </c:pt>
                <c:pt idx="4">
                  <c:v>-0.30937629078893014</c:v>
                </c:pt>
                <c:pt idx="5">
                  <c:v>0.11816701558501985</c:v>
                </c:pt>
                <c:pt idx="6">
                  <c:v>0.65779702970297027</c:v>
                </c:pt>
                <c:pt idx="7">
                  <c:v>0.24336283185840712</c:v>
                </c:pt>
                <c:pt idx="8">
                  <c:v>-4.1153488372092983E-2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7-4C2E-ADD4-B6B5D6C36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651360"/>
        <c:axId val="1561670496"/>
      </c:barChart>
      <c:catAx>
        <c:axId val="15616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70496"/>
        <c:crosses val="autoZero"/>
        <c:auto val="1"/>
        <c:lblAlgn val="ctr"/>
        <c:lblOffset val="100"/>
        <c:noMultiLvlLbl val="0"/>
      </c:catAx>
      <c:valAx>
        <c:axId val="156167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Real GDP and Labor Force Growth, 2009 to 2019</a:t>
            </a:r>
            <a:endParaRPr lang="fr-CA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Sheet2!$C$5:$C$6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C-4670-83C3-4DE13DAEC556}"/>
            </c:ext>
          </c:extLst>
        </c:ser>
        <c:ser>
          <c:idx val="1"/>
          <c:order val="1"/>
          <c:tx>
            <c:strRef>
              <c:f>Sheet2!$D$4</c:f>
              <c:strCache>
                <c:ptCount val="1"/>
                <c:pt idx="0">
                  <c:v>New Brunswick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Sheet2!$D$5:$D$6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C-4670-83C3-4DE13DAEC556}"/>
            </c:ext>
          </c:extLst>
        </c:ser>
        <c:ser>
          <c:idx val="2"/>
          <c:order val="2"/>
          <c:tx>
            <c:strRef>
              <c:f>Sheet2!$E$4</c:f>
              <c:strCache>
                <c:ptCount val="1"/>
                <c:pt idx="0">
                  <c:v>Edmunston-Woodstock 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Sheet2!$E$5:$E$6</c:f>
              <c:numCache>
                <c:formatCode>0%</c:formatCode>
                <c:ptCount val="2"/>
                <c:pt idx="1">
                  <c:v>-0.10328638497652576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C-4670-83C3-4DE13DAEC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760240"/>
        <c:axId val="1449768144"/>
      </c:barChart>
      <c:catAx>
        <c:axId val="144976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8144"/>
        <c:crosses val="autoZero"/>
        <c:auto val="1"/>
        <c:lblAlgn val="ctr"/>
        <c:lblOffset val="100"/>
        <c:noMultiLvlLbl val="0"/>
      </c:catAx>
      <c:valAx>
        <c:axId val="144976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02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Population aged 15 and 65</a:t>
            </a:r>
          </a:p>
          <a:p>
            <a:pPr>
              <a:defRPr/>
            </a:pPr>
            <a:r>
              <a:rPr lang="en-US" sz="1800" b="1" dirty="0" smtClean="0"/>
              <a:t>Madawaska-Victoria</a:t>
            </a:r>
            <a:endParaRPr lang="fr-CA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Sheet3!$C$13</c:f>
              <c:strCache>
                <c:ptCount val="1"/>
                <c:pt idx="0">
                  <c:v>15 years old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Sheet3!$D$12:$W$12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Sheet3!$D$13:$W$13</c:f>
              <c:numCache>
                <c:formatCode>General</c:formatCode>
                <c:ptCount val="20"/>
                <c:pt idx="0">
                  <c:v>817</c:v>
                </c:pt>
                <c:pt idx="1">
                  <c:v>758</c:v>
                </c:pt>
                <c:pt idx="2">
                  <c:v>781</c:v>
                </c:pt>
                <c:pt idx="3">
                  <c:v>752</c:v>
                </c:pt>
                <c:pt idx="4">
                  <c:v>788</c:v>
                </c:pt>
                <c:pt idx="5">
                  <c:v>722</c:v>
                </c:pt>
                <c:pt idx="6">
                  <c:v>718</c:v>
                </c:pt>
                <c:pt idx="7">
                  <c:v>666</c:v>
                </c:pt>
                <c:pt idx="8">
                  <c:v>597</c:v>
                </c:pt>
                <c:pt idx="9">
                  <c:v>601</c:v>
                </c:pt>
                <c:pt idx="10">
                  <c:v>561</c:v>
                </c:pt>
                <c:pt idx="11">
                  <c:v>522</c:v>
                </c:pt>
                <c:pt idx="12">
                  <c:v>590</c:v>
                </c:pt>
                <c:pt idx="13">
                  <c:v>504</c:v>
                </c:pt>
                <c:pt idx="14">
                  <c:v>555</c:v>
                </c:pt>
                <c:pt idx="15">
                  <c:v>535</c:v>
                </c:pt>
                <c:pt idx="16">
                  <c:v>505</c:v>
                </c:pt>
                <c:pt idx="17">
                  <c:v>518</c:v>
                </c:pt>
                <c:pt idx="18">
                  <c:v>523</c:v>
                </c:pt>
                <c:pt idx="19">
                  <c:v>518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C78-40F3-A571-FA6C26278E43}"/>
            </c:ext>
          </c:extLst>
        </c:ser>
        <c:ser>
          <c:idx val="1"/>
          <c:order val="1"/>
          <c:tx>
            <c:strRef>
              <c:f>Sheet3!$C$14</c:f>
              <c:strCache>
                <c:ptCount val="1"/>
                <c:pt idx="0">
                  <c:v>65 years old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Sheet3!$D$12:$W$12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Sheet3!$D$14:$W$14</c:f>
              <c:numCache>
                <c:formatCode>General</c:formatCode>
                <c:ptCount val="20"/>
                <c:pt idx="0">
                  <c:v>472</c:v>
                </c:pt>
                <c:pt idx="1">
                  <c:v>433</c:v>
                </c:pt>
                <c:pt idx="2">
                  <c:v>500</c:v>
                </c:pt>
                <c:pt idx="3">
                  <c:v>475</c:v>
                </c:pt>
                <c:pt idx="4">
                  <c:v>493</c:v>
                </c:pt>
                <c:pt idx="5">
                  <c:v>539</c:v>
                </c:pt>
                <c:pt idx="6">
                  <c:v>536</c:v>
                </c:pt>
                <c:pt idx="7">
                  <c:v>559</c:v>
                </c:pt>
                <c:pt idx="8">
                  <c:v>601</c:v>
                </c:pt>
                <c:pt idx="9">
                  <c:v>630</c:v>
                </c:pt>
                <c:pt idx="10">
                  <c:v>695</c:v>
                </c:pt>
                <c:pt idx="11">
                  <c:v>790</c:v>
                </c:pt>
                <c:pt idx="12">
                  <c:v>842</c:v>
                </c:pt>
                <c:pt idx="13">
                  <c:v>871</c:v>
                </c:pt>
                <c:pt idx="14">
                  <c:v>872</c:v>
                </c:pt>
                <c:pt idx="15">
                  <c:v>816</c:v>
                </c:pt>
                <c:pt idx="16">
                  <c:v>805</c:v>
                </c:pt>
                <c:pt idx="17">
                  <c:v>871</c:v>
                </c:pt>
                <c:pt idx="18">
                  <c:v>922</c:v>
                </c:pt>
                <c:pt idx="19">
                  <c:v>977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78-40F3-A571-FA6C26278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9762736"/>
        <c:axId val="1449761072"/>
      </c:lineChart>
      <c:catAx>
        <c:axId val="14497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1072"/>
        <c:crosses val="autoZero"/>
        <c:auto val="1"/>
        <c:lblAlgn val="ctr"/>
        <c:lblOffset val="100"/>
        <c:noMultiLvlLbl val="0"/>
      </c:catAx>
      <c:valAx>
        <c:axId val="1449761072"/>
        <c:scaling>
          <c:orientation val="minMax"/>
          <c:max val="1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Population aged 5 to 18</a:t>
            </a:r>
            <a:endParaRPr lang="fr-CA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Sheet4!$B$23</c:f>
              <c:strCache>
                <c:ptCount val="1"/>
                <c:pt idx="0">
                  <c:v>Madawaska-Victoria (left axis)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Sheet4!$C$22:$M$22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Sheet4!$C$23:$M$23</c:f>
              <c:numCache>
                <c:formatCode>#,##0</c:formatCode>
                <c:ptCount val="11"/>
                <c:pt idx="0">
                  <c:v>7871</c:v>
                </c:pt>
                <c:pt idx="1">
                  <c:v>7612</c:v>
                </c:pt>
                <c:pt idx="2">
                  <c:v>7403</c:v>
                </c:pt>
                <c:pt idx="3">
                  <c:v>7234</c:v>
                </c:pt>
                <c:pt idx="4">
                  <c:v>7189</c:v>
                </c:pt>
                <c:pt idx="5">
                  <c:v>7170</c:v>
                </c:pt>
                <c:pt idx="6">
                  <c:v>7171</c:v>
                </c:pt>
                <c:pt idx="7">
                  <c:v>7112</c:v>
                </c:pt>
                <c:pt idx="8">
                  <c:v>7062</c:v>
                </c:pt>
                <c:pt idx="9">
                  <c:v>7010</c:v>
                </c:pt>
                <c:pt idx="10">
                  <c:v>6945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80D-40DF-9DA1-104E64C1C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001376"/>
        <c:axId val="1248012192"/>
      </c:lineChart>
      <c:lineChart>
        <c:grouping val="standard"/>
        <c:varyColors val="0"/>
        <c:ser>
          <c:idx val="1"/>
          <c:order val="1"/>
          <c:tx>
            <c:strRef>
              <c:f>Sheet4!$B$24</c:f>
              <c:strCache>
                <c:ptCount val="1"/>
                <c:pt idx="0">
                  <c:v>Moncton CMA (right axis)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Sheet4!$C$22:$M$22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Sheet4!$C$24:$M$24</c:f>
              <c:numCache>
                <c:formatCode>General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0D-40DF-9DA1-104E64C1C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003456"/>
        <c:axId val="1248005952"/>
      </c:lineChart>
      <c:catAx>
        <c:axId val="12480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12192"/>
        <c:crosses val="autoZero"/>
        <c:auto val="1"/>
        <c:lblAlgn val="ctr"/>
        <c:lblOffset val="100"/>
        <c:noMultiLvlLbl val="0"/>
      </c:catAx>
      <c:valAx>
        <c:axId val="1248012192"/>
        <c:scaling>
          <c:orientation val="minMax"/>
          <c:min val="6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01376"/>
        <c:crosses val="autoZero"/>
        <c:crossBetween val="between"/>
        <c:majorUnit val="200"/>
      </c:valAx>
      <c:valAx>
        <c:axId val="1248005952"/>
        <c:scaling>
          <c:orientation val="minMax"/>
          <c:min val="2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03456"/>
        <c:crosses val="max"/>
        <c:crossBetween val="between"/>
      </c:valAx>
      <c:catAx>
        <c:axId val="124800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8005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 dirty="0" err="1" smtClean="0"/>
              <a:t>Employment</a:t>
            </a:r>
            <a:r>
              <a:rPr lang="fr-CA" sz="1800" b="1" dirty="0" smtClean="0"/>
              <a:t>, Edmundston-Woodstock </a:t>
            </a:r>
            <a:r>
              <a:rPr lang="fr-CA" sz="1800" b="1" dirty="0" err="1" smtClean="0"/>
              <a:t>economic</a:t>
            </a:r>
            <a:r>
              <a:rPr lang="fr-CA" sz="1800" b="1" dirty="0" smtClean="0"/>
              <a:t> </a:t>
            </a:r>
            <a:r>
              <a:rPr lang="fr-CA" sz="1800" b="1" dirty="0" err="1" smtClean="0"/>
              <a:t>region</a:t>
            </a:r>
            <a:endParaRPr lang="fr-CA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64321395309457"/>
          <c:y val="0.14486369482174188"/>
          <c:w val="0.77271357209381086"/>
          <c:h val="0.66610191573079369"/>
        </c:manualLayout>
      </c:layout>
      <c:lineChart>
        <c:grouping val="standard"/>
        <c:varyColors val="0"/>
        <c:ser>
          <c:idx val="0"/>
          <c:order val="0"/>
          <c:tx>
            <c:strRef>
              <c:f>Sheet5!$B$15</c:f>
              <c:strCache>
                <c:ptCount val="1"/>
                <c:pt idx="0">
                  <c:v>Private sector (left axis)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Sheet5!$C$14:$U$14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Sheet5!$C$15:$U$15</c:f>
              <c:numCache>
                <c:formatCode>General</c:formatCode>
                <c:ptCount val="19"/>
                <c:pt idx="0">
                  <c:v>29300.000000000004</c:v>
                </c:pt>
                <c:pt idx="1">
                  <c:v>31000.000000000004</c:v>
                </c:pt>
                <c:pt idx="2">
                  <c:v>30600</c:v>
                </c:pt>
                <c:pt idx="3">
                  <c:v>30599.999999999996</c:v>
                </c:pt>
                <c:pt idx="4">
                  <c:v>29599.999999999993</c:v>
                </c:pt>
                <c:pt idx="5">
                  <c:v>30400</c:v>
                </c:pt>
                <c:pt idx="6">
                  <c:v>29300</c:v>
                </c:pt>
                <c:pt idx="7">
                  <c:v>27999.999999999996</c:v>
                </c:pt>
                <c:pt idx="8">
                  <c:v>27600</c:v>
                </c:pt>
                <c:pt idx="9">
                  <c:v>27199.999999999996</c:v>
                </c:pt>
                <c:pt idx="10">
                  <c:v>26300</c:v>
                </c:pt>
                <c:pt idx="11">
                  <c:v>26700.000000000004</c:v>
                </c:pt>
                <c:pt idx="12">
                  <c:v>26900</c:v>
                </c:pt>
                <c:pt idx="13">
                  <c:v>26500.000000000004</c:v>
                </c:pt>
                <c:pt idx="14">
                  <c:v>27600</c:v>
                </c:pt>
                <c:pt idx="15">
                  <c:v>26900</c:v>
                </c:pt>
                <c:pt idx="16">
                  <c:v>27400</c:v>
                </c:pt>
                <c:pt idx="17">
                  <c:v>26400</c:v>
                </c:pt>
                <c:pt idx="18">
                  <c:v>24300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916-4698-8CCC-5F6F85B9E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32144"/>
        <c:axId val="1199338800"/>
      </c:lineChart>
      <c:lineChart>
        <c:grouping val="standard"/>
        <c:varyColors val="0"/>
        <c:ser>
          <c:idx val="1"/>
          <c:order val="1"/>
          <c:tx>
            <c:strRef>
              <c:f>Sheet5!$B$16</c:f>
              <c:strCache>
                <c:ptCount val="1"/>
                <c:pt idx="0">
                  <c:v>Public sector (right axis)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Sheet5!$C$14:$U$14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Sheet5!$C$16:$U$16</c:f>
              <c:numCache>
                <c:formatCode>General</c:formatCode>
                <c:ptCount val="19"/>
                <c:pt idx="0">
                  <c:v>8100</c:v>
                </c:pt>
                <c:pt idx="1">
                  <c:v>8200</c:v>
                </c:pt>
                <c:pt idx="2">
                  <c:v>8600</c:v>
                </c:pt>
                <c:pt idx="3">
                  <c:v>8200</c:v>
                </c:pt>
                <c:pt idx="4">
                  <c:v>8700</c:v>
                </c:pt>
                <c:pt idx="5">
                  <c:v>9900</c:v>
                </c:pt>
                <c:pt idx="6">
                  <c:v>8800</c:v>
                </c:pt>
                <c:pt idx="7">
                  <c:v>9799.9999999999982</c:v>
                </c:pt>
                <c:pt idx="8">
                  <c:v>10600</c:v>
                </c:pt>
                <c:pt idx="9">
                  <c:v>11200</c:v>
                </c:pt>
                <c:pt idx="10">
                  <c:v>9900</c:v>
                </c:pt>
                <c:pt idx="11">
                  <c:v>9899.9999999999982</c:v>
                </c:pt>
                <c:pt idx="12">
                  <c:v>9899.9999999999982</c:v>
                </c:pt>
                <c:pt idx="13">
                  <c:v>9700</c:v>
                </c:pt>
                <c:pt idx="14">
                  <c:v>8900</c:v>
                </c:pt>
                <c:pt idx="15">
                  <c:v>10200</c:v>
                </c:pt>
                <c:pt idx="16">
                  <c:v>9100</c:v>
                </c:pt>
                <c:pt idx="17">
                  <c:v>10100</c:v>
                </c:pt>
                <c:pt idx="18">
                  <c:v>11200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916-4698-8CCC-5F6F85B9E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793936"/>
        <c:axId val="1449800592"/>
      </c:lineChart>
      <c:catAx>
        <c:axId val="11993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8800"/>
        <c:crosses val="autoZero"/>
        <c:auto val="1"/>
        <c:lblAlgn val="ctr"/>
        <c:lblOffset val="100"/>
        <c:noMultiLvlLbl val="0"/>
      </c:catAx>
      <c:valAx>
        <c:axId val="1199338800"/>
        <c:scaling>
          <c:orientation val="minMax"/>
          <c:min val="2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2144"/>
        <c:crosses val="autoZero"/>
        <c:crossBetween val="between"/>
      </c:valAx>
      <c:valAx>
        <c:axId val="1449800592"/>
        <c:scaling>
          <c:orientation val="minMax"/>
          <c:min val="8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793936"/>
        <c:crosses val="max"/>
        <c:crossBetween val="between"/>
      </c:valAx>
      <c:catAx>
        <c:axId val="144979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9800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Additional health expenditure induced by aging compared to 2020</a:t>
            </a:r>
          </a:p>
          <a:p>
            <a:pPr>
              <a:defRPr/>
            </a:pPr>
            <a:r>
              <a:rPr lang="en-US" sz="1600" b="1" dirty="0" smtClean="0"/>
              <a:t>New Brunswick (2017 $ millions)</a:t>
            </a:r>
            <a:endParaRPr lang="en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Sheet1!$B$422</c:f>
              <c:strCache>
                <c:ptCount val="1"/>
                <c:pt idx="0">
                  <c:v>Moncton/Fredericton/Saint John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Sheet1!$C$422:$E$422</c:f>
              <c:numCache>
                <c:formatCode>_-* #,##0_-;\-* #,##0_-;_-* "-"??_-;_-@_-</c:formatCode>
                <c:ptCount val="3"/>
                <c:pt idx="0">
                  <c:v>3120</c:v>
                </c:pt>
                <c:pt idx="1">
                  <c:v>3745</c:v>
                </c:pt>
                <c:pt idx="2">
                  <c:v>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B-4512-A16D-5F2688E2E48F}"/>
            </c:ext>
          </c:extLst>
        </c:ser>
        <c:ser>
          <c:idx val="1"/>
          <c:order val="1"/>
          <c:tx>
            <c:strRef>
              <c:f>Sheet1!$B$423</c:f>
              <c:strCache>
                <c:ptCount val="1"/>
                <c:pt idx="0">
                  <c:v>Other urban centres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Sheet1!$C$423:$E$423</c:f>
              <c:numCache>
                <c:formatCode>_-* #,##0_-;\-* #,##0_-;_-* "-"??_-;_-@_-</c:formatCode>
                <c:ptCount val="3"/>
                <c:pt idx="0">
                  <c:v>165</c:v>
                </c:pt>
                <c:pt idx="1">
                  <c:v>205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B-4512-A16D-5F2688E2E48F}"/>
            </c:ext>
          </c:extLst>
        </c:ser>
        <c:ser>
          <c:idx val="2"/>
          <c:order val="2"/>
          <c:tx>
            <c:strRef>
              <c:f>Sheet1!$B$424</c:f>
              <c:strCache>
                <c:ptCount val="1"/>
                <c:pt idx="0">
                  <c:v>Rest of New Brunswick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Sheet1!$C$424:$E$424</c:f>
              <c:numCache>
                <c:formatCode>_-* #,##0_-;\-* #,##0_-;_-* "-"??_-;_-@_-</c:formatCode>
                <c:ptCount val="3"/>
                <c:pt idx="0">
                  <c:v>360</c:v>
                </c:pt>
                <c:pt idx="1">
                  <c:v>660</c:v>
                </c:pt>
                <c:pt idx="2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B-4512-A16D-5F2688E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3768008"/>
        <c:axId val="673763848"/>
      </c:barChart>
      <c:catAx>
        <c:axId val="6737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3848"/>
        <c:crosses val="autoZero"/>
        <c:auto val="1"/>
        <c:lblAlgn val="ctr"/>
        <c:lblOffset val="100"/>
        <c:noMultiLvlLbl val="0"/>
      </c:catAx>
      <c:valAx>
        <c:axId val="67376384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51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3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350790" y="658813"/>
            <a:ext cx="4841209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sz="2800" b="1" dirty="0"/>
              <a:t>The good news: Immigrants are moving into non-urban areas</a:t>
            </a:r>
            <a:endParaRPr sz="2800"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7449955" y="2125663"/>
            <a:ext cx="4742043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In 2017 only 360 immigrants settled outside of the seven urban centres in New Brunswick.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By 2019 nearly 1,100 did – a growth rate of nearly triple.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Covid-19 impacted the 2020 intake.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Madawaska-Victoria attracted 195 </a:t>
            </a:r>
            <a:r>
              <a:rPr lang="en-CA" sz="2000"/>
              <a:t>immigrants in 2019/2020.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BE72-8C33-4B97-8BEA-9500B32B8FA7}"/>
              </a:ext>
            </a:extLst>
          </p:cNvPr>
          <p:cNvSpPr txBox="1"/>
          <p:nvPr/>
        </p:nvSpPr>
        <p:spPr>
          <a:xfrm>
            <a:off x="684663" y="655136"/>
            <a:ext cx="6096000" cy="9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CA" sz="2400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Permanent resident admissions by region around New Brunswick</a:t>
            </a:r>
            <a:endParaRPr lang="en-CA" sz="24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E71E-469A-43A9-A34F-DAB4D82A7343}"/>
              </a:ext>
            </a:extLst>
          </p:cNvPr>
          <p:cNvSpPr txBox="1"/>
          <p:nvPr/>
        </p:nvSpPr>
        <p:spPr>
          <a:xfrm>
            <a:off x="6895192" y="6497638"/>
            <a:ext cx="5033819" cy="31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*intended destination. Source: IRCC</a:t>
            </a:r>
            <a:endParaRPr lang="en-CA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2569-BE93-404D-AABF-4AB6870B3DCA}"/>
              </a:ext>
            </a:extLst>
          </p:cNvPr>
          <p:cNvCxnSpPr/>
          <p:nvPr/>
        </p:nvCxnSpPr>
        <p:spPr>
          <a:xfrm>
            <a:off x="7151572" y="904775"/>
            <a:ext cx="0" cy="50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8730B29-48BF-493A-A9A9-CDE1393E4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65366"/>
              </p:ext>
            </p:extLst>
          </p:nvPr>
        </p:nvGraphicFramePr>
        <p:xfrm>
          <a:off x="821615" y="1927182"/>
          <a:ext cx="6130737" cy="45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A1E5C5-58E2-4B88-B969-3B698C21E7E6}"/>
              </a:ext>
            </a:extLst>
          </p:cNvPr>
          <p:cNvSpPr txBox="1"/>
          <p:nvPr/>
        </p:nvSpPr>
        <p:spPr>
          <a:xfrm>
            <a:off x="3886983" y="26150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4,610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8FA6-08F6-4CC5-90B8-344E3F05D64C}"/>
              </a:ext>
            </a:extLst>
          </p:cNvPr>
          <p:cNvSpPr txBox="1"/>
          <p:nvPr/>
        </p:nvSpPr>
        <p:spPr>
          <a:xfrm>
            <a:off x="2276676" y="30496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3,645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C6122-2FCD-4E0C-8B70-35B5BA99B7A2}"/>
              </a:ext>
            </a:extLst>
          </p:cNvPr>
          <p:cNvSpPr txBox="1"/>
          <p:nvPr/>
        </p:nvSpPr>
        <p:spPr>
          <a:xfrm>
            <a:off x="5579745" y="21256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239706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Population growth and K-12 education</a:t>
            </a:r>
          </a:p>
        </p:txBody>
      </p:sp>
    </p:spTree>
    <p:extLst>
      <p:ext uri="{BB962C8B-B14F-4D97-AF65-F5344CB8AC3E}">
        <p14:creationId xmlns:p14="http://schemas.microsoft.com/office/powerpoint/2010/main" val="123160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6"/>
            <a:ext cx="6179683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Making the case for a plan: Growing the K-12 population</a:t>
            </a:r>
            <a:endParaRPr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1004310" y="2460192"/>
            <a:ext cx="11187690" cy="43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/>
              <a:t>K-12 enrolment is declining across NB even as the demand for workers is rising.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Attracting more young families to the province will help rebuild the K-12 student population.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Ensuring the next generation has a larger local talent pipeline.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It’s already happening in Fredericton and Moncton.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endParaRPr sz="2000" dirty="0"/>
          </a:p>
        </p:txBody>
      </p:sp>
      <p:pic>
        <p:nvPicPr>
          <p:cNvPr id="3074" name="Picture 2" descr="education Icon 2281024">
            <a:extLst>
              <a:ext uri="{FF2B5EF4-FFF2-40B4-BE49-F238E27FC236}">
                <a16:creationId xmlns:a16="http://schemas.microsoft.com/office/drawing/2014/main" id="{196EF359-AD63-4234-B032-177D81AD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292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892530" y="263235"/>
            <a:ext cx="11095881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Projecting K-12 enrolment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Assuming a significant increase in immigration </a:t>
            </a:r>
            <a:endParaRPr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60ABE7-8A25-4AEA-8DA5-959778A5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00572"/>
              </p:ext>
            </p:extLst>
          </p:nvPr>
        </p:nvGraphicFramePr>
        <p:xfrm>
          <a:off x="1354736" y="1914092"/>
          <a:ext cx="10734595" cy="46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The Madawaska-Victoria Region’s population growth projections</a:t>
            </a:r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/>
          </a:bodyPr>
          <a:lstStyle/>
          <a:p>
            <a:pPr marL="269875" indent="-41275">
              <a:tabLst>
                <a:tab pos="269875" algn="l"/>
              </a:tabLst>
            </a:pPr>
            <a:r>
              <a:rPr lang="en-CA" sz="3200" b="1" dirty="0"/>
              <a:t>Why does the region need to grow its population? 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CA" dirty="0"/>
              <a:t>Many strategically important industries</a:t>
            </a:r>
          </a:p>
          <a:p>
            <a:r>
              <a:rPr lang="en-CA" dirty="0"/>
              <a:t>New growth opportunities </a:t>
            </a:r>
          </a:p>
          <a:p>
            <a:r>
              <a:rPr lang="en-CA" dirty="0"/>
              <a:t>Approx. 1,900 employers</a:t>
            </a:r>
          </a:p>
          <a:p>
            <a:r>
              <a:rPr lang="en-CA" dirty="0"/>
              <a:t>Risk that many could leave if workforce demand can’t be addressed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Madawaska-Victoria Region’s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Three scenarios:</a:t>
            </a:r>
          </a:p>
          <a:p>
            <a:pPr marL="269875" indent="-41275">
              <a:lnSpc>
                <a:spcPct val="100000"/>
              </a:lnSpc>
            </a:pPr>
            <a:r>
              <a:rPr lang="en-CA" sz="2000" dirty="0"/>
              <a:t>Developed using Statistics Canada population growth projections for New Brunswick* adjusted for demographic situation and trends specific to the region.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Madawaska-Victoria Region’s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Why these three scenarios?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will happen to the workforce if the population does not grow.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</a:t>
            </a: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just to keep the same workforce size.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if the county wants to grow its workforce to support the growth of new industries. 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5853263" cy="5510106"/>
          </a:xfrm>
        </p:spPr>
        <p:txBody>
          <a:bodyPr>
            <a:normAutofit/>
          </a:bodyPr>
          <a:lstStyle/>
          <a:p>
            <a:r>
              <a:rPr lang="en-CA" sz="3200" b="1" dirty="0"/>
              <a:t>Madawaska-Victoria Region population growth scenarios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5432"/>
              </p:ext>
            </p:extLst>
          </p:nvPr>
        </p:nvGraphicFramePr>
        <p:xfrm>
          <a:off x="1396329" y="332300"/>
          <a:ext cx="9701598" cy="6399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Current trajectory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declines by 6%.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declines by 27% (-6,500)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loss of export industries.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Some businesses might move to other larger urban centres to find workers.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The Madawaska-Victoria Region’s demographic challenge</a:t>
            </a:r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27076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Maintain current size of the workforce (est. 24,000)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must increase by 16.6% (+8,500).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stays at 24,000.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region’s population grew at this rate in the 1970s.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Less workers for other industries – including export-focused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86987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Grow the workforce at a modest 0.5% per year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increases by 27% (+14,000).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increases by +2,500.</a:t>
                      </a: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Would require a population growth rate not seen in decades.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region has the workforce to meet expected demand for local services.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and the workforce to grow some new industries.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Madawaska-Victoria Region’s population growth forecasts 2020 to 2040 -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If the region wants to maintain the current workforce size or expand it over the next 20 years, significant growth in the population is required.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Assuming other population growth components remain constant, it will require an increase in annual immigration from 195 in 2019/2020 to </a:t>
            </a:r>
            <a:r>
              <a:rPr lang="en-CA" sz="2000" b="1" dirty="0"/>
              <a:t>520/year or more.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This will not happen by itself.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sz="2000" dirty="0"/>
              <a:t>It will require a deliberate population growth plan for the region.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Madawaska-Victoria Region’s population growth plan</a:t>
            </a:r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en-CA" sz="2800" b="1" dirty="0"/>
              <a:t>Local communities/regions need to get engaged.</a:t>
            </a:r>
          </a:p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endParaRPr lang="en-CA" sz="2800" b="1" dirty="0"/>
          </a:p>
          <a:p>
            <a:r>
              <a:rPr lang="en-CA" dirty="0"/>
              <a:t>This is not only a provincial government issue.</a:t>
            </a:r>
          </a:p>
          <a:p>
            <a:r>
              <a:rPr lang="en-CA" dirty="0"/>
              <a:t>People and businesses move into local communities. </a:t>
            </a:r>
          </a:p>
          <a:p>
            <a:r>
              <a:rPr lang="en-CA" dirty="0"/>
              <a:t>Economic opportunities occur in local communities. 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US" b="1" dirty="0"/>
              <a:t>The changing demands on local/regional government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Local/regional government – circa 2000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Local/regional government – circa 2020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Not just a population growth plan, communities need a more comprehensive ‘business plan’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/>
              <a:t>Elements of the business plan: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clear understanding of labour market needs to support workforce exits and accommodate new growth.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industries have potential to grow in the future in the region?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level of inward population migration do we need?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are the barriers to attracting new population? (e.g. housing, local support infrastructure, language training, etc.)</a:t>
            </a:r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US" sz="2800" dirty="0"/>
              <a:t>New Brunswick is aging more and aging faster than Canada</a:t>
            </a:r>
            <a:endParaRPr lang="en-CA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308844"/>
              </p:ext>
            </p:extLst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734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51767" y="473826"/>
            <a:ext cx="8882289" cy="1416061"/>
          </a:xfrm>
        </p:spPr>
        <p:txBody>
          <a:bodyPr/>
          <a:lstStyle/>
          <a:p>
            <a:r>
              <a:rPr lang="en-US" sz="2400" dirty="0"/>
              <a:t>And the Madawaska-Victoria region is aging faster than New Brunswick</a:t>
            </a:r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EF5F-DDE7-4F7E-9F8F-EBE95A6567E7}"/>
              </a:ext>
            </a:extLst>
          </p:cNvPr>
          <p:cNvSpPr txBox="1"/>
          <p:nvPr/>
        </p:nvSpPr>
        <p:spPr>
          <a:xfrm>
            <a:off x="2167467" y="6149299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Statistics Canada, CANSIM tables 17-10-0005-01 and 17-10-0139-01.</a:t>
            </a:r>
            <a:endParaRPr lang="en-C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F77E34B-4D66-4FB8-AAE9-88CBC01AE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4827"/>
              </p:ext>
            </p:extLst>
          </p:nvPr>
        </p:nvGraphicFramePr>
        <p:xfrm>
          <a:off x="2167467" y="1889887"/>
          <a:ext cx="7907866" cy="391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3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faster the population ages, the slower the economy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67509"/>
            <a:ext cx="4656137" cy="3962400"/>
          </a:xfrm>
        </p:spPr>
        <p:txBody>
          <a:bodyPr>
            <a:normAutofit fontScale="92500"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New Brunswick has lost workers in the past decade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As a result, its economic growth has been much lower than in Canada as a whole.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err="1"/>
              <a:t>Edmundston</a:t>
            </a:r>
            <a:r>
              <a:rPr lang="en-US" dirty="0"/>
              <a:t>-Woodstock economic region has lost a lot of workers, suggesting that its economy may have contracted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9D71E-F941-4E25-B818-7D080247E94A}"/>
              </a:ext>
            </a:extLst>
          </p:cNvPr>
          <p:cNvSpPr txBox="1"/>
          <p:nvPr/>
        </p:nvSpPr>
        <p:spPr>
          <a:xfrm>
            <a:off x="1218010" y="5729827"/>
            <a:ext cx="6340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Edmundston</a:t>
            </a:r>
            <a:r>
              <a:rPr lang="en-US" sz="1100" dirty="0"/>
              <a:t>-Woodstock </a:t>
            </a:r>
            <a:r>
              <a:rPr lang="en-US" sz="1100" dirty="0" smtClean="0"/>
              <a:t>CA</a:t>
            </a:r>
            <a:endParaRPr lang="en-US" sz="1100" dirty="0"/>
          </a:p>
          <a:p>
            <a:r>
              <a:rPr lang="en-US" sz="1100" dirty="0"/>
              <a:t>Source: Statistics Canada, CANSIM tables 14-10-0023-01,14-10-0102-01 and 36-10-0402-02.</a:t>
            </a:r>
          </a:p>
          <a:p>
            <a:r>
              <a:rPr lang="en-US" sz="1100" dirty="0"/>
              <a:t>Note: Real GDP data is not available for the counties of Madawaska and Victoria or the economic region of </a:t>
            </a:r>
            <a:r>
              <a:rPr lang="en-US" sz="1100" dirty="0" err="1"/>
              <a:t>Edmundston</a:t>
            </a:r>
            <a:r>
              <a:rPr lang="en-US" sz="1100" dirty="0"/>
              <a:t>-Woodstock.</a:t>
            </a:r>
            <a:endParaRPr lang="en-CA" sz="1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4CF445-A2B3-41C3-BFA5-A6DDCBD95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87308"/>
              </p:ext>
            </p:extLst>
          </p:nvPr>
        </p:nvGraphicFramePr>
        <p:xfrm>
          <a:off x="1353312" y="1067876"/>
          <a:ext cx="4913376" cy="415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499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challenge: filling the void left by baby boomers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22763"/>
            <a:ext cx="4656137" cy="4176424"/>
          </a:xfrm>
        </p:spPr>
        <p:txBody>
          <a:bodyPr>
            <a:normAutofit fontScale="92500"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Until the turn of the decade, the number of people reaching official working age (15) exceeded that of those reaching official retirement age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It is no longer the case. Without newcomers, the Madawaska-Victoria region's labor force is expected to continue to decline rapidly for at least another decade.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C6BE4-6BD9-46F2-8CC9-DD013A309871}"/>
              </a:ext>
            </a:extLst>
          </p:cNvPr>
          <p:cNvSpPr txBox="1"/>
          <p:nvPr/>
        </p:nvSpPr>
        <p:spPr>
          <a:xfrm>
            <a:off x="1592621" y="6199187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Statistics Canada, CANSIM table 17-10-0139-01</a:t>
            </a:r>
            <a:r>
              <a:rPr lang="en-CA" dirty="0" smtClean="0"/>
              <a:t>.</a:t>
            </a:r>
            <a:endParaRPr lang="en-C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FE2602-0AFC-4CB1-A281-A454CAA31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132913"/>
              </p:ext>
            </p:extLst>
          </p:nvPr>
        </p:nvGraphicFramePr>
        <p:xfrm>
          <a:off x="1255776" y="938784"/>
          <a:ext cx="5205984" cy="497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658813"/>
            <a:ext cx="4657060" cy="112842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Immigration has a positive effect on the school-age population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1787237"/>
            <a:ext cx="4815753" cy="4367502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Newcomers are typically of child-rearing age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The school-age population continues to decline in the Madawaska-Victoria region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Moncton area illustrates the positive impact newcomers can have on the school-age population</a:t>
            </a:r>
            <a:endParaRPr lang="en-CA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0F08E2-C54C-4A04-B402-D2D3D9514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312031"/>
              </p:ext>
            </p:extLst>
          </p:nvPr>
        </p:nvGraphicFramePr>
        <p:xfrm>
          <a:off x="926592" y="923544"/>
          <a:ext cx="5803392" cy="501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92CDAD-0C07-49DD-A28C-D1830DD1BFC8}"/>
              </a:ext>
            </a:extLst>
          </p:cNvPr>
          <p:cNvSpPr txBox="1"/>
          <p:nvPr/>
        </p:nvSpPr>
        <p:spPr>
          <a:xfrm>
            <a:off x="1065726" y="6435169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17-10-0135-01 et 17-10-0139-01.</a:t>
            </a:r>
          </a:p>
        </p:txBody>
      </p:sp>
    </p:spTree>
    <p:extLst>
      <p:ext uri="{BB962C8B-B14F-4D97-AF65-F5344CB8AC3E}">
        <p14:creationId xmlns:p14="http://schemas.microsoft.com/office/powerpoint/2010/main" val="6574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Serious challenges await us</a:t>
            </a:r>
            <a:endParaRPr lang="en-CA" sz="2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Aging leads to more demand for public services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Private sector employment is declining in the region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We need more people to meet the needs of the public sector and grow the private sector</a:t>
            </a:r>
            <a:endParaRPr lang="en-CA" dirty="0"/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087F5361-B6BE-4951-97A6-B58B525E4D90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856714614"/>
              </p:ext>
            </p:extLst>
          </p:nvPr>
        </p:nvGraphicFramePr>
        <p:xfrm>
          <a:off x="954088" y="999744"/>
          <a:ext cx="5610225" cy="501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9BA89B-304D-4AE7-A434-8ABD1133A69F}"/>
              </a:ext>
            </a:extLst>
          </p:cNvPr>
          <p:cNvSpPr txBox="1"/>
          <p:nvPr/>
        </p:nvSpPr>
        <p:spPr>
          <a:xfrm>
            <a:off x="1402773" y="6307282"/>
            <a:ext cx="8198427" cy="31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Statistics Canada, CANSIM table 14-10-0092-01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377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Growth of the private sector is essential to that of the public sector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Health spending is growing exponentially as our seniors age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Over the next 15 years, the number of people aged 75 and over is expected to double, to around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This will put enormous pressure on health care spending</a:t>
            </a:r>
            <a:endParaRPr lang="en-CA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174018430"/>
              </p:ext>
            </p:extLst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19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1249</Words>
  <Application>Microsoft Office PowerPoint</Application>
  <PresentationFormat>Widescreen</PresentationFormat>
  <Paragraphs>150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Inter</vt:lpstr>
      <vt:lpstr>Arial</vt:lpstr>
      <vt:lpstr>Century Gothic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Nicole Nader</cp:lastModifiedBy>
  <cp:revision>48</cp:revision>
  <dcterms:created xsi:type="dcterms:W3CDTF">2021-01-19T19:30:51Z</dcterms:created>
  <dcterms:modified xsi:type="dcterms:W3CDTF">2021-03-21T15:01:14Z</dcterms:modified>
</cp:coreProperties>
</file>