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70" r:id="rId2"/>
    <p:sldId id="290" r:id="rId3"/>
    <p:sldId id="306" r:id="rId4"/>
    <p:sldId id="307" r:id="rId5"/>
    <p:sldId id="308" r:id="rId6"/>
    <p:sldId id="309" r:id="rId7"/>
    <p:sldId id="310" r:id="rId8"/>
    <p:sldId id="311" r:id="rId9"/>
    <p:sldId id="280" r:id="rId10"/>
    <p:sldId id="293" r:id="rId11"/>
    <p:sldId id="291" r:id="rId12"/>
    <p:sldId id="273" r:id="rId13"/>
    <p:sldId id="274" r:id="rId14"/>
    <p:sldId id="292" r:id="rId15"/>
    <p:sldId id="266" r:id="rId16"/>
    <p:sldId id="297" r:id="rId17"/>
    <p:sldId id="298" r:id="rId18"/>
    <p:sldId id="276" r:id="rId19"/>
    <p:sldId id="278" r:id="rId20"/>
    <p:sldId id="296" r:id="rId21"/>
    <p:sldId id="295" r:id="rId22"/>
    <p:sldId id="299" r:id="rId23"/>
    <p:sldId id="294" r:id="rId24"/>
    <p:sldId id="265" r:id="rId25"/>
    <p:sldId id="275" r:id="rId26"/>
    <p:sldId id="277" r:id="rId27"/>
    <p:sldId id="300" r:id="rId28"/>
    <p:sldId id="263" r:id="rId29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nter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275" autoAdjust="0"/>
  </p:normalViewPr>
  <p:slideViewPr>
    <p:cSldViewPr snapToGrid="0">
      <p:cViewPr varScale="1">
        <p:scale>
          <a:sx n="73" d="100"/>
          <a:sy n="73" d="100"/>
        </p:scale>
        <p:origin x="91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CA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Brunswick</a:t>
            </a:r>
            <a:endParaRPr lang="en-CA" sz="1800" b="1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Population growth by age group</a:t>
            </a:r>
          </a:p>
          <a:p>
            <a:pPr>
              <a:defRPr/>
            </a:pPr>
            <a:r>
              <a:rPr lang="en-US" sz="1800" b="1" dirty="0" smtClean="0"/>
              <a:t>2010 to 2020</a:t>
            </a:r>
            <a:endParaRPr lang="fr-CA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Sheet1!$C$55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Sheet1!$B$56:$B$64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Sheet1!$C$56:$C$64</c:f>
              <c:numCache>
                <c:formatCode>0%</c:formatCode>
                <c:ptCount val="9"/>
                <c:pt idx="0">
                  <c:v>-1.324357620556138E-2</c:v>
                </c:pt>
                <c:pt idx="1">
                  <c:v>-0.10931414055884847</c:v>
                </c:pt>
                <c:pt idx="2">
                  <c:v>-2.4603776905225416E-2</c:v>
                </c:pt>
                <c:pt idx="3">
                  <c:v>-7.4718026772821244E-2</c:v>
                </c:pt>
                <c:pt idx="4">
                  <c:v>-0.14659673169864385</c:v>
                </c:pt>
                <c:pt idx="5">
                  <c:v>0.14680804145687087</c:v>
                </c:pt>
                <c:pt idx="6">
                  <c:v>0.57695504926108376</c:v>
                </c:pt>
                <c:pt idx="7">
                  <c:v>0.27516119469354483</c:v>
                </c:pt>
                <c:pt idx="8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B-4BD8-8C98-32BD371C1E80}"/>
            </c:ext>
          </c:extLst>
        </c:ser>
        <c:ser>
          <c:idx val="1"/>
          <c:order val="1"/>
          <c:tx>
            <c:strRef>
              <c:f>Sheet1!$D$55</c:f>
              <c:strCache>
                <c:ptCount val="1"/>
                <c:pt idx="0">
                  <c:v>Kent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Sheet1!$B$56:$B$64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  <c:pt idx="8">
                  <c:v>Total</c:v>
                </c:pt>
              </c:strCache>
            </c:strRef>
          </c:cat>
          <c:val>
            <c:numRef>
              <c:f>Sheet1!$D$56:$D$64</c:f>
              <c:numCache>
                <c:formatCode>0%</c:formatCode>
                <c:ptCount val="9"/>
                <c:pt idx="0">
                  <c:v>-2.1082894106372763E-2</c:v>
                </c:pt>
                <c:pt idx="1">
                  <c:v>-0.13435927789286772</c:v>
                </c:pt>
                <c:pt idx="2">
                  <c:v>-9.4345718901453934E-2</c:v>
                </c:pt>
                <c:pt idx="3">
                  <c:v>-0.18325242718446599</c:v>
                </c:pt>
                <c:pt idx="4">
                  <c:v>-0.18491484184914841</c:v>
                </c:pt>
                <c:pt idx="5">
                  <c:v>7.7616989287727867E-2</c:v>
                </c:pt>
                <c:pt idx="6">
                  <c:v>0.53301029678982426</c:v>
                </c:pt>
                <c:pt idx="7">
                  <c:v>0.35781313749490007</c:v>
                </c:pt>
                <c:pt idx="8">
                  <c:v>1.5167548500881756E-2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B-4BD8-8C98-32BD371C1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891840"/>
        <c:axId val="1386888928"/>
      </c:barChart>
      <c:catAx>
        <c:axId val="13868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888928"/>
        <c:crosses val="autoZero"/>
        <c:auto val="1"/>
        <c:lblAlgn val="ctr"/>
        <c:lblOffset val="100"/>
        <c:noMultiLvlLbl val="0"/>
      </c:catAx>
      <c:valAx>
        <c:axId val="13868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891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Real GDP and Labor Force Growth, 2009 to 2019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Sheet2!$E$20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Population active</c:v>
                </c:pt>
              </c:strCache>
            </c:strRef>
          </c:cat>
          <c:val>
            <c:numRef>
              <c:f>Sheet2!$E$21:$E$22</c:f>
              <c:numCache>
                <c:formatCode>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126-88C3-C1D2A35152ED}"/>
            </c:ext>
          </c:extLst>
        </c:ser>
        <c:ser>
          <c:idx val="1"/>
          <c:order val="1"/>
          <c:tx>
            <c:strRef>
              <c:f>Sheet2!$F$20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Population active</c:v>
                </c:pt>
              </c:strCache>
            </c:strRef>
          </c:cat>
          <c:val>
            <c:numRef>
              <c:f>Sheet2!$F$21:$F$22</c:f>
              <c:numCache>
                <c:formatCode>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126-88C3-C1D2A35152ED}"/>
            </c:ext>
          </c:extLst>
        </c:ser>
        <c:ser>
          <c:idx val="2"/>
          <c:order val="2"/>
          <c:tx>
            <c:strRef>
              <c:f>Sheet2!$G$20</c:f>
              <c:strCache>
                <c:ptCount val="1"/>
                <c:pt idx="0">
                  <c:v>Kent*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Sheet2!$D$21:$D$22</c:f>
              <c:strCache>
                <c:ptCount val="2"/>
                <c:pt idx="0">
                  <c:v>Real GDP</c:v>
                </c:pt>
                <c:pt idx="1">
                  <c:v>Population active</c:v>
                </c:pt>
              </c:strCache>
            </c:strRef>
          </c:cat>
          <c:val>
            <c:numRef>
              <c:f>Sheet2!$G$21:$G$22</c:f>
              <c:numCache>
                <c:formatCode>0%</c:formatCode>
                <c:ptCount val="2"/>
                <c:pt idx="1">
                  <c:v>-8.849557522123852E-2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126-88C3-C1D2A351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849984"/>
        <c:axId val="1189850400"/>
      </c:barChart>
      <c:catAx>
        <c:axId val="11898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50400"/>
        <c:crosses val="autoZero"/>
        <c:auto val="1"/>
        <c:lblAlgn val="ctr"/>
        <c:lblOffset val="100"/>
        <c:noMultiLvlLbl val="0"/>
      </c:catAx>
      <c:valAx>
        <c:axId val="1189850400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8499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Population aged 15 and 65</a:t>
            </a:r>
          </a:p>
          <a:p>
            <a:pPr>
              <a:defRPr/>
            </a:pPr>
            <a:r>
              <a:rPr lang="en-US" sz="1600" b="1" dirty="0" smtClean="0"/>
              <a:t>Kent County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591919728417891E-2"/>
          <c:y val="0.14337412102812902"/>
          <c:w val="0.87847156674846982"/>
          <c:h val="0.66768445632683704"/>
        </c:manualLayout>
      </c:layout>
      <c:lineChart>
        <c:grouping val="standard"/>
        <c:varyColors val="0"/>
        <c:ser>
          <c:idx val="0"/>
          <c:order val="0"/>
          <c:tx>
            <c:strRef>
              <c:f>Sheet3!$B$6</c:f>
              <c:strCache>
                <c:ptCount val="1"/>
                <c:pt idx="0">
                  <c:v>15 years old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Sheet3!$C$5:$V$5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Sheet3!$C$6:$V$6</c:f>
              <c:numCache>
                <c:formatCode>General</c:formatCode>
                <c:ptCount val="20"/>
                <c:pt idx="0">
                  <c:v>415</c:v>
                </c:pt>
                <c:pt idx="1">
                  <c:v>430</c:v>
                </c:pt>
                <c:pt idx="2">
                  <c:v>407</c:v>
                </c:pt>
                <c:pt idx="3">
                  <c:v>421</c:v>
                </c:pt>
                <c:pt idx="4">
                  <c:v>418</c:v>
                </c:pt>
                <c:pt idx="5">
                  <c:v>409</c:v>
                </c:pt>
                <c:pt idx="6">
                  <c:v>374</c:v>
                </c:pt>
                <c:pt idx="7">
                  <c:v>411</c:v>
                </c:pt>
                <c:pt idx="8">
                  <c:v>376</c:v>
                </c:pt>
                <c:pt idx="9">
                  <c:v>337</c:v>
                </c:pt>
                <c:pt idx="10">
                  <c:v>330</c:v>
                </c:pt>
                <c:pt idx="11">
                  <c:v>300</c:v>
                </c:pt>
                <c:pt idx="12">
                  <c:v>316</c:v>
                </c:pt>
                <c:pt idx="13">
                  <c:v>311</c:v>
                </c:pt>
                <c:pt idx="14">
                  <c:v>267</c:v>
                </c:pt>
                <c:pt idx="15">
                  <c:v>273</c:v>
                </c:pt>
                <c:pt idx="16">
                  <c:v>285</c:v>
                </c:pt>
                <c:pt idx="17">
                  <c:v>323</c:v>
                </c:pt>
                <c:pt idx="18">
                  <c:v>302</c:v>
                </c:pt>
                <c:pt idx="19">
                  <c:v>249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156-48A9-B5B6-6FA73EEAA10A}"/>
            </c:ext>
          </c:extLst>
        </c:ser>
        <c:ser>
          <c:idx val="1"/>
          <c:order val="1"/>
          <c:tx>
            <c:strRef>
              <c:f>Sheet3!$B$7</c:f>
              <c:strCache>
                <c:ptCount val="1"/>
                <c:pt idx="0">
                  <c:v>65 years old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Sheet3!$C$5:$V$5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Sheet3!$C$7:$V$7</c:f>
              <c:numCache>
                <c:formatCode>General</c:formatCode>
                <c:ptCount val="20"/>
                <c:pt idx="0">
                  <c:v>297</c:v>
                </c:pt>
                <c:pt idx="1">
                  <c:v>290</c:v>
                </c:pt>
                <c:pt idx="2">
                  <c:v>287</c:v>
                </c:pt>
                <c:pt idx="3">
                  <c:v>335</c:v>
                </c:pt>
                <c:pt idx="4">
                  <c:v>360</c:v>
                </c:pt>
                <c:pt idx="5">
                  <c:v>355</c:v>
                </c:pt>
                <c:pt idx="6">
                  <c:v>352</c:v>
                </c:pt>
                <c:pt idx="7">
                  <c:v>400</c:v>
                </c:pt>
                <c:pt idx="8">
                  <c:v>376</c:v>
                </c:pt>
                <c:pt idx="9">
                  <c:v>404</c:v>
                </c:pt>
                <c:pt idx="10">
                  <c:v>485</c:v>
                </c:pt>
                <c:pt idx="11">
                  <c:v>511</c:v>
                </c:pt>
                <c:pt idx="12">
                  <c:v>522</c:v>
                </c:pt>
                <c:pt idx="13">
                  <c:v>495</c:v>
                </c:pt>
                <c:pt idx="14">
                  <c:v>512</c:v>
                </c:pt>
                <c:pt idx="15">
                  <c:v>548</c:v>
                </c:pt>
                <c:pt idx="16">
                  <c:v>566</c:v>
                </c:pt>
                <c:pt idx="17">
                  <c:v>565</c:v>
                </c:pt>
                <c:pt idx="18">
                  <c:v>577</c:v>
                </c:pt>
                <c:pt idx="19">
                  <c:v>597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156-48A9-B5B6-6FA73EEAA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7315856"/>
        <c:axId val="1277316688"/>
      </c:lineChart>
      <c:catAx>
        <c:axId val="12773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16688"/>
        <c:crosses val="autoZero"/>
        <c:auto val="1"/>
        <c:lblAlgn val="ctr"/>
        <c:lblOffset val="100"/>
        <c:noMultiLvlLbl val="0"/>
      </c:catAx>
      <c:valAx>
        <c:axId val="1277316688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3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+mj-lt"/>
              </a:rPr>
              <a:t>Population aged between 5 and 18</a:t>
            </a:r>
            <a:endParaRPr lang="fr-CA" sz="1800" b="1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170258019751896E-2"/>
          <c:y val="0.12823580349495053"/>
          <c:w val="0.81077876054547926"/>
          <c:h val="0.74402409982275908"/>
        </c:manualLayout>
      </c:layout>
      <c:lineChart>
        <c:grouping val="standard"/>
        <c:varyColors val="0"/>
        <c:ser>
          <c:idx val="0"/>
          <c:order val="0"/>
          <c:tx>
            <c:strRef>
              <c:f>Sheet5!$C$16</c:f>
              <c:strCache>
                <c:ptCount val="1"/>
                <c:pt idx="0">
                  <c:v>Kent County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Sheet5!$D$15:$N$15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Sheet5!$D$16:$N$16</c:f>
              <c:numCache>
                <c:formatCode>General</c:formatCode>
                <c:ptCount val="11"/>
                <c:pt idx="0">
                  <c:v>4339</c:v>
                </c:pt>
                <c:pt idx="1">
                  <c:v>4237</c:v>
                </c:pt>
                <c:pt idx="2">
                  <c:v>4134</c:v>
                </c:pt>
                <c:pt idx="3">
                  <c:v>4004</c:v>
                </c:pt>
                <c:pt idx="4">
                  <c:v>3948</c:v>
                </c:pt>
                <c:pt idx="5">
                  <c:v>3901</c:v>
                </c:pt>
                <c:pt idx="6">
                  <c:v>3863</c:v>
                </c:pt>
                <c:pt idx="7">
                  <c:v>3845</c:v>
                </c:pt>
                <c:pt idx="8">
                  <c:v>3822</c:v>
                </c:pt>
                <c:pt idx="9">
                  <c:v>3894</c:v>
                </c:pt>
                <c:pt idx="10">
                  <c:v>3929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E6-4F0A-9426-FD97FA6F1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388176"/>
        <c:axId val="1195388592"/>
      </c:lineChart>
      <c:lineChart>
        <c:grouping val="standard"/>
        <c:varyColors val="0"/>
        <c:ser>
          <c:idx val="1"/>
          <c:order val="1"/>
          <c:tx>
            <c:strRef>
              <c:f>Sheet5!$C$17</c:f>
              <c:strCache>
                <c:ptCount val="1"/>
                <c:pt idx="0">
                  <c:v>Moncton CMA 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Sheet5!$D$15:$N$15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Sheet5!$D$17:$N$17</c:f>
              <c:numCache>
                <c:formatCode>General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6E6-4F0A-9426-FD97FA6F1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61488"/>
        <c:axId val="1196871888"/>
      </c:lineChart>
      <c:catAx>
        <c:axId val="119538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388592"/>
        <c:crosses val="autoZero"/>
        <c:auto val="1"/>
        <c:lblAlgn val="ctr"/>
        <c:lblOffset val="100"/>
        <c:noMultiLvlLbl val="0"/>
      </c:catAx>
      <c:valAx>
        <c:axId val="1195388592"/>
        <c:scaling>
          <c:orientation val="minMax"/>
          <c:min val="3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388176"/>
        <c:crosses val="autoZero"/>
        <c:crossBetween val="between"/>
      </c:valAx>
      <c:valAx>
        <c:axId val="1196871888"/>
        <c:scaling>
          <c:orientation val="minMax"/>
          <c:min val="2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61488"/>
        <c:crosses val="max"/>
        <c:crossBetween val="between"/>
        <c:majorUnit val="1000"/>
      </c:valAx>
      <c:catAx>
        <c:axId val="119686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871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Employment, Moncton-Richibucto Economic Region, excluding Moncton CMA</a:t>
            </a:r>
            <a:endParaRPr lang="fr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'[Bathurst CA.xlsx]Sheet5'!$B$31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CA.xlsx]Sheet5'!$C$31:$U$31</c:f>
              <c:numCache>
                <c:formatCode>General</c:formatCode>
                <c:ptCount val="19"/>
                <c:pt idx="0">
                  <c:v>21299.999999999996</c:v>
                </c:pt>
                <c:pt idx="1">
                  <c:v>21900.000000000011</c:v>
                </c:pt>
                <c:pt idx="2">
                  <c:v>22000</c:v>
                </c:pt>
                <c:pt idx="3">
                  <c:v>22199.999999999993</c:v>
                </c:pt>
                <c:pt idx="4">
                  <c:v>20900.000000000007</c:v>
                </c:pt>
                <c:pt idx="5">
                  <c:v>21600</c:v>
                </c:pt>
                <c:pt idx="6">
                  <c:v>22099.999999999993</c:v>
                </c:pt>
                <c:pt idx="7">
                  <c:v>22100</c:v>
                </c:pt>
                <c:pt idx="8">
                  <c:v>21099.999999999993</c:v>
                </c:pt>
                <c:pt idx="9">
                  <c:v>22600</c:v>
                </c:pt>
                <c:pt idx="10">
                  <c:v>22100</c:v>
                </c:pt>
                <c:pt idx="11">
                  <c:v>21800.000000000004</c:v>
                </c:pt>
                <c:pt idx="12">
                  <c:v>21600.000000000004</c:v>
                </c:pt>
                <c:pt idx="13">
                  <c:v>22799.999999999993</c:v>
                </c:pt>
                <c:pt idx="14">
                  <c:v>19600</c:v>
                </c:pt>
                <c:pt idx="15">
                  <c:v>19199.999999999996</c:v>
                </c:pt>
                <c:pt idx="16">
                  <c:v>20599.999999999996</c:v>
                </c:pt>
                <c:pt idx="17">
                  <c:v>19699.999999999993</c:v>
                </c:pt>
                <c:pt idx="18">
                  <c:v>19700.000000000004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451104"/>
        <c:axId val="1249451520"/>
      </c:lineChart>
      <c:lineChart>
        <c:grouping val="standard"/>
        <c:varyColors val="0"/>
        <c:ser>
          <c:idx val="1"/>
          <c:order val="1"/>
          <c:tx>
            <c:strRef>
              <c:f>'[Bathurst CA.xlsx]Sheet5'!$B$32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'[Bathurst CA.xlsx]Sheet5'!$C$30:$U$30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'[Bathurst CA.xlsx]Sheet5'!$C$32:$U$32</c:f>
              <c:numCache>
                <c:formatCode>General</c:formatCode>
                <c:ptCount val="19"/>
                <c:pt idx="0">
                  <c:v>7000.0000000000009</c:v>
                </c:pt>
                <c:pt idx="1">
                  <c:v>6400</c:v>
                </c:pt>
                <c:pt idx="2">
                  <c:v>7000</c:v>
                </c:pt>
                <c:pt idx="3">
                  <c:v>7200.0000000000009</c:v>
                </c:pt>
                <c:pt idx="4">
                  <c:v>7299.9999999999991</c:v>
                </c:pt>
                <c:pt idx="5">
                  <c:v>5900</c:v>
                </c:pt>
                <c:pt idx="6">
                  <c:v>6700.0000000000009</c:v>
                </c:pt>
                <c:pt idx="7">
                  <c:v>8200</c:v>
                </c:pt>
                <c:pt idx="8">
                  <c:v>9500</c:v>
                </c:pt>
                <c:pt idx="9">
                  <c:v>8899.9999999999982</c:v>
                </c:pt>
                <c:pt idx="10">
                  <c:v>8100.0000000000018</c:v>
                </c:pt>
                <c:pt idx="11">
                  <c:v>8800</c:v>
                </c:pt>
                <c:pt idx="12">
                  <c:v>8100.0000000000018</c:v>
                </c:pt>
                <c:pt idx="13">
                  <c:v>8599.9999999999982</c:v>
                </c:pt>
                <c:pt idx="14">
                  <c:v>8100</c:v>
                </c:pt>
                <c:pt idx="15">
                  <c:v>8399.9999999999982</c:v>
                </c:pt>
                <c:pt idx="16">
                  <c:v>8500</c:v>
                </c:pt>
                <c:pt idx="17">
                  <c:v>7400.0000000000009</c:v>
                </c:pt>
                <c:pt idx="18">
                  <c:v>7800.0000000000009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67F-4C6A-A953-1D3A5A50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72304"/>
        <c:axId val="1196868976"/>
      </c:lineChart>
      <c:catAx>
        <c:axId val="12494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520"/>
        <c:crosses val="autoZero"/>
        <c:auto val="1"/>
        <c:lblAlgn val="ctr"/>
        <c:lblOffset val="100"/>
        <c:noMultiLvlLbl val="0"/>
      </c:catAx>
      <c:valAx>
        <c:axId val="1249451520"/>
        <c:scaling>
          <c:orientation val="minMax"/>
          <c:min val="1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451104"/>
        <c:crosses val="autoZero"/>
        <c:crossBetween val="between"/>
        <c:majorUnit val="1000"/>
      </c:valAx>
      <c:valAx>
        <c:axId val="1196868976"/>
        <c:scaling>
          <c:orientation val="minMax"/>
          <c:min val="5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72304"/>
        <c:crosses val="max"/>
        <c:crossBetween val="between"/>
        <c:majorUnit val="1000"/>
      </c:valAx>
      <c:catAx>
        <c:axId val="119687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86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Additional health expenditure induced by aging compared to 2020</a:t>
            </a:r>
          </a:p>
          <a:p>
            <a:pPr>
              <a:defRPr/>
            </a:pPr>
            <a:r>
              <a:rPr lang="en-US" sz="1600" b="1" dirty="0" smtClean="0"/>
              <a:t>New Brunswick (2017 $ millions)</a:t>
            </a:r>
            <a:endParaRPr lang="en-CA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5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sz="2800" b="1" dirty="0"/>
              <a:t>The good news: Immigrants are moving into non-urban areas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In 2017 only 360 immigrants settled outside of the seven urban centres in New Brunswick.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By 2019 nearly 1,100 did – a growth rate of nearly triple.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Covid-19 impacted the 2020 intake.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Kent County has attract approx. 180 per year since 2016.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A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Permanent resident admissions by region around New 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*intended destination.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65366"/>
              </p:ext>
            </p:extLst>
          </p:nvPr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3970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Population growth and K-12 education</a:t>
            </a:r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Making the case for a plan: Growing the K-12 population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/>
              <a:t>K-12 enrolment is declining across NB even as the demand for workers is rising.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Attracting more young families to the province will help rebuild the K-12 student population.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Ensuring the next generation has a larger local talent pipeline.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It’s already happening in Fredericton and Moncton.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Projecting K-12 enrolment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Assuming a significant increase in immigration 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Kent County’s population growth projections</a:t>
            </a:r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/>
          </a:bodyPr>
          <a:lstStyle/>
          <a:p>
            <a:pPr marL="269875" indent="-41275">
              <a:tabLst>
                <a:tab pos="269875" algn="l"/>
              </a:tabLst>
            </a:pPr>
            <a:r>
              <a:rPr lang="en-CA" sz="3200" b="1" dirty="0"/>
              <a:t>Why does the county need to grow its population? 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CA" dirty="0"/>
              <a:t>Many strategically important industries</a:t>
            </a:r>
          </a:p>
          <a:p>
            <a:r>
              <a:rPr lang="en-CA" dirty="0"/>
              <a:t>New growth opportunities </a:t>
            </a:r>
          </a:p>
          <a:p>
            <a:r>
              <a:rPr lang="en-CA" dirty="0"/>
              <a:t>Approx. 1,100 employers</a:t>
            </a:r>
          </a:p>
          <a:p>
            <a:r>
              <a:rPr lang="en-CA" dirty="0"/>
              <a:t>Risk that many could leave if workforce demand can’t be addressed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Kent County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Three scenarios:</a:t>
            </a:r>
          </a:p>
          <a:p>
            <a:pPr marL="269875" indent="-41275">
              <a:lnSpc>
                <a:spcPct val="100000"/>
              </a:lnSpc>
            </a:pPr>
            <a:r>
              <a:rPr lang="en-CA" sz="2000" dirty="0"/>
              <a:t>Developed using Statistics Canada population growth projections for New Brunswick* adjusted for demographic situation and trends specific to Kent County.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Kent County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Why these three scenarios?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will happen to the workforce if the population does not grow.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</a:t>
            </a: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just to keep the same workforce size.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if the county wants to grow its workforce to support the growth of new industries.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en-CA" sz="3200" b="1" dirty="0"/>
              <a:t>Kent County population growth scenarios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50679"/>
              </p:ext>
            </p:extLst>
          </p:nvPr>
        </p:nvGraphicFramePr>
        <p:xfrm>
          <a:off x="1396329" y="332300"/>
          <a:ext cx="9701598" cy="639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Current trajectory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declines by 7%.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declines by 20% (-3,400)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Some businesses might move to the Moncton region to find workers.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Kent County’s demographic challenge</a:t>
            </a:r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25668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Maintain current size of the workforce (est. 17,000)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must increase by 14% (+4,300).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stays at 17,000.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county’s population grew at this rate in the 1970s.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Less workers for other industries – including export-focused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27773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Grow the workforce at a modest 0.5% per year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25% (+7,700).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increases by +2,000.</a:t>
                      </a:r>
                    </a:p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Would require a population growth rate not seen in decades.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county has the workforce to meet expected demand for local services.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and the workforce to grow some new industries.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Kent County population growth forecasts 2020 to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If the county wants to maintain the current workforce size or expand it over the next 20 years, significant growth in the population is required.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Assuming other population growth components remain constant, it will require an increase in annual immigration from around 60-70 per year to </a:t>
            </a:r>
            <a:r>
              <a:rPr lang="en-CA" sz="2000" b="1" dirty="0"/>
              <a:t>between 220-300/year.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This will not happen by itself.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sz="2000" dirty="0"/>
              <a:t>It will require a deliberate population growth plan for the county.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Kent County’s population growth plan</a:t>
            </a:r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en-CA" sz="2800" b="1" dirty="0"/>
              <a:t>Local communities/regions need to get engaged.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en-CA" dirty="0"/>
              <a:t>This is not only a provincial government issue.</a:t>
            </a:r>
          </a:p>
          <a:p>
            <a:r>
              <a:rPr lang="en-CA" dirty="0"/>
              <a:t>People and businesses move into local communities. </a:t>
            </a:r>
          </a:p>
          <a:p>
            <a:r>
              <a:rPr lang="en-CA" dirty="0"/>
              <a:t>Economic opportunities occur in local communities.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US" b="1" dirty="0"/>
              <a:t>The changing demands on local/regional government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Local/regional government – circa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Local/regional government – circa 2020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Not just a population growth plan, communities need a more comprehensive ‘business plan’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/>
              <a:t>Elements of the business plan: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 understanding of labour market needs to support workforce exits and accommodate new growth.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industries have potential to grow in the future in the region?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level of inward population migration do we need?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barriers to attracting new population? (e.g. housing, local support infrastructure, language training, etc.)</a:t>
            </a:r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US" sz="2800" dirty="0"/>
              <a:t>New Brunswick is aging more and aging faster than Canada</a:t>
            </a:r>
            <a:endParaRPr lang="en-CA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1558502"/>
              </p:ext>
            </p:extLst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6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US" sz="2400" dirty="0"/>
              <a:t>And Kent County is aging faster than New Brunswick</a:t>
            </a:r>
            <a:endParaRPr lang="en-CA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6CEFC1-C0F1-482D-98AB-E1DA3F882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214868"/>
              </p:ext>
            </p:extLst>
          </p:nvPr>
        </p:nvGraphicFramePr>
        <p:xfrm>
          <a:off x="1861073" y="1742739"/>
          <a:ext cx="8003689" cy="392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AEEF5F-DDE7-4F7E-9F8F-EBE95A6567E7}"/>
              </a:ext>
            </a:extLst>
          </p:cNvPr>
          <p:cNvSpPr txBox="1"/>
          <p:nvPr/>
        </p:nvSpPr>
        <p:spPr>
          <a:xfrm>
            <a:off x="1711856" y="623028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</a:t>
            </a:r>
            <a:r>
              <a:rPr lang="en-US" dirty="0"/>
              <a:t>Statistics Canada, CANSIM tables 17-10-0005-01 and 17-10-0135-01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94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faster the population ages, the slower the economy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284" y="2069019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 Brunswick has lost workers in the past decade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As a result, its economic growth has been much lower than that of Canada as a whole.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Kent County appears to have lost a lot of workers, suggesting its economy may have contracted</a:t>
            </a:r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653758-77FC-4C28-A783-8CE62E7D8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09386"/>
              </p:ext>
            </p:extLst>
          </p:nvPr>
        </p:nvGraphicFramePr>
        <p:xfrm>
          <a:off x="1075765" y="928687"/>
          <a:ext cx="5357308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29D71E-F941-4E25-B818-7D080247E94A}"/>
              </a:ext>
            </a:extLst>
          </p:cNvPr>
          <p:cNvSpPr txBox="1"/>
          <p:nvPr/>
        </p:nvSpPr>
        <p:spPr>
          <a:xfrm>
            <a:off x="1218010" y="5729827"/>
            <a:ext cx="63400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/>
              <a:t>Source: </a:t>
            </a:r>
            <a:r>
              <a:rPr lang="en-US" sz="1100" dirty="0"/>
              <a:t>Statistics Canada, CANSIM tables 14-10-0023-01,14-10-0102-01 and 36-10-0402-02.</a:t>
            </a:r>
          </a:p>
          <a:p>
            <a:r>
              <a:rPr lang="en-US" sz="1100" dirty="0"/>
              <a:t>Note: Real GDP data is not available for Kent County.</a:t>
            </a:r>
          </a:p>
          <a:p>
            <a:r>
              <a:rPr lang="en-US" sz="1100" dirty="0"/>
              <a:t>* Data for the Moncton-Richibucto economic region, excluding the Moncton CMA.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83449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The challenge: filling the void left by baby boomers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4176424"/>
          </a:xfrm>
        </p:spPr>
        <p:txBody>
          <a:bodyPr>
            <a:normAutofit fontScale="925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Until the turn of the decade, the number of people reaching official working age (15) exceeded that of those reaching official retirement age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It is no longer the case. Without newcomers, Kent County's labor force is expected to continue to decline rapidly for at least another 15 years.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C6BE4-6BD9-46F2-8CC9-DD013A309871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/>
              <a:t>Statistics Canada, CANSIM table 17-10-0139-01.</a:t>
            </a:r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D8DFEE-100A-4D06-99C6-801277AF4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302003"/>
              </p:ext>
            </p:extLst>
          </p:nvPr>
        </p:nvGraphicFramePr>
        <p:xfrm>
          <a:off x="1223675" y="927966"/>
          <a:ext cx="5000624" cy="468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10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Immigration has a positive effect on the school-age population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New arrivals are typically of child-rearing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Kent County has seen a noticeable improvement in its school-age population in recent years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However, the county lags behind large centers like Moncton.</a:t>
            </a:r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A20B97-071D-4AFD-A9D6-4F977EDC2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75537"/>
              </p:ext>
            </p:extLst>
          </p:nvPr>
        </p:nvGraphicFramePr>
        <p:xfrm>
          <a:off x="1280247" y="1233199"/>
          <a:ext cx="4934816" cy="436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BFA3B-DA5E-4D32-90AA-DB2139237A4B}"/>
              </a:ext>
            </a:extLst>
          </p:cNvPr>
          <p:cNvSpPr txBox="1"/>
          <p:nvPr/>
        </p:nvSpPr>
        <p:spPr>
          <a:xfrm>
            <a:off x="1439949" y="6265026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/>
              <a:t>Statistics Canada, CANSIM table 17-10-0139-01.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294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Serious challenges await us</a:t>
            </a:r>
            <a:endParaRPr lang="en-CA" sz="2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Aging leads to more demand for public services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Private sector employment is declining in the region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We need more people to meet the needs of the public sector and grow the private sector</a:t>
            </a:r>
            <a:endParaRPr lang="en-CA" dirty="0"/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69C7507E-367B-4258-97C6-6C708B88E4B3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2927581785"/>
              </p:ext>
            </p:extLst>
          </p:nvPr>
        </p:nvGraphicFramePr>
        <p:xfrm>
          <a:off x="954088" y="1100137"/>
          <a:ext cx="5610225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16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Growth of the private sector is essential to that of the public sector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Health spending is increasing exponentially as our seniors age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Over the next 15 years, the number of people aged 75 and over is expected to double, to around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dirty="0"/>
              <a:t>This will put enormous pressure on health care spending</a:t>
            </a:r>
            <a:endParaRPr lang="en-CA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357827135"/>
              </p:ext>
            </p:extLst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19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1248</Words>
  <Application>Microsoft Office PowerPoint</Application>
  <PresentationFormat>Widescreen</PresentationFormat>
  <Paragraphs>149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Calibri</vt:lpstr>
      <vt:lpstr>Wingdings</vt:lpstr>
      <vt:lpstr>Times New Roman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Nicole Nader</cp:lastModifiedBy>
  <cp:revision>50</cp:revision>
  <dcterms:created xsi:type="dcterms:W3CDTF">2021-01-19T19:30:51Z</dcterms:created>
  <dcterms:modified xsi:type="dcterms:W3CDTF">2021-02-26T16:10:03Z</dcterms:modified>
</cp:coreProperties>
</file>