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70" r:id="rId2"/>
    <p:sldId id="290" r:id="rId3"/>
    <p:sldId id="306" r:id="rId4"/>
    <p:sldId id="316" r:id="rId5"/>
    <p:sldId id="281" r:id="rId6"/>
    <p:sldId id="317" r:id="rId7"/>
    <p:sldId id="318" r:id="rId8"/>
    <p:sldId id="319" r:id="rId9"/>
    <p:sldId id="279" r:id="rId10"/>
    <p:sldId id="320" r:id="rId11"/>
    <p:sldId id="293" r:id="rId12"/>
    <p:sldId id="291" r:id="rId13"/>
    <p:sldId id="273" r:id="rId14"/>
    <p:sldId id="274" r:id="rId15"/>
    <p:sldId id="292" r:id="rId16"/>
    <p:sldId id="266" r:id="rId17"/>
    <p:sldId id="297" r:id="rId18"/>
    <p:sldId id="298" r:id="rId19"/>
    <p:sldId id="276" r:id="rId20"/>
    <p:sldId id="278" r:id="rId21"/>
    <p:sldId id="296" r:id="rId22"/>
    <p:sldId id="295" r:id="rId23"/>
    <p:sldId id="299" r:id="rId24"/>
    <p:sldId id="294" r:id="rId25"/>
    <p:sldId id="265" r:id="rId26"/>
    <p:sldId id="275" r:id="rId27"/>
    <p:sldId id="277" r:id="rId28"/>
    <p:sldId id="300" r:id="rId29"/>
    <p:sldId id="26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Inter"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99" d="100"/>
          <a:sy n="99" d="100"/>
        </p:scale>
        <p:origin x="96"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8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8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t>Population Growth by Age Group</a:t>
            </a:r>
          </a:p>
          <a:p>
            <a:pPr>
              <a:defRPr/>
            </a:pPr>
            <a:r>
              <a:rPr lang="en-CA" sz="1800" b="1"/>
              <a:t>2010-2010</a:t>
            </a:r>
          </a:p>
        </c:rich>
      </c:tx>
      <c:layout>
        <c:manualLayout>
          <c:xMode val="edge"/>
          <c:yMode val="edge"/>
          <c:x val="0.31907752344366891"/>
          <c:y val="2.57611251774317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Sheet1!$T$25</c:f>
              <c:strCache>
                <c:ptCount val="1"/>
                <c:pt idx="0">
                  <c:v>Rest of New Brunswick</c:v>
                </c:pt>
              </c:strCache>
            </c:strRef>
          </c:tx>
          <c:spPr>
            <a:solidFill>
              <a:schemeClr val="tx2">
                <a:lumMod val="75000"/>
              </a:schemeClr>
            </a:solidFill>
            <a:ln>
              <a:noFill/>
            </a:ln>
            <a:effectLst/>
          </c:spPr>
          <c:invertIfNegative val="0"/>
          <c:cat>
            <c:strRef>
              <c:f>Sheet1!$S$26:$S$28</c:f>
              <c:strCache>
                <c:ptCount val="3"/>
                <c:pt idx="0">
                  <c:v>0-14</c:v>
                </c:pt>
                <c:pt idx="1">
                  <c:v>15-24</c:v>
                </c:pt>
                <c:pt idx="2">
                  <c:v>25-44</c:v>
                </c:pt>
              </c:strCache>
            </c:strRef>
          </c:cat>
          <c:val>
            <c:numRef>
              <c:f>Sheet1!$T$26:$T$28</c:f>
              <c:numCache>
                <c:formatCode>0%</c:formatCode>
                <c:ptCount val="3"/>
                <c:pt idx="0">
                  <c:v>-4.7016040002597626E-2</c:v>
                </c:pt>
                <c:pt idx="1">
                  <c:v>-0.13105633157474439</c:v>
                </c:pt>
                <c:pt idx="2">
                  <c:v>-8.6285183391999531E-2</c:v>
                </c:pt>
              </c:numCache>
            </c:numRef>
          </c:val>
          <c:extLst>
            <c:ext xmlns:c16="http://schemas.microsoft.com/office/drawing/2014/chart" uri="{C3380CC4-5D6E-409C-BE32-E72D297353CC}">
              <c16:uniqueId val="{00000000-CFA1-4191-8778-96A90160A5E9}"/>
            </c:ext>
          </c:extLst>
        </c:ser>
        <c:ser>
          <c:idx val="1"/>
          <c:order val="1"/>
          <c:tx>
            <c:strRef>
              <c:f>Sheet1!$U$25</c:f>
              <c:strCache>
                <c:ptCount val="1"/>
                <c:pt idx="0">
                  <c:v>Moncton CMA</c:v>
                </c:pt>
              </c:strCache>
            </c:strRef>
          </c:tx>
          <c:spPr>
            <a:solidFill>
              <a:srgbClr val="0070C0"/>
            </a:solidFill>
            <a:ln>
              <a:noFill/>
            </a:ln>
            <a:effectLst/>
          </c:spPr>
          <c:invertIfNegative val="0"/>
          <c:cat>
            <c:strRef>
              <c:f>Sheet1!$S$26:$S$28</c:f>
              <c:strCache>
                <c:ptCount val="3"/>
                <c:pt idx="0">
                  <c:v>0-14</c:v>
                </c:pt>
                <c:pt idx="1">
                  <c:v>15-24</c:v>
                </c:pt>
                <c:pt idx="2">
                  <c:v>25-44</c:v>
                </c:pt>
              </c:strCache>
            </c:strRef>
          </c:cat>
          <c:val>
            <c:numRef>
              <c:f>Sheet1!$U$26:$U$28</c:f>
              <c:numCache>
                <c:formatCode>0%</c:formatCode>
                <c:ptCount val="3"/>
                <c:pt idx="0">
                  <c:v>0.1336251529699708</c:v>
                </c:pt>
                <c:pt idx="1">
                  <c:v>-1.7520588072735266E-2</c:v>
                </c:pt>
                <c:pt idx="2">
                  <c:v>8.1166350348771399E-2</c:v>
                </c:pt>
              </c:numCache>
            </c:numRef>
          </c:val>
          <c:extLst>
            <c:ext xmlns:c16="http://schemas.microsoft.com/office/drawing/2014/chart" uri="{C3380CC4-5D6E-409C-BE32-E72D297353CC}">
              <c16:uniqueId val="{00000001-CFA1-4191-8778-96A90160A5E9}"/>
            </c:ext>
          </c:extLst>
        </c:ser>
        <c:ser>
          <c:idx val="2"/>
          <c:order val="2"/>
          <c:tx>
            <c:strRef>
              <c:f>Sheet1!$V$25</c:f>
              <c:strCache>
                <c:ptCount val="1"/>
                <c:pt idx="0">
                  <c:v>Canada</c:v>
                </c:pt>
              </c:strCache>
            </c:strRef>
          </c:tx>
          <c:spPr>
            <a:solidFill>
              <a:srgbClr val="C00000"/>
            </a:solidFill>
            <a:ln>
              <a:noFill/>
            </a:ln>
            <a:effectLst/>
          </c:spPr>
          <c:invertIfNegative val="0"/>
          <c:cat>
            <c:strRef>
              <c:f>Sheet1!$S$26:$S$28</c:f>
              <c:strCache>
                <c:ptCount val="3"/>
                <c:pt idx="0">
                  <c:v>0-14</c:v>
                </c:pt>
                <c:pt idx="1">
                  <c:v>15-24</c:v>
                </c:pt>
                <c:pt idx="2">
                  <c:v>25-44</c:v>
                </c:pt>
              </c:strCache>
            </c:strRef>
          </c:cat>
          <c:val>
            <c:numRef>
              <c:f>Sheet1!$V$26:$V$28</c:f>
              <c:numCache>
                <c:formatCode>0%</c:formatCode>
                <c:ptCount val="3"/>
                <c:pt idx="0">
                  <c:v>7.4077051702251095E-2</c:v>
                </c:pt>
                <c:pt idx="1">
                  <c:v>2.8045124230777763E-3</c:v>
                </c:pt>
                <c:pt idx="2" formatCode="0.0%">
                  <c:v>0.11536684451748291</c:v>
                </c:pt>
              </c:numCache>
            </c:numRef>
          </c:val>
          <c:extLst>
            <c:ext xmlns:c16="http://schemas.microsoft.com/office/drawing/2014/chart" uri="{C3380CC4-5D6E-409C-BE32-E72D297353CC}">
              <c16:uniqueId val="{00000002-CFA1-4191-8778-96A90160A5E9}"/>
            </c:ext>
          </c:extLst>
        </c:ser>
        <c:dLbls>
          <c:showLegendKey val="0"/>
          <c:showVal val="0"/>
          <c:showCatName val="0"/>
          <c:showSerName val="0"/>
          <c:showPercent val="0"/>
          <c:showBubbleSize val="0"/>
        </c:dLbls>
        <c:gapWidth val="219"/>
        <c:overlap val="-27"/>
        <c:axId val="234183231"/>
        <c:axId val="234181567"/>
      </c:barChart>
      <c:catAx>
        <c:axId val="2341832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181567"/>
        <c:crosses val="autoZero"/>
        <c:auto val="1"/>
        <c:lblAlgn val="ctr"/>
        <c:lblOffset val="100"/>
        <c:noMultiLvlLbl val="0"/>
      </c:catAx>
      <c:valAx>
        <c:axId val="2341815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183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baseline="0"/>
              <a:t>Change in Real GDP and </a:t>
            </a:r>
          </a:p>
          <a:p>
            <a:pPr>
              <a:defRPr/>
            </a:pPr>
            <a:r>
              <a:rPr lang="en-CA" sz="1800" b="1" baseline="0"/>
              <a:t>Labour Force, 2009-2019</a:t>
            </a:r>
            <a:endParaRPr lang="en-CA"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Sheet2!$E$12</c:f>
              <c:strCache>
                <c:ptCount val="1"/>
                <c:pt idx="0">
                  <c:v>Canada</c:v>
                </c:pt>
              </c:strCache>
            </c:strRef>
          </c:tx>
          <c:spPr>
            <a:solidFill>
              <a:srgbClr val="C00000"/>
            </a:solidFill>
            <a:ln>
              <a:noFill/>
            </a:ln>
            <a:effectLst/>
          </c:spPr>
          <c:invertIfNegative val="0"/>
          <c:cat>
            <c:strRef>
              <c:f>Sheet2!$D$13:$D$14</c:f>
              <c:strCache>
                <c:ptCount val="2"/>
                <c:pt idx="0">
                  <c:v>Real GDP</c:v>
                </c:pt>
                <c:pt idx="1">
                  <c:v>Labour Force</c:v>
                </c:pt>
              </c:strCache>
            </c:strRef>
          </c:cat>
          <c:val>
            <c:numRef>
              <c:f>Sheet2!$E$13:$E$14</c:f>
              <c:numCache>
                <c:formatCode>0%</c:formatCode>
                <c:ptCount val="2"/>
                <c:pt idx="0">
                  <c:v>0.24497168128596103</c:v>
                </c:pt>
                <c:pt idx="1">
                  <c:v>0.10680313856134638</c:v>
                </c:pt>
              </c:numCache>
            </c:numRef>
          </c:val>
          <c:extLst>
            <c:ext xmlns:c16="http://schemas.microsoft.com/office/drawing/2014/chart" uri="{C3380CC4-5D6E-409C-BE32-E72D297353CC}">
              <c16:uniqueId val="{00000000-343A-4B0E-A284-885438DFF6B7}"/>
            </c:ext>
          </c:extLst>
        </c:ser>
        <c:ser>
          <c:idx val="1"/>
          <c:order val="1"/>
          <c:tx>
            <c:strRef>
              <c:f>Sheet2!$F$12</c:f>
              <c:strCache>
                <c:ptCount val="1"/>
                <c:pt idx="0">
                  <c:v>New Brunswick</c:v>
                </c:pt>
              </c:strCache>
            </c:strRef>
          </c:tx>
          <c:spPr>
            <a:solidFill>
              <a:schemeClr val="tx2">
                <a:lumMod val="75000"/>
              </a:schemeClr>
            </a:solidFill>
            <a:ln>
              <a:noFill/>
            </a:ln>
            <a:effectLst/>
          </c:spPr>
          <c:invertIfNegative val="0"/>
          <c:cat>
            <c:strRef>
              <c:f>Sheet2!$D$13:$D$14</c:f>
              <c:strCache>
                <c:ptCount val="2"/>
                <c:pt idx="0">
                  <c:v>Real GDP</c:v>
                </c:pt>
                <c:pt idx="1">
                  <c:v>Labour Force</c:v>
                </c:pt>
              </c:strCache>
            </c:strRef>
          </c:cat>
          <c:val>
            <c:numRef>
              <c:f>Sheet2!$F$13:$F$14</c:f>
              <c:numCache>
                <c:formatCode>0%</c:formatCode>
                <c:ptCount val="2"/>
                <c:pt idx="0">
                  <c:v>6.8194112967382647E-2</c:v>
                </c:pt>
                <c:pt idx="1">
                  <c:v>-1.6493275818320274E-2</c:v>
                </c:pt>
              </c:numCache>
            </c:numRef>
          </c:val>
          <c:extLst>
            <c:ext xmlns:c16="http://schemas.microsoft.com/office/drawing/2014/chart" uri="{C3380CC4-5D6E-409C-BE32-E72D297353CC}">
              <c16:uniqueId val="{00000001-343A-4B0E-A284-885438DFF6B7}"/>
            </c:ext>
          </c:extLst>
        </c:ser>
        <c:ser>
          <c:idx val="2"/>
          <c:order val="2"/>
          <c:tx>
            <c:strRef>
              <c:f>Sheet2!$G$12</c:f>
              <c:strCache>
                <c:ptCount val="1"/>
                <c:pt idx="0">
                  <c:v>Moncton CMA*</c:v>
                </c:pt>
              </c:strCache>
            </c:strRef>
          </c:tx>
          <c:spPr>
            <a:solidFill>
              <a:srgbClr val="0070C0"/>
            </a:solidFill>
            <a:ln>
              <a:solidFill>
                <a:schemeClr val="tx2">
                  <a:lumMod val="75000"/>
                </a:schemeClr>
              </a:solidFill>
            </a:ln>
            <a:effectLst/>
          </c:spPr>
          <c:invertIfNegative val="0"/>
          <c:cat>
            <c:strRef>
              <c:f>Sheet2!$D$13:$D$14</c:f>
              <c:strCache>
                <c:ptCount val="2"/>
                <c:pt idx="0">
                  <c:v>Real GDP</c:v>
                </c:pt>
                <c:pt idx="1">
                  <c:v>Labour Force</c:v>
                </c:pt>
              </c:strCache>
            </c:strRef>
          </c:cat>
          <c:val>
            <c:numRef>
              <c:f>Sheet2!$G$13:$G$14</c:f>
              <c:numCache>
                <c:formatCode>0%</c:formatCode>
                <c:ptCount val="2"/>
                <c:pt idx="0" formatCode="General">
                  <c:v>0</c:v>
                </c:pt>
                <c:pt idx="1">
                  <c:v>0.12483745123537049</c:v>
                </c:pt>
              </c:numCache>
            </c:numRef>
          </c:val>
          <c:extLst>
            <c:ext xmlns:c16="http://schemas.microsoft.com/office/drawing/2014/chart" uri="{C3380CC4-5D6E-409C-BE32-E72D297353CC}">
              <c16:uniqueId val="{00000002-343A-4B0E-A284-885438DFF6B7}"/>
            </c:ext>
          </c:extLst>
        </c:ser>
        <c:dLbls>
          <c:showLegendKey val="0"/>
          <c:showVal val="0"/>
          <c:showCatName val="0"/>
          <c:showSerName val="0"/>
          <c:showPercent val="0"/>
          <c:showBubbleSize val="0"/>
        </c:dLbls>
        <c:gapWidth val="219"/>
        <c:overlap val="-27"/>
        <c:axId val="859698527"/>
        <c:axId val="859673983"/>
      </c:barChart>
      <c:catAx>
        <c:axId val="8596985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9673983"/>
        <c:crosses val="autoZero"/>
        <c:auto val="1"/>
        <c:lblAlgn val="ctr"/>
        <c:lblOffset val="100"/>
        <c:noMultiLvlLbl val="0"/>
      </c:catAx>
      <c:valAx>
        <c:axId val="859673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9698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t>Population Ages 15 and 65 </a:t>
            </a:r>
          </a:p>
          <a:p>
            <a:pPr>
              <a:defRPr/>
            </a:pPr>
            <a:r>
              <a:rPr lang="en-CA" sz="1800" b="1"/>
              <a:t>Moncton CMA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Sheet2!$D$48</c:f>
              <c:strCache>
                <c:ptCount val="1"/>
                <c:pt idx="0">
                  <c:v>15 years</c:v>
                </c:pt>
              </c:strCache>
            </c:strRef>
          </c:tx>
          <c:spPr>
            <a:ln w="28575" cap="rnd">
              <a:solidFill>
                <a:schemeClr val="tx2">
                  <a:lumMod val="75000"/>
                </a:schemeClr>
              </a:solidFill>
              <a:round/>
            </a:ln>
            <a:effectLst/>
          </c:spPr>
          <c:marker>
            <c:symbol val="none"/>
          </c:marker>
          <c:cat>
            <c:numRef>
              <c:f>Sheet2!$E$47:$X$47</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Sheet2!$E$48:$X$48</c:f>
              <c:numCache>
                <c:formatCode>#,##0</c:formatCode>
                <c:ptCount val="20"/>
                <c:pt idx="0">
                  <c:v>1563</c:v>
                </c:pt>
                <c:pt idx="1">
                  <c:v>1503</c:v>
                </c:pt>
                <c:pt idx="2">
                  <c:v>1490</c:v>
                </c:pt>
                <c:pt idx="3">
                  <c:v>1512</c:v>
                </c:pt>
                <c:pt idx="4">
                  <c:v>1618</c:v>
                </c:pt>
                <c:pt idx="5">
                  <c:v>1567</c:v>
                </c:pt>
                <c:pt idx="6">
                  <c:v>1513</c:v>
                </c:pt>
                <c:pt idx="7">
                  <c:v>1554</c:v>
                </c:pt>
                <c:pt idx="8">
                  <c:v>1557</c:v>
                </c:pt>
                <c:pt idx="9">
                  <c:v>1503</c:v>
                </c:pt>
                <c:pt idx="10">
                  <c:v>1554</c:v>
                </c:pt>
                <c:pt idx="11">
                  <c:v>1456</c:v>
                </c:pt>
                <c:pt idx="12">
                  <c:v>1421</c:v>
                </c:pt>
                <c:pt idx="13">
                  <c:v>1401</c:v>
                </c:pt>
                <c:pt idx="14">
                  <c:v>1610</c:v>
                </c:pt>
                <c:pt idx="15">
                  <c:v>1519</c:v>
                </c:pt>
                <c:pt idx="16">
                  <c:v>1505</c:v>
                </c:pt>
                <c:pt idx="17">
                  <c:v>1591</c:v>
                </c:pt>
                <c:pt idx="18">
                  <c:v>1644</c:v>
                </c:pt>
                <c:pt idx="19">
                  <c:v>1619</c:v>
                </c:pt>
              </c:numCache>
            </c:numRef>
          </c:val>
          <c:smooth val="1"/>
          <c:extLst>
            <c:ext xmlns:c16="http://schemas.microsoft.com/office/drawing/2014/chart" uri="{C3380CC4-5D6E-409C-BE32-E72D297353CC}">
              <c16:uniqueId val="{00000000-2719-4520-AB24-E8446D114F4D}"/>
            </c:ext>
          </c:extLst>
        </c:ser>
        <c:ser>
          <c:idx val="1"/>
          <c:order val="1"/>
          <c:tx>
            <c:strRef>
              <c:f>Sheet2!$D$49</c:f>
              <c:strCache>
                <c:ptCount val="1"/>
                <c:pt idx="0">
                  <c:v>65 years</c:v>
                </c:pt>
              </c:strCache>
            </c:strRef>
          </c:tx>
          <c:spPr>
            <a:ln w="28575" cap="rnd">
              <a:solidFill>
                <a:srgbClr val="C00000"/>
              </a:solidFill>
              <a:round/>
            </a:ln>
            <a:effectLst/>
          </c:spPr>
          <c:marker>
            <c:symbol val="none"/>
          </c:marker>
          <c:cat>
            <c:numRef>
              <c:f>Sheet2!$E$47:$X$47</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Sheet2!$E$49:$X$49</c:f>
              <c:numCache>
                <c:formatCode>General</c:formatCode>
                <c:ptCount val="20"/>
                <c:pt idx="0">
                  <c:v>879</c:v>
                </c:pt>
                <c:pt idx="1">
                  <c:v>849</c:v>
                </c:pt>
                <c:pt idx="2">
                  <c:v>870</c:v>
                </c:pt>
                <c:pt idx="3">
                  <c:v>963</c:v>
                </c:pt>
                <c:pt idx="4" formatCode="#,##0">
                  <c:v>1033</c:v>
                </c:pt>
                <c:pt idx="5" formatCode="#,##0">
                  <c:v>1082</c:v>
                </c:pt>
                <c:pt idx="6" formatCode="#,##0">
                  <c:v>1152</c:v>
                </c:pt>
                <c:pt idx="7" formatCode="#,##0">
                  <c:v>1251</c:v>
                </c:pt>
                <c:pt idx="8" formatCode="#,##0">
                  <c:v>1306</c:v>
                </c:pt>
                <c:pt idx="9" formatCode="#,##0">
                  <c:v>1287</c:v>
                </c:pt>
                <c:pt idx="10" formatCode="#,##0">
                  <c:v>1412</c:v>
                </c:pt>
                <c:pt idx="11" formatCode="#,##0">
                  <c:v>1682</c:v>
                </c:pt>
                <c:pt idx="12" formatCode="#,##0">
                  <c:v>1749</c:v>
                </c:pt>
                <c:pt idx="13" formatCode="#,##0">
                  <c:v>1823</c:v>
                </c:pt>
                <c:pt idx="14" formatCode="#,##0">
                  <c:v>1777</c:v>
                </c:pt>
                <c:pt idx="15" formatCode="#,##0">
                  <c:v>1731</c:v>
                </c:pt>
                <c:pt idx="16" formatCode="#,##0">
                  <c:v>1803</c:v>
                </c:pt>
                <c:pt idx="17" formatCode="#,##0">
                  <c:v>1945</c:v>
                </c:pt>
                <c:pt idx="18" formatCode="#,##0">
                  <c:v>1972</c:v>
                </c:pt>
                <c:pt idx="19" formatCode="#,##0">
                  <c:v>2002</c:v>
                </c:pt>
              </c:numCache>
            </c:numRef>
          </c:val>
          <c:smooth val="1"/>
          <c:extLst>
            <c:ext xmlns:c16="http://schemas.microsoft.com/office/drawing/2014/chart" uri="{C3380CC4-5D6E-409C-BE32-E72D297353CC}">
              <c16:uniqueId val="{00000001-2719-4520-AB24-E8446D114F4D}"/>
            </c:ext>
          </c:extLst>
        </c:ser>
        <c:dLbls>
          <c:showLegendKey val="0"/>
          <c:showVal val="0"/>
          <c:showCatName val="0"/>
          <c:showSerName val="0"/>
          <c:showPercent val="0"/>
          <c:showBubbleSize val="0"/>
        </c:dLbls>
        <c:smooth val="0"/>
        <c:axId val="783870111"/>
        <c:axId val="783869695"/>
      </c:lineChart>
      <c:catAx>
        <c:axId val="78387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83869695"/>
        <c:crosses val="autoZero"/>
        <c:auto val="1"/>
        <c:lblAlgn val="ctr"/>
        <c:lblOffset val="100"/>
        <c:noMultiLvlLbl val="0"/>
      </c:catAx>
      <c:valAx>
        <c:axId val="783869695"/>
        <c:scaling>
          <c:orientation val="minMax"/>
          <c:max val="2200"/>
          <c:min val="8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870111"/>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b="1"/>
              <a:t>Population Ages</a:t>
            </a:r>
            <a:r>
              <a:rPr lang="en-CA" sz="1800" b="1" baseline="0"/>
              <a:t> 5 to 18</a:t>
            </a:r>
            <a:endParaRPr lang="en-CA" sz="1800" b="1"/>
          </a:p>
        </c:rich>
      </c:tx>
      <c:layout>
        <c:manualLayout>
          <c:xMode val="edge"/>
          <c:yMode val="edge"/>
          <c:x val="0.31303400835758893"/>
          <c:y val="4.361761024952020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48380590388409"/>
          <c:y val="0.17185338438310963"/>
          <c:w val="0.79703238819223177"/>
          <c:h val="0.66985104986876642"/>
        </c:manualLayout>
      </c:layout>
      <c:lineChart>
        <c:grouping val="standard"/>
        <c:varyColors val="0"/>
        <c:ser>
          <c:idx val="0"/>
          <c:order val="0"/>
          <c:tx>
            <c:strRef>
              <c:f>Sheet3!$B$23</c:f>
              <c:strCache>
                <c:ptCount val="1"/>
                <c:pt idx="0">
                  <c:v>Moncton CMA (left axis)</c:v>
                </c:pt>
              </c:strCache>
            </c:strRef>
          </c:tx>
          <c:spPr>
            <a:ln w="28575" cap="rnd">
              <a:solidFill>
                <a:srgbClr val="C00000"/>
              </a:solidFill>
              <a:round/>
            </a:ln>
            <a:effectLst/>
          </c:spPr>
          <c:marker>
            <c:symbol val="none"/>
          </c:marker>
          <c:cat>
            <c:numRef>
              <c:f>Sheet3!$C$22:$M$22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Sheet3!$C$23:$M$23</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1"/>
          <c:extLst>
            <c:ext xmlns:c16="http://schemas.microsoft.com/office/drawing/2014/chart" uri="{C3380CC4-5D6E-409C-BE32-E72D297353CC}">
              <c16:uniqueId val="{00000000-6FE5-444C-A101-1E1810DC8267}"/>
            </c:ext>
          </c:extLst>
        </c:ser>
        <c:dLbls>
          <c:showLegendKey val="0"/>
          <c:showVal val="0"/>
          <c:showCatName val="0"/>
          <c:showSerName val="0"/>
          <c:showPercent val="0"/>
          <c:showBubbleSize val="0"/>
        </c:dLbls>
        <c:marker val="1"/>
        <c:smooth val="0"/>
        <c:axId val="611063231"/>
        <c:axId val="611063647"/>
      </c:lineChart>
      <c:lineChart>
        <c:grouping val="standard"/>
        <c:varyColors val="0"/>
        <c:ser>
          <c:idx val="1"/>
          <c:order val="1"/>
          <c:tx>
            <c:strRef>
              <c:f>Sheet3!$B$24</c:f>
              <c:strCache>
                <c:ptCount val="1"/>
                <c:pt idx="0">
                  <c:v>Rest of New Brunswick (right axis)</c:v>
                </c:pt>
              </c:strCache>
            </c:strRef>
          </c:tx>
          <c:spPr>
            <a:ln w="28575" cap="rnd">
              <a:solidFill>
                <a:schemeClr val="tx2">
                  <a:lumMod val="75000"/>
                </a:schemeClr>
              </a:solidFill>
              <a:round/>
            </a:ln>
            <a:effectLst/>
          </c:spPr>
          <c:marker>
            <c:symbol val="none"/>
          </c:marker>
          <c:cat>
            <c:numRef>
              <c:f>Sheet3!$C$22:$M$22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Sheet3!$C$24:$M$24</c:f>
              <c:numCache>
                <c:formatCode>#,##0</c:formatCode>
                <c:ptCount val="11"/>
                <c:pt idx="0">
                  <c:v>94141</c:v>
                </c:pt>
                <c:pt idx="1">
                  <c:v>92267</c:v>
                </c:pt>
                <c:pt idx="2">
                  <c:v>90266</c:v>
                </c:pt>
                <c:pt idx="3">
                  <c:v>88664</c:v>
                </c:pt>
                <c:pt idx="4">
                  <c:v>87382</c:v>
                </c:pt>
                <c:pt idx="5">
                  <c:v>86962</c:v>
                </c:pt>
                <c:pt idx="6">
                  <c:v>87200</c:v>
                </c:pt>
                <c:pt idx="7">
                  <c:v>86984</c:v>
                </c:pt>
                <c:pt idx="8">
                  <c:v>86910</c:v>
                </c:pt>
                <c:pt idx="9">
                  <c:v>87044</c:v>
                </c:pt>
                <c:pt idx="10">
                  <c:v>87229</c:v>
                </c:pt>
              </c:numCache>
            </c:numRef>
          </c:val>
          <c:smooth val="1"/>
          <c:extLst>
            <c:ext xmlns:c16="http://schemas.microsoft.com/office/drawing/2014/chart" uri="{C3380CC4-5D6E-409C-BE32-E72D297353CC}">
              <c16:uniqueId val="{00000001-6FE5-444C-A101-1E1810DC8267}"/>
            </c:ext>
          </c:extLst>
        </c:ser>
        <c:dLbls>
          <c:showLegendKey val="0"/>
          <c:showVal val="0"/>
          <c:showCatName val="0"/>
          <c:showSerName val="0"/>
          <c:showPercent val="0"/>
          <c:showBubbleSize val="0"/>
        </c:dLbls>
        <c:marker val="1"/>
        <c:smooth val="0"/>
        <c:axId val="639135311"/>
        <c:axId val="639131567"/>
      </c:lineChart>
      <c:catAx>
        <c:axId val="61106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063647"/>
        <c:crosses val="autoZero"/>
        <c:auto val="1"/>
        <c:lblAlgn val="ctr"/>
        <c:lblOffset val="100"/>
        <c:noMultiLvlLbl val="0"/>
      </c:catAx>
      <c:valAx>
        <c:axId val="611063647"/>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1063231"/>
        <c:crosses val="autoZero"/>
        <c:crossBetween val="between"/>
      </c:valAx>
      <c:valAx>
        <c:axId val="639131567"/>
        <c:scaling>
          <c:orientation val="minMax"/>
          <c:min val="86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9135311"/>
        <c:crosses val="max"/>
        <c:crossBetween val="between"/>
      </c:valAx>
      <c:catAx>
        <c:axId val="639135311"/>
        <c:scaling>
          <c:orientation val="minMax"/>
        </c:scaling>
        <c:delete val="1"/>
        <c:axPos val="b"/>
        <c:numFmt formatCode="General" sourceLinked="1"/>
        <c:majorTickMark val="out"/>
        <c:minorTickMark val="none"/>
        <c:tickLblPos val="nextTo"/>
        <c:crossAx val="6391315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t>Employment by sector</a:t>
            </a:r>
          </a:p>
          <a:p>
            <a:pPr>
              <a:defRPr/>
            </a:pPr>
            <a:r>
              <a:rPr lang="en-CA" sz="1800" b="1"/>
              <a:t>(2-year</a:t>
            </a:r>
            <a:r>
              <a:rPr lang="en-CA" sz="1800" b="1" baseline="0"/>
              <a:t> average)</a:t>
            </a:r>
            <a:endParaRPr lang="en-CA"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95481019032216E-2"/>
          <c:y val="0.17711029891547719"/>
          <c:w val="0.92020355689834188"/>
          <c:h val="0.56822045282986677"/>
        </c:manualLayout>
      </c:layout>
      <c:barChart>
        <c:barDir val="col"/>
        <c:grouping val="clustered"/>
        <c:varyColors val="0"/>
        <c:ser>
          <c:idx val="0"/>
          <c:order val="0"/>
          <c:tx>
            <c:strRef>
              <c:f>Sheet4!$B$51</c:f>
              <c:strCache>
                <c:ptCount val="1"/>
                <c:pt idx="0">
                  <c:v>2001-02</c:v>
                </c:pt>
              </c:strCache>
            </c:strRef>
          </c:tx>
          <c:spPr>
            <a:solidFill>
              <a:schemeClr val="bg2">
                <a:lumMod val="75000"/>
              </a:schemeClr>
            </a:solidFill>
            <a:ln>
              <a:noFill/>
            </a:ln>
            <a:effectLst/>
          </c:spPr>
          <c:invertIfNegative val="0"/>
          <c:cat>
            <c:strRef>
              <c:f>Sheet4!$A$52:$A$54</c:f>
              <c:strCache>
                <c:ptCount val="3"/>
                <c:pt idx="0">
                  <c:v>Public sector</c:v>
                </c:pt>
                <c:pt idx="1">
                  <c:v>Trade, transp&amp;warehousing, food&amp;accom</c:v>
                </c:pt>
                <c:pt idx="2">
                  <c:v>Other</c:v>
                </c:pt>
              </c:strCache>
            </c:strRef>
          </c:cat>
          <c:val>
            <c:numRef>
              <c:f>Sheet4!$B$52:$B$54</c:f>
              <c:numCache>
                <c:formatCode>General</c:formatCode>
                <c:ptCount val="3"/>
                <c:pt idx="0">
                  <c:v>14.45</c:v>
                </c:pt>
                <c:pt idx="1">
                  <c:v>22.05</c:v>
                </c:pt>
                <c:pt idx="2">
                  <c:v>27.699999999999996</c:v>
                </c:pt>
              </c:numCache>
            </c:numRef>
          </c:val>
          <c:extLst>
            <c:ext xmlns:c16="http://schemas.microsoft.com/office/drawing/2014/chart" uri="{C3380CC4-5D6E-409C-BE32-E72D297353CC}">
              <c16:uniqueId val="{00000000-81F5-401F-B729-D560E4272957}"/>
            </c:ext>
          </c:extLst>
        </c:ser>
        <c:ser>
          <c:idx val="1"/>
          <c:order val="1"/>
          <c:tx>
            <c:strRef>
              <c:f>Sheet4!$C$51</c:f>
              <c:strCache>
                <c:ptCount val="1"/>
                <c:pt idx="0">
                  <c:v>2010-11</c:v>
                </c:pt>
              </c:strCache>
            </c:strRef>
          </c:tx>
          <c:spPr>
            <a:solidFill>
              <a:srgbClr val="0070C0"/>
            </a:solidFill>
            <a:ln>
              <a:noFill/>
            </a:ln>
            <a:effectLst/>
          </c:spPr>
          <c:invertIfNegative val="0"/>
          <c:cat>
            <c:strRef>
              <c:f>Sheet4!$A$52:$A$54</c:f>
              <c:strCache>
                <c:ptCount val="3"/>
                <c:pt idx="0">
                  <c:v>Public sector</c:v>
                </c:pt>
                <c:pt idx="1">
                  <c:v>Trade, transp&amp;warehousing, food&amp;accom</c:v>
                </c:pt>
                <c:pt idx="2">
                  <c:v>Other</c:v>
                </c:pt>
              </c:strCache>
            </c:strRef>
          </c:cat>
          <c:val>
            <c:numRef>
              <c:f>Sheet4!$C$52:$C$54</c:f>
              <c:numCache>
                <c:formatCode>General</c:formatCode>
                <c:ptCount val="3"/>
                <c:pt idx="0">
                  <c:v>18</c:v>
                </c:pt>
                <c:pt idx="1">
                  <c:v>22.65</c:v>
                </c:pt>
                <c:pt idx="2">
                  <c:v>31.65</c:v>
                </c:pt>
              </c:numCache>
            </c:numRef>
          </c:val>
          <c:extLst>
            <c:ext xmlns:c16="http://schemas.microsoft.com/office/drawing/2014/chart" uri="{C3380CC4-5D6E-409C-BE32-E72D297353CC}">
              <c16:uniqueId val="{00000001-81F5-401F-B729-D560E4272957}"/>
            </c:ext>
          </c:extLst>
        </c:ser>
        <c:ser>
          <c:idx val="2"/>
          <c:order val="2"/>
          <c:tx>
            <c:strRef>
              <c:f>Sheet4!$D$51</c:f>
              <c:strCache>
                <c:ptCount val="1"/>
                <c:pt idx="0">
                  <c:v>2018-19</c:v>
                </c:pt>
              </c:strCache>
            </c:strRef>
          </c:tx>
          <c:spPr>
            <a:solidFill>
              <a:srgbClr val="C00000"/>
            </a:solidFill>
            <a:ln>
              <a:noFill/>
            </a:ln>
            <a:effectLst/>
          </c:spPr>
          <c:invertIfNegative val="0"/>
          <c:cat>
            <c:strRef>
              <c:f>Sheet4!$A$52:$A$54</c:f>
              <c:strCache>
                <c:ptCount val="3"/>
                <c:pt idx="0">
                  <c:v>Public sector</c:v>
                </c:pt>
                <c:pt idx="1">
                  <c:v>Trade, transp&amp;warehousing, food&amp;accom</c:v>
                </c:pt>
                <c:pt idx="2">
                  <c:v>Other</c:v>
                </c:pt>
              </c:strCache>
            </c:strRef>
          </c:cat>
          <c:val>
            <c:numRef>
              <c:f>Sheet4!$D$52:$D$54</c:f>
              <c:numCache>
                <c:formatCode>General</c:formatCode>
                <c:ptCount val="3"/>
                <c:pt idx="0">
                  <c:v>23.65</c:v>
                </c:pt>
                <c:pt idx="1">
                  <c:v>24.95</c:v>
                </c:pt>
                <c:pt idx="2">
                  <c:v>32.45000000000001</c:v>
                </c:pt>
              </c:numCache>
            </c:numRef>
          </c:val>
          <c:extLst>
            <c:ext xmlns:c16="http://schemas.microsoft.com/office/drawing/2014/chart" uri="{C3380CC4-5D6E-409C-BE32-E72D297353CC}">
              <c16:uniqueId val="{00000002-81F5-401F-B729-D560E4272957}"/>
            </c:ext>
          </c:extLst>
        </c:ser>
        <c:dLbls>
          <c:showLegendKey val="0"/>
          <c:showVal val="0"/>
          <c:showCatName val="0"/>
          <c:showSerName val="0"/>
          <c:showPercent val="0"/>
          <c:showBubbleSize val="0"/>
        </c:dLbls>
        <c:gapWidth val="219"/>
        <c:overlap val="-27"/>
        <c:axId val="611059487"/>
        <c:axId val="611059903"/>
      </c:barChart>
      <c:catAx>
        <c:axId val="61105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1059903"/>
        <c:crosses val="autoZero"/>
        <c:auto val="1"/>
        <c:lblAlgn val="ctr"/>
        <c:lblOffset val="100"/>
        <c:noMultiLvlLbl val="0"/>
      </c:catAx>
      <c:valAx>
        <c:axId val="611059903"/>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05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005320642220253E-2"/>
          <c:y val="0.20648442991611141"/>
          <c:w val="0.87656626962376727"/>
          <c:h val="0.68291023907390069"/>
        </c:manualLayout>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41916"/>
            <a:ext cx="4656137" cy="4409008"/>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43697" y="668020"/>
          <a:ext cx="5610225" cy="55145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6FAC109-1611-47FF-9D0A-B80FFE0BCDAB}"/>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195537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 too</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The Moncton CMA has attracted an average of 1,400 immigrants per year over the past five years. </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Moncton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The Moncton Region’s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region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lstStyle/>
          <a:p>
            <a:r>
              <a:rPr lang="en-CA" dirty="0"/>
              <a:t>Many strategically important industries</a:t>
            </a:r>
          </a:p>
          <a:p>
            <a:r>
              <a:rPr lang="en-CA" dirty="0"/>
              <a:t>New growth opportunities </a:t>
            </a:r>
          </a:p>
          <a:p>
            <a:r>
              <a:rPr lang="en-CA" dirty="0"/>
              <a:t>Over 5,000 current businesses</a:t>
            </a:r>
          </a:p>
          <a:p>
            <a:r>
              <a:rPr lang="en-CA" dirty="0"/>
              <a:t>Risk that many would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Moncton Region’s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region.</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Moncton Region’s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the current population trajectory for the Moncton CMA (spoiler alert – it’s real good).</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region wants to grow its workforce in a moderate way.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The Moncton Region’s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The Moncton Region’s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626037304"/>
              </p:ext>
            </p:extLst>
          </p:nvPr>
        </p:nvGraphicFramePr>
        <p:xfrm>
          <a:off x="1396329" y="332300"/>
          <a:ext cx="9701598" cy="6507749"/>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27% to 201,200.</a:t>
                      </a:r>
                    </a:p>
                    <a:p>
                      <a:pPr algn="l" fontAlgn="b"/>
                      <a:r>
                        <a:rPr lang="en-US" sz="2200" u="none" strike="noStrike" dirty="0">
                          <a:effectLst/>
                          <a:latin typeface="Inter" panose="020B0604020202020204" charset="0"/>
                          <a:ea typeface="Inter" panose="020B0604020202020204" charset="0"/>
                        </a:rPr>
                        <a:t>Workforce increases by 21% from 87,700 to 106,200.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Strong increase in the workforce means much more potential growth in export-focused industries as well as locally focused industries. </a:t>
                      </a: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356348126"/>
              </p:ext>
            </p:extLst>
          </p:nvPr>
        </p:nvGraphicFramePr>
        <p:xfrm>
          <a:off x="1194199" y="303423"/>
          <a:ext cx="10375368" cy="6453512"/>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87,700)</a:t>
                      </a: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must increase by 9.9% (+15,800).</a:t>
                      </a:r>
                    </a:p>
                    <a:p>
                      <a:pPr algn="l" fontAlgn="b"/>
                      <a:r>
                        <a:rPr lang="en-US" sz="2200" u="none" strike="noStrike" dirty="0">
                          <a:effectLst/>
                          <a:latin typeface="Inter" panose="020B0604020202020204" charset="0"/>
                          <a:ea typeface="Inter" panose="020B0604020202020204" charset="0"/>
                        </a:rPr>
                        <a:t>Workforce stays at 87,700.</a:t>
                      </a:r>
                    </a:p>
                    <a:p>
                      <a:pPr algn="l" fontAlgn="b"/>
                      <a:r>
                        <a:rPr lang="en-US" sz="2200" u="none" strike="noStrike" dirty="0">
                          <a:effectLst/>
                          <a:latin typeface="Inter" panose="020B0604020202020204" charset="0"/>
                          <a:ea typeface="Inter" panose="020B0604020202020204" charset="0"/>
                        </a:rPr>
                        <a:t>Would represent a significant decline over the current forecasted growth rate (from 1.3% to 0.5% per year)</a:t>
                      </a: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(IT, tourism, other services,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012780530"/>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increases by 18.3% (+29,100).</a:t>
                      </a:r>
                    </a:p>
                    <a:p>
                      <a:pPr algn="l" fontAlgn="b"/>
                      <a:r>
                        <a:rPr lang="en-US" sz="2200" u="none" strike="noStrike" dirty="0">
                          <a:effectLst/>
                          <a:latin typeface="Inter" panose="020B0604020202020204" charset="0"/>
                          <a:ea typeface="Inter" panose="020B0604020202020204" charset="0"/>
                        </a:rPr>
                        <a:t>Workforce increases by 8,700 to 96,400.</a:t>
                      </a:r>
                    </a:p>
                    <a:p>
                      <a:pPr algn="l" fontAlgn="b"/>
                      <a:r>
                        <a:rPr lang="en-US" sz="2200" b="0" i="0" u="none" strike="noStrike" dirty="0">
                          <a:solidFill>
                            <a:srgbClr val="000000"/>
                          </a:solidFill>
                          <a:effectLst/>
                          <a:latin typeface="Inter" panose="020B0604020202020204" charset="0"/>
                          <a:ea typeface="Inter" panose="020B0604020202020204" charset="0"/>
                        </a:rPr>
                        <a:t>Would require a pop. growth rate of 0.9% per year.</a:t>
                      </a: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 but not as much economic growth as the current trajectory. </a:t>
                      </a: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The Moncton Region’s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en-CA" sz="2400" dirty="0"/>
              <a:t>Keep doing what you are doing – current course and speed.</a:t>
            </a:r>
          </a:p>
          <a:p>
            <a:pPr marL="269875" indent="-41275">
              <a:lnSpc>
                <a:spcPct val="100000"/>
              </a:lnSpc>
              <a:spcBef>
                <a:spcPts val="2400"/>
              </a:spcBef>
              <a:spcAft>
                <a:spcPts val="1200"/>
              </a:spcAft>
            </a:pPr>
            <a:r>
              <a:rPr lang="en-CA" sz="2400" dirty="0"/>
              <a:t>Realize the region can expect less population growth from intraprovincial migration and natural population growth.  Most population growth will come from attracting people from outside New Brunswick. </a:t>
            </a:r>
          </a:p>
          <a:p>
            <a:pPr marL="269875" indent="-41275">
              <a:lnSpc>
                <a:spcPct val="100000"/>
              </a:lnSpc>
              <a:spcBef>
                <a:spcPts val="2400"/>
              </a:spcBef>
              <a:spcAft>
                <a:spcPts val="1200"/>
              </a:spcAft>
            </a:pPr>
            <a:r>
              <a:rPr lang="en-CA" sz="2400" dirty="0"/>
              <a:t>Ensure there is good housing options for people moving into the region.</a:t>
            </a:r>
          </a:p>
        </p:txBody>
      </p:sp>
    </p:spTree>
    <p:extLst>
      <p:ext uri="{BB962C8B-B14F-4D97-AF65-F5344CB8AC3E}">
        <p14:creationId xmlns:p14="http://schemas.microsoft.com/office/powerpoint/2010/main" val="239992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The Moncton Region population growth plan</a:t>
            </a:r>
          </a:p>
        </p:txBody>
      </p:sp>
    </p:spTree>
    <p:extLst>
      <p:ext uri="{BB962C8B-B14F-4D97-AF65-F5344CB8AC3E}">
        <p14:creationId xmlns:p14="http://schemas.microsoft.com/office/powerpoint/2010/main" val="17867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11485-177F-435B-863F-E688C76764B6}"/>
              </a:ext>
            </a:extLst>
          </p:cNvPr>
          <p:cNvSpPr>
            <a:spLocks noGrp="1"/>
          </p:cNvSpPr>
          <p:nvPr>
            <p:ph type="body" idx="1"/>
          </p:nvPr>
        </p:nvSpPr>
        <p:spPr>
          <a:xfrm>
            <a:off x="1384934" y="670561"/>
            <a:ext cx="10059503" cy="4991330"/>
          </a:xfrm>
        </p:spPr>
        <p:txBody>
          <a:bodyPr>
            <a:normAutofit/>
          </a:bodyPr>
          <a:lstStyle/>
          <a:p>
            <a:r>
              <a:rPr lang="en-US" dirty="0">
                <a:effectLst/>
                <a:latin typeface="Century Gothic" panose="020B0502020202020204" pitchFamily="34" charset="0"/>
                <a:ea typeface="Times New Roman" panose="02020603050405020304" pitchFamily="18" charset="0"/>
                <a:cs typeface="Times New Roman" panose="02020603050405020304" pitchFamily="18" charset="0"/>
              </a:rPr>
              <a:t>For the purposes of this report, population/demographic/industry data for the Moncton Census Metropolitan Area (CMA) area is used (also called the Moncton Region throughout the report).  The Moncton CMA includes the cites of Moncton and Dieppe; the Town of Riverview; the villages of Dorchester, Hillsborough, </a:t>
            </a:r>
            <a:r>
              <a:rPr lang="en-US" dirty="0" err="1">
                <a:effectLst/>
                <a:latin typeface="Century Gothic" panose="020B0502020202020204" pitchFamily="34" charset="0"/>
                <a:ea typeface="Times New Roman" panose="02020603050405020304" pitchFamily="18" charset="0"/>
                <a:cs typeface="Times New Roman" panose="02020603050405020304" pitchFamily="18" charset="0"/>
              </a:rPr>
              <a:t>Memramcook</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and Salisbury; and the parishes of Dorchester, Elgin, Hillsborough, Hopewell, Moncton and Saint-Paul.</a:t>
            </a:r>
            <a:endParaRPr lang="en-CA" sz="3200" dirty="0"/>
          </a:p>
        </p:txBody>
      </p:sp>
    </p:spTree>
    <p:extLst>
      <p:ext uri="{BB962C8B-B14F-4D97-AF65-F5344CB8AC3E}">
        <p14:creationId xmlns:p14="http://schemas.microsoft.com/office/powerpoint/2010/main" val="2285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B08F24D-1687-453D-8ADE-DA01EC1DFB59}"/>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39735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22DA9-BEF6-48AD-9044-DC6C13BF283A}"/>
              </a:ext>
            </a:extLst>
          </p:cNvPr>
          <p:cNvSpPr>
            <a:spLocks noGrp="1"/>
          </p:cNvSpPr>
          <p:nvPr>
            <p:ph type="body" idx="1"/>
          </p:nvPr>
        </p:nvSpPr>
        <p:spPr>
          <a:xfrm>
            <a:off x="7081284" y="658814"/>
            <a:ext cx="4657060" cy="1253114"/>
          </a:xfrm>
        </p:spPr>
        <p:txBody>
          <a:bodyPr>
            <a:noAutofit/>
          </a:bodyPr>
          <a:lstStyle/>
          <a:p>
            <a:r>
              <a:rPr lang="en-CA" sz="2800" b="1"/>
              <a:t>But Moncton is smartly bucking this trend</a:t>
            </a:r>
          </a:p>
        </p:txBody>
      </p:sp>
      <p:sp>
        <p:nvSpPr>
          <p:cNvPr id="4" name="Text Placeholder 3">
            <a:extLst>
              <a:ext uri="{FF2B5EF4-FFF2-40B4-BE49-F238E27FC236}">
                <a16:creationId xmlns:a16="http://schemas.microsoft.com/office/drawing/2014/main" id="{A20CACF5-C7B7-422C-9B9D-5FAA2DF30840}"/>
              </a:ext>
            </a:extLst>
          </p:cNvPr>
          <p:cNvSpPr>
            <a:spLocks noGrp="1"/>
          </p:cNvSpPr>
          <p:nvPr>
            <p:ph type="body" idx="3"/>
          </p:nvPr>
        </p:nvSpPr>
        <p:spPr/>
        <p:txBody>
          <a:bodyPr>
            <a:normAutofit lnSpcReduction="10000"/>
          </a:bodyPr>
          <a:lstStyle/>
          <a:p>
            <a:pPr marL="514350" indent="-285750">
              <a:buFont typeface="Wingdings" panose="05000000000000000000" pitchFamily="2" charset="2"/>
              <a:buChar char="Ø"/>
            </a:pPr>
            <a:r>
              <a:rPr lang="en-CA"/>
              <a:t>Moncton’s youth (0-14) has grown faster than Canada’s over the past decade</a:t>
            </a:r>
          </a:p>
          <a:p>
            <a:pPr marL="514350" indent="-285750">
              <a:buFont typeface="Wingdings" panose="05000000000000000000" pitchFamily="2" charset="2"/>
              <a:buChar char="Ø"/>
            </a:pPr>
            <a:r>
              <a:rPr lang="en-CA"/>
              <a:t>Its number of young working age adults has grown robustly, albeit somewhat slower than Canada’s</a:t>
            </a:r>
          </a:p>
          <a:p>
            <a:pPr marL="514350" indent="-285750">
              <a:buFont typeface="Wingdings" panose="05000000000000000000" pitchFamily="2" charset="2"/>
              <a:buChar char="Ø"/>
            </a:pPr>
            <a:r>
              <a:rPr lang="en-CA"/>
              <a:t>By contrast, the rest of New Brunswick has posted major declines </a:t>
            </a:r>
          </a:p>
        </p:txBody>
      </p:sp>
      <p:graphicFrame>
        <p:nvGraphicFramePr>
          <p:cNvPr id="5" name="Chart 4">
            <a:extLst>
              <a:ext uri="{FF2B5EF4-FFF2-40B4-BE49-F238E27FC236}">
                <a16:creationId xmlns:a16="http://schemas.microsoft.com/office/drawing/2014/main" id="{98AB57A1-8BF9-4441-A0EF-57D620BFE2DE}"/>
              </a:ext>
            </a:extLst>
          </p:cNvPr>
          <p:cNvGraphicFramePr>
            <a:graphicFrameLocks/>
          </p:cNvGraphicFramePr>
          <p:nvPr/>
        </p:nvGraphicFramePr>
        <p:xfrm>
          <a:off x="1039091" y="1163782"/>
          <a:ext cx="5056909" cy="44369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CE6DBC5-EB64-4927-A1E9-6A1F4ECD4F26}"/>
              </a:ext>
            </a:extLst>
          </p:cNvPr>
          <p:cNvSpPr txBox="1"/>
          <p:nvPr/>
        </p:nvSpPr>
        <p:spPr>
          <a:xfrm>
            <a:off x="1527464" y="6154738"/>
            <a:ext cx="7471063" cy="307777"/>
          </a:xfrm>
          <a:prstGeom prst="rect">
            <a:avLst/>
          </a:prstGeom>
          <a:noFill/>
        </p:spPr>
        <p:txBody>
          <a:bodyPr wrap="square" rtlCol="0">
            <a:spAutoFit/>
          </a:bodyPr>
          <a:lstStyle/>
          <a:p>
            <a:r>
              <a:rPr lang="en-CA"/>
              <a:t>Source: Statistics Canada, CANSIM tables 17-10-0005-01 and  17-10-0135-01</a:t>
            </a:r>
          </a:p>
        </p:txBody>
      </p:sp>
    </p:spTree>
    <p:extLst>
      <p:ext uri="{BB962C8B-B14F-4D97-AF65-F5344CB8AC3E}">
        <p14:creationId xmlns:p14="http://schemas.microsoft.com/office/powerpoint/2010/main" val="384954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838" y="2069870"/>
            <a:ext cx="4656137" cy="3931920"/>
          </a:xfrm>
        </p:spPr>
        <p:txBody>
          <a:bodyPr>
            <a:normAutofit fontScale="92500" lnSpcReduction="20000"/>
          </a:bodyPr>
          <a:lstStyle/>
          <a:p>
            <a:pPr marL="514350" indent="-285750">
              <a:buFont typeface="Wingdings" panose="05000000000000000000" pitchFamily="2" charset="2"/>
              <a:buChar char="Ø"/>
            </a:pPr>
            <a:r>
              <a:rPr lang="en-CA"/>
              <a:t>New Brunswick lost workers over the past decade, while Canada’s labour force continued to grow at a robust clip</a:t>
            </a:r>
          </a:p>
          <a:p>
            <a:pPr marL="514350" indent="-285750">
              <a:buFont typeface="Wingdings" panose="05000000000000000000" pitchFamily="2" charset="2"/>
              <a:buChar char="Ø"/>
            </a:pPr>
            <a:r>
              <a:rPr lang="en-CA"/>
              <a:t>As a result, New Brunswick’s economy has badly trailed behind Canada’s</a:t>
            </a:r>
          </a:p>
          <a:p>
            <a:pPr marL="514350" indent="-285750">
              <a:buFont typeface="Wingdings" panose="05000000000000000000" pitchFamily="2" charset="2"/>
              <a:buChar char="Ø"/>
            </a:pPr>
            <a:r>
              <a:rPr lang="en-CA"/>
              <a:t>Not so in Moncton. Based on its solid labour force growth, the economy of the Moncton CMA likely performed similarly to Canada’s</a:t>
            </a:r>
          </a:p>
        </p:txBody>
      </p:sp>
      <p:sp>
        <p:nvSpPr>
          <p:cNvPr id="6" name="TextBox 5">
            <a:extLst>
              <a:ext uri="{FF2B5EF4-FFF2-40B4-BE49-F238E27FC236}">
                <a16:creationId xmlns:a16="http://schemas.microsoft.com/office/drawing/2014/main" id="{6718C4BC-5589-4F16-B7CD-CD3F9910B058}"/>
              </a:ext>
            </a:extLst>
          </p:cNvPr>
          <p:cNvSpPr txBox="1"/>
          <p:nvPr/>
        </p:nvSpPr>
        <p:spPr>
          <a:xfrm>
            <a:off x="1753985" y="6292735"/>
            <a:ext cx="8562110" cy="523220"/>
          </a:xfrm>
          <a:prstGeom prst="rect">
            <a:avLst/>
          </a:prstGeom>
          <a:noFill/>
        </p:spPr>
        <p:txBody>
          <a:bodyPr wrap="square" rtlCol="0">
            <a:spAutoFit/>
          </a:bodyPr>
          <a:lstStyle/>
          <a:p>
            <a:r>
              <a:rPr lang="en-CA"/>
              <a:t>Source: Statistics Canada, CANSIM tables 14-10-0023-01, 14-10-0096-01 and 36-10-0402-02.</a:t>
            </a:r>
          </a:p>
          <a:p>
            <a:r>
              <a:rPr lang="en-CA"/>
              <a:t>*Real GDP data not available for Moncton CMA.</a:t>
            </a:r>
          </a:p>
        </p:txBody>
      </p:sp>
      <p:graphicFrame>
        <p:nvGraphicFramePr>
          <p:cNvPr id="8" name="Chart 7">
            <a:extLst>
              <a:ext uri="{FF2B5EF4-FFF2-40B4-BE49-F238E27FC236}">
                <a16:creationId xmlns:a16="http://schemas.microsoft.com/office/drawing/2014/main" id="{DCC9670F-D137-4AEE-8C3D-FAA9D5442FDE}"/>
              </a:ext>
            </a:extLst>
          </p:cNvPr>
          <p:cNvGraphicFramePr>
            <a:graphicFrameLocks/>
          </p:cNvGraphicFramePr>
          <p:nvPr/>
        </p:nvGraphicFramePr>
        <p:xfrm>
          <a:off x="1174173" y="1184564"/>
          <a:ext cx="5046518" cy="416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en-CA" b="1"/>
              <a:t>The labour market challenge: filling the gap left by retiring baby boomers</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1960417"/>
            <a:ext cx="4656137" cy="3962400"/>
          </a:xfrm>
        </p:spPr>
        <p:txBody>
          <a:bodyPr>
            <a:normAutofit fontScale="92500" lnSpcReduction="20000"/>
          </a:bodyPr>
          <a:lstStyle/>
          <a:p>
            <a:pPr marL="514350" indent="-285750">
              <a:buFont typeface="Wingdings" panose="05000000000000000000" pitchFamily="2" charset="2"/>
              <a:buChar char="Ø"/>
            </a:pPr>
            <a:r>
              <a:rPr lang="en-CA"/>
              <a:t>Up until 2011,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All this changed in 2011 when the county’s first boomers tured 65</a:t>
            </a:r>
          </a:p>
          <a:p>
            <a:pPr marL="514350" indent="-285750">
              <a:buFont typeface="Wingdings" panose="05000000000000000000" pitchFamily="2" charset="2"/>
              <a:buChar char="Ø"/>
            </a:pPr>
            <a:r>
              <a:rPr lang="en-CA"/>
              <a:t>Without newcomers, the labour force of the Moncton CMA would decline modestly over the next 10 years</a:t>
            </a:r>
          </a:p>
        </p:txBody>
      </p:sp>
      <p:sp>
        <p:nvSpPr>
          <p:cNvPr id="6" name="TextBox 5">
            <a:extLst>
              <a:ext uri="{FF2B5EF4-FFF2-40B4-BE49-F238E27FC236}">
                <a16:creationId xmlns:a16="http://schemas.microsoft.com/office/drawing/2014/main" id="{BF70275F-4C2B-4F7D-AFD2-3F354709599F}"/>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17-10-0135-01.</a:t>
            </a:r>
          </a:p>
        </p:txBody>
      </p:sp>
      <p:graphicFrame>
        <p:nvGraphicFramePr>
          <p:cNvPr id="7" name="Chart 6">
            <a:extLst>
              <a:ext uri="{FF2B5EF4-FFF2-40B4-BE49-F238E27FC236}">
                <a16:creationId xmlns:a16="http://schemas.microsoft.com/office/drawing/2014/main" id="{50836886-882E-4744-A968-407BBF8AB427}"/>
              </a:ext>
            </a:extLst>
          </p:cNvPr>
          <p:cNvGraphicFramePr>
            <a:graphicFrameLocks/>
          </p:cNvGraphicFramePr>
          <p:nvPr/>
        </p:nvGraphicFramePr>
        <p:xfrm>
          <a:off x="1049482" y="1205346"/>
          <a:ext cx="5046518" cy="4170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959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3"/>
            <a:ext cx="4657060" cy="1128423"/>
          </a:xfrm>
        </p:spPr>
        <p:txBody>
          <a:bodyPr>
            <a:normAutofit/>
          </a:bodyPr>
          <a:lstStyle/>
          <a:p>
            <a:r>
              <a:rPr lang="en-CA" sz="2400" b="1"/>
              <a:t>Moncton’s school age population is booming</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endParaRPr lang="en-CA" sz="800"/>
          </a:p>
          <a:p>
            <a:pPr marL="514350" indent="-285750">
              <a:buFont typeface="Wingdings" panose="05000000000000000000" pitchFamily="2" charset="2"/>
              <a:buChar char="Ø"/>
            </a:pPr>
            <a:r>
              <a:rPr lang="en-CA"/>
              <a:t>Migration to New Brunswick has helped stablilize the school age population</a:t>
            </a:r>
          </a:p>
          <a:p>
            <a:pPr marL="514350" indent="-285750">
              <a:buFont typeface="Wingdings" panose="05000000000000000000" pitchFamily="2" charset="2"/>
              <a:buChar char="Ø"/>
            </a:pPr>
            <a:endParaRPr lang="en-CA" sz="800"/>
          </a:p>
          <a:p>
            <a:pPr marL="514350" indent="-285750">
              <a:buFont typeface="Wingdings" panose="05000000000000000000" pitchFamily="2" charset="2"/>
              <a:buChar char="Ø"/>
            </a:pPr>
            <a:r>
              <a:rPr lang="en-CA"/>
              <a:t>In Moncton, it has led to a 16% increase over the last decade</a:t>
            </a:r>
          </a:p>
        </p:txBody>
      </p:sp>
      <p:sp>
        <p:nvSpPr>
          <p:cNvPr id="5" name="TextBox 4">
            <a:extLst>
              <a:ext uri="{FF2B5EF4-FFF2-40B4-BE49-F238E27FC236}">
                <a16:creationId xmlns:a16="http://schemas.microsoft.com/office/drawing/2014/main" id="{DF362CCB-1B49-4669-B929-3CF6F030A56A}"/>
              </a:ext>
            </a:extLst>
          </p:cNvPr>
          <p:cNvSpPr txBox="1"/>
          <p:nvPr/>
        </p:nvSpPr>
        <p:spPr>
          <a:xfrm>
            <a:off x="1753985" y="6119336"/>
            <a:ext cx="8562110" cy="461665"/>
          </a:xfrm>
          <a:prstGeom prst="rect">
            <a:avLst/>
          </a:prstGeom>
          <a:noFill/>
        </p:spPr>
        <p:txBody>
          <a:bodyPr wrap="square" rtlCol="0">
            <a:spAutoFit/>
          </a:bodyPr>
          <a:lstStyle/>
          <a:p>
            <a:r>
              <a:rPr lang="en-CA"/>
              <a:t>Source: Statistics Canada, CANSIM tables 17-10-0135-01 and 17-10-0139-01.</a:t>
            </a:r>
          </a:p>
          <a:p>
            <a:r>
              <a:rPr lang="en-CA" sz="1000"/>
              <a:t>. </a:t>
            </a:r>
          </a:p>
        </p:txBody>
      </p:sp>
      <p:graphicFrame>
        <p:nvGraphicFramePr>
          <p:cNvPr id="6" name="Chart 5">
            <a:extLst>
              <a:ext uri="{FF2B5EF4-FFF2-40B4-BE49-F238E27FC236}">
                <a16:creationId xmlns:a16="http://schemas.microsoft.com/office/drawing/2014/main" id="{C74B85E3-EE03-4F7A-AECF-C2734D4265FB}"/>
              </a:ext>
            </a:extLst>
          </p:cNvPr>
          <p:cNvGraphicFramePr>
            <a:graphicFrameLocks/>
          </p:cNvGraphicFramePr>
          <p:nvPr/>
        </p:nvGraphicFramePr>
        <p:xfrm>
          <a:off x="1174173" y="904672"/>
          <a:ext cx="5226627" cy="4883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60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fontScale="92500" lnSpcReduction="10000"/>
          </a:bodyPr>
          <a:lstStyle/>
          <a:p>
            <a:r>
              <a:rPr lang="en-CA" sz="2400" b="1"/>
              <a:t>Despite progress, serious labour market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a:bodyPr>
          <a:lstStyle/>
          <a:p>
            <a:pPr marL="514350" indent="-285750">
              <a:buFont typeface="Wingdings" panose="05000000000000000000" pitchFamily="2" charset="2"/>
              <a:buChar char="Ø"/>
            </a:pPr>
            <a:r>
              <a:rPr lang="en-CA"/>
              <a:t>Public services are by far fastest growing sector</a:t>
            </a:r>
          </a:p>
          <a:p>
            <a:pPr marL="514350" indent="-285750">
              <a:buFont typeface="Wingdings" panose="05000000000000000000" pitchFamily="2" charset="2"/>
              <a:buChar char="Ø"/>
            </a:pPr>
            <a:r>
              <a:rPr lang="en-CA"/>
              <a:t>In private sector, industries catering to local/regional customers grew fastest since 2010</a:t>
            </a:r>
          </a:p>
          <a:p>
            <a:pPr marL="514350" indent="-285750">
              <a:buFont typeface="Wingdings" panose="05000000000000000000" pitchFamily="2" charset="2"/>
              <a:buChar char="Ø"/>
            </a:pPr>
            <a:r>
              <a:rPr lang="en-CA"/>
              <a:t>Other sectors are mostly flat since 2010; manufacturing and business service centres are down slightly</a:t>
            </a:r>
          </a:p>
        </p:txBody>
      </p:sp>
      <p:graphicFrame>
        <p:nvGraphicFramePr>
          <p:cNvPr id="7" name="Picture Placeholder 6">
            <a:extLst>
              <a:ext uri="{FF2B5EF4-FFF2-40B4-BE49-F238E27FC236}">
                <a16:creationId xmlns:a16="http://schemas.microsoft.com/office/drawing/2014/main" id="{28EC4F89-253B-460E-A3D1-D9CB84BB5EE6}"/>
              </a:ext>
            </a:extLst>
          </p:cNvPr>
          <p:cNvGraphicFramePr>
            <a:graphicFrameLocks noGrp="1"/>
          </p:cNvGraphicFramePr>
          <p:nvPr>
            <p:ph type="pic" idx="2"/>
          </p:nvPr>
        </p:nvGraphicFramePr>
        <p:xfrm>
          <a:off x="954088" y="1111827"/>
          <a:ext cx="5654530" cy="490782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8B751CA-C63A-42DA-9191-03BF1D5EF51D}"/>
              </a:ext>
            </a:extLst>
          </p:cNvPr>
          <p:cNvSpPr txBox="1"/>
          <p:nvPr/>
        </p:nvSpPr>
        <p:spPr>
          <a:xfrm>
            <a:off x="1381991" y="6265718"/>
            <a:ext cx="8271164" cy="307777"/>
          </a:xfrm>
          <a:prstGeom prst="rect">
            <a:avLst/>
          </a:prstGeom>
          <a:noFill/>
        </p:spPr>
        <p:txBody>
          <a:bodyPr wrap="square" rtlCol="0">
            <a:spAutoFit/>
          </a:bodyPr>
          <a:lstStyle/>
          <a:p>
            <a:r>
              <a:rPr lang="en-CA"/>
              <a:t>Source: Statistics Canada, CANSIM table 14-10-0098-01.</a:t>
            </a:r>
          </a:p>
        </p:txBody>
      </p:sp>
    </p:spTree>
    <p:extLst>
      <p:ext uri="{BB962C8B-B14F-4D97-AF65-F5344CB8AC3E}">
        <p14:creationId xmlns:p14="http://schemas.microsoft.com/office/powerpoint/2010/main" val="30137718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3702</TotalTime>
  <Words>1453</Words>
  <Application>Microsoft Office PowerPoint</Application>
  <PresentationFormat>Widescreen</PresentationFormat>
  <Paragraphs>159</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Inter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51</cp:revision>
  <dcterms:created xsi:type="dcterms:W3CDTF">2021-01-19T19:30:51Z</dcterms:created>
  <dcterms:modified xsi:type="dcterms:W3CDTF">2021-03-09T12:03:19Z</dcterms:modified>
</cp:coreProperties>
</file>