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70" r:id="rId2"/>
    <p:sldId id="290" r:id="rId3"/>
    <p:sldId id="301" r:id="rId4"/>
    <p:sldId id="302" r:id="rId5"/>
    <p:sldId id="303" r:id="rId6"/>
    <p:sldId id="304" r:id="rId7"/>
    <p:sldId id="305" r:id="rId8"/>
    <p:sldId id="279" r:id="rId9"/>
    <p:sldId id="281" r:id="rId10"/>
    <p:sldId id="293" r:id="rId11"/>
    <p:sldId id="291" r:id="rId12"/>
    <p:sldId id="273" r:id="rId13"/>
    <p:sldId id="274" r:id="rId14"/>
    <p:sldId id="292" r:id="rId15"/>
    <p:sldId id="266" r:id="rId16"/>
    <p:sldId id="297" r:id="rId17"/>
    <p:sldId id="298" r:id="rId18"/>
    <p:sldId id="276" r:id="rId19"/>
    <p:sldId id="278" r:id="rId20"/>
    <p:sldId id="296" r:id="rId21"/>
    <p:sldId id="295" r:id="rId22"/>
    <p:sldId id="299" r:id="rId23"/>
    <p:sldId id="294" r:id="rId24"/>
    <p:sldId id="265" r:id="rId25"/>
    <p:sldId id="275" r:id="rId26"/>
    <p:sldId id="277" r:id="rId27"/>
    <p:sldId id="300" r:id="rId28"/>
    <p:sldId id="263" r:id="rId29"/>
  </p:sldIdLst>
  <p:sldSz cx="12192000" cy="6858000"/>
  <p:notesSz cx="6858000" cy="9144000"/>
  <p:embeddedFontLst>
    <p:embeddedFont>
      <p:font typeface="Inter" panose="020B0604020202020204" charset="0"/>
      <p:regular r:id="rId31"/>
      <p:bold r:id="rId32"/>
    </p:embeddedFon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tLuGnBFOIqZT/fbgUDQrZVFu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3"/>
    <p:restoredTop sz="94275" autoAdjust="0"/>
  </p:normalViewPr>
  <p:slideViewPr>
    <p:cSldViewPr snapToGrid="0">
      <p:cViewPr varScale="1">
        <p:scale>
          <a:sx n="79" d="100"/>
          <a:sy n="79" d="100"/>
        </p:scale>
        <p:origin x="542" y="67"/>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NBMC\studentprojections_v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NBMC\NBMC_slides_Feb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New</a:t>
            </a:r>
            <a:r>
              <a:rPr lang="en-CA" sz="1800" b="1" baseline="0">
                <a:solidFill>
                  <a:schemeClr val="tx1">
                    <a:lumMod val="65000"/>
                    <a:lumOff val="35000"/>
                  </a:schemeClr>
                </a:solidFill>
                <a:latin typeface="Arial" panose="020B0604020202020204" pitchFamily="34" charset="0"/>
                <a:cs typeface="Arial" panose="020B0604020202020204" pitchFamily="34" charset="0"/>
              </a:rPr>
              <a:t> Brunswick</a:t>
            </a:r>
          </a:p>
          <a:p>
            <a:pPr>
              <a:defRPr/>
            </a:pPr>
            <a:r>
              <a:rPr lang="en-CA" sz="1800" b="1" baseline="0">
                <a:solidFill>
                  <a:schemeClr val="tx1">
                    <a:lumMod val="65000"/>
                    <a:lumOff val="35000"/>
                  </a:schemeClr>
                </a:solidFill>
                <a:latin typeface="Arial" panose="020B0604020202020204" pitchFamily="34" charset="0"/>
                <a:cs typeface="Arial" panose="020B0604020202020204" pitchFamily="34" charset="0"/>
              </a:rPr>
              <a:t>2020</a:t>
            </a:r>
            <a:endParaRPr lang="en-CA" sz="1800" b="1">
              <a:solidFill>
                <a:schemeClr val="tx1">
                  <a:lumMod val="65000"/>
                  <a:lumOff val="35000"/>
                </a:schemeClr>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Sheet3!$M$28</c:f>
              <c:strCache>
                <c:ptCount val="1"/>
                <c:pt idx="0">
                  <c:v>M</c:v>
                </c:pt>
              </c:strCache>
            </c:strRef>
          </c:tx>
          <c:spPr>
            <a:solidFill>
              <a:schemeClr val="tx2">
                <a:lumMod val="75000"/>
              </a:schemeClr>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Sheet3!$M$29:$M$49</c:f>
              <c:numCache>
                <c:formatCode>#,##0</c:formatCode>
                <c:ptCount val="21"/>
                <c:pt idx="0">
                  <c:v>-17120</c:v>
                </c:pt>
                <c:pt idx="1">
                  <c:v>-19534</c:v>
                </c:pt>
                <c:pt idx="2">
                  <c:v>-20624</c:v>
                </c:pt>
                <c:pt idx="3">
                  <c:v>-20519</c:v>
                </c:pt>
                <c:pt idx="4">
                  <c:v>-22892</c:v>
                </c:pt>
                <c:pt idx="5">
                  <c:v>-22626</c:v>
                </c:pt>
                <c:pt idx="6">
                  <c:v>-22510</c:v>
                </c:pt>
                <c:pt idx="7">
                  <c:v>-23070</c:v>
                </c:pt>
                <c:pt idx="8">
                  <c:v>-23978</c:v>
                </c:pt>
                <c:pt idx="9">
                  <c:v>-25685</c:v>
                </c:pt>
                <c:pt idx="10">
                  <c:v>-27141</c:v>
                </c:pt>
                <c:pt idx="11">
                  <c:v>-31372</c:v>
                </c:pt>
                <c:pt idx="12">
                  <c:v>-30402</c:v>
                </c:pt>
                <c:pt idx="13">
                  <c:v>-26941</c:v>
                </c:pt>
                <c:pt idx="14">
                  <c:v>-22665</c:v>
                </c:pt>
                <c:pt idx="15">
                  <c:v>-14511</c:v>
                </c:pt>
                <c:pt idx="16">
                  <c:v>-8709</c:v>
                </c:pt>
                <c:pt idx="17">
                  <c:v>-4536</c:v>
                </c:pt>
                <c:pt idx="18">
                  <c:v>-1594</c:v>
                </c:pt>
                <c:pt idx="19">
                  <c:v>-376</c:v>
                </c:pt>
                <c:pt idx="20">
                  <c:v>-42</c:v>
                </c:pt>
              </c:numCache>
            </c:numRef>
          </c:val>
          <c:extLst>
            <c:ext xmlns:c16="http://schemas.microsoft.com/office/drawing/2014/chart" uri="{C3380CC4-5D6E-409C-BE32-E72D297353CC}">
              <c16:uniqueId val="{00000000-9CD0-4B95-9B2F-84C889B447EB}"/>
            </c:ext>
          </c:extLst>
        </c:ser>
        <c:ser>
          <c:idx val="1"/>
          <c:order val="1"/>
          <c:tx>
            <c:strRef>
              <c:f>Sheet3!$N$28</c:f>
              <c:strCache>
                <c:ptCount val="1"/>
                <c:pt idx="0">
                  <c:v>F</c:v>
                </c:pt>
              </c:strCache>
            </c:strRef>
          </c:tx>
          <c:spPr>
            <a:solidFill>
              <a:srgbClr val="C00000"/>
            </a:solidFill>
            <a:ln>
              <a:noFill/>
            </a:ln>
            <a:effectLst/>
          </c:spPr>
          <c:invertIfNegative val="0"/>
          <c:cat>
            <c:strRef>
              <c:f>Sheet3!$L$29:$L$49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Sheet3!$N$29:$N$49</c:f>
              <c:numCache>
                <c:formatCode>#,##0</c:formatCode>
                <c:ptCount val="21"/>
                <c:pt idx="0">
                  <c:v>16462</c:v>
                </c:pt>
                <c:pt idx="1">
                  <c:v>18665</c:v>
                </c:pt>
                <c:pt idx="2">
                  <c:v>19730</c:v>
                </c:pt>
                <c:pt idx="3">
                  <c:v>20143</c:v>
                </c:pt>
                <c:pt idx="4">
                  <c:v>20598</c:v>
                </c:pt>
                <c:pt idx="5">
                  <c:v>21355</c:v>
                </c:pt>
                <c:pt idx="6">
                  <c:v>22193</c:v>
                </c:pt>
                <c:pt idx="7">
                  <c:v>23585</c:v>
                </c:pt>
                <c:pt idx="8">
                  <c:v>24201</c:v>
                </c:pt>
                <c:pt idx="9">
                  <c:v>25866</c:v>
                </c:pt>
                <c:pt idx="10">
                  <c:v>26903</c:v>
                </c:pt>
                <c:pt idx="11">
                  <c:v>31928</c:v>
                </c:pt>
                <c:pt idx="12">
                  <c:v>31112</c:v>
                </c:pt>
                <c:pt idx="13">
                  <c:v>28536</c:v>
                </c:pt>
                <c:pt idx="14">
                  <c:v>24297</c:v>
                </c:pt>
                <c:pt idx="15">
                  <c:v>15951</c:v>
                </c:pt>
                <c:pt idx="16">
                  <c:v>10766</c:v>
                </c:pt>
                <c:pt idx="17">
                  <c:v>7169</c:v>
                </c:pt>
                <c:pt idx="18">
                  <c:v>3619</c:v>
                </c:pt>
                <c:pt idx="19">
                  <c:v>1328</c:v>
                </c:pt>
                <c:pt idx="20" formatCode="General">
                  <c:v>222</c:v>
                </c:pt>
              </c:numCache>
            </c:numRef>
          </c:val>
          <c:extLst>
            <c:ext xmlns:c16="http://schemas.microsoft.com/office/drawing/2014/chart" uri="{C3380CC4-5D6E-409C-BE32-E72D297353CC}">
              <c16:uniqueId val="{00000001-9CD0-4B95-9B2F-84C889B447EB}"/>
            </c:ext>
          </c:extLst>
        </c:ser>
        <c:dLbls>
          <c:showLegendKey val="0"/>
          <c:showVal val="0"/>
          <c:showCatName val="0"/>
          <c:showSerName val="0"/>
          <c:showPercent val="0"/>
          <c:showBubbleSize val="0"/>
        </c:dLbls>
        <c:gapWidth val="50"/>
        <c:overlap val="100"/>
        <c:axId val="1045240928"/>
        <c:axId val="1402376704"/>
      </c:barChart>
      <c:catAx>
        <c:axId val="104524092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2376704"/>
        <c:crosses val="autoZero"/>
        <c:auto val="1"/>
        <c:lblAlgn val="ctr"/>
        <c:lblOffset val="100"/>
        <c:noMultiLvlLbl val="0"/>
      </c:catAx>
      <c:valAx>
        <c:axId val="14023767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240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6684929243987E-2"/>
          <c:y val="9.8266465450507851E-2"/>
          <c:w val="0.93618485353229453"/>
          <c:h val="0.65741697878629113"/>
        </c:manualLayout>
      </c:layout>
      <c:barChart>
        <c:barDir val="col"/>
        <c:grouping val="stacked"/>
        <c:varyColors val="0"/>
        <c:ser>
          <c:idx val="0"/>
          <c:order val="0"/>
          <c:tx>
            <c:strRef>
              <c:f>Modified!$B$184</c:f>
              <c:strCache>
                <c:ptCount val="1"/>
                <c:pt idx="0">
                  <c:v>Projected (less immigrants and intl. students)</c:v>
                </c:pt>
              </c:strCache>
            </c:strRef>
          </c:tx>
          <c:spPr>
            <a:solidFill>
              <a:schemeClr val="accent5">
                <a:lumMod val="40000"/>
                <a:lumOff val="60000"/>
              </a:schemeClr>
            </a:solidFill>
            <a:ln>
              <a:noFill/>
            </a:ln>
            <a:effectLst/>
          </c:spPr>
          <c:invertIfNegative val="0"/>
          <c:dLbls>
            <c:dLbl>
              <c:idx val="0"/>
              <c:tx>
                <c:rich>
                  <a:bodyPr/>
                  <a:lstStyle/>
                  <a:p>
                    <a:r>
                      <a:rPr lang="en-US" dirty="0"/>
                      <a:t>90,500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D4E-4F84-8762-66E7E51819FA}"/>
                </c:ext>
              </c:extLst>
            </c:dLbl>
            <c:dLbl>
              <c:idx val="5"/>
              <c:tx>
                <c:rich>
                  <a:bodyPr/>
                  <a:lstStyle/>
                  <a:p>
                    <a:r>
                      <a:rPr lang="en-US" dirty="0"/>
                      <a:t>87,900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D4E-4F84-8762-66E7E51819FA}"/>
                </c:ext>
              </c:extLst>
            </c:dLbl>
            <c:dLbl>
              <c:idx val="10"/>
              <c:tx>
                <c:rich>
                  <a:bodyPr/>
                  <a:lstStyle/>
                  <a:p>
                    <a:r>
                      <a:rPr lang="en-US" dirty="0"/>
                      <a:t>83,900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Modified!$B$185:$B$196</c:f>
              <c:numCache>
                <c:formatCode>_-* #,##0_-;\-* #,##0_-;_-* "-"??_-;_-@_-</c:formatCode>
                <c:ptCount val="12"/>
                <c:pt idx="0">
                  <c:v>90533.045085989157</c:v>
                </c:pt>
                <c:pt idx="1">
                  <c:v>89924.087149314495</c:v>
                </c:pt>
                <c:pt idx="2">
                  <c:v>89252.459805774721</c:v>
                </c:pt>
                <c:pt idx="3">
                  <c:v>88355.794991948569</c:v>
                </c:pt>
                <c:pt idx="4">
                  <c:v>88349.005061577118</c:v>
                </c:pt>
                <c:pt idx="5">
                  <c:v>87872.477140911869</c:v>
                </c:pt>
                <c:pt idx="6">
                  <c:v>87090.02461788799</c:v>
                </c:pt>
                <c:pt idx="7">
                  <c:v>86280.258835540037</c:v>
                </c:pt>
                <c:pt idx="8">
                  <c:v>85214.108045815112</c:v>
                </c:pt>
                <c:pt idx="9">
                  <c:v>84300.828559650574</c:v>
                </c:pt>
                <c:pt idx="10">
                  <c:v>83905.235952229152</c:v>
                </c:pt>
                <c:pt idx="11">
                  <c:v>83460.972591631464</c:v>
                </c:pt>
              </c:numCache>
            </c:numRef>
          </c:val>
          <c:extLst>
            <c:ext xmlns:c16="http://schemas.microsoft.com/office/drawing/2014/chart" uri="{C3380CC4-5D6E-409C-BE32-E72D297353CC}">
              <c16:uniqueId val="{00000003-1D4E-4F84-8762-66E7E51819FA}"/>
            </c:ext>
          </c:extLst>
        </c:ser>
        <c:ser>
          <c:idx val="1"/>
          <c:order val="1"/>
          <c:tx>
            <c:strRef>
              <c:f>Modified!$C$184</c:f>
              <c:strCache>
                <c:ptCount val="1"/>
                <c:pt idx="0">
                  <c:v>Immigrant K-12 students*</c:v>
                </c:pt>
              </c:strCache>
            </c:strRef>
          </c:tx>
          <c:spPr>
            <a:solidFill>
              <a:schemeClr val="accent3">
                <a:lumMod val="60000"/>
                <a:lumOff val="40000"/>
              </a:schemeClr>
            </a:solidFill>
            <a:ln>
              <a:noFill/>
            </a:ln>
            <a:effectLst/>
          </c:spPr>
          <c:invertIfNegative val="0"/>
          <c:dLbls>
            <c:dLbl>
              <c:idx val="0"/>
              <c:tx>
                <c:rich>
                  <a:bodyPr/>
                  <a:lstStyle/>
                  <a:p>
                    <a:r>
                      <a:rPr lang="en-US" dirty="0"/>
                      <a:t>6,700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D4E-4F84-8762-66E7E51819FA}"/>
                </c:ext>
              </c:extLst>
            </c:dLbl>
            <c:dLbl>
              <c:idx val="5"/>
              <c:tx>
                <c:rich>
                  <a:bodyPr/>
                  <a:lstStyle/>
                  <a:p>
                    <a:r>
                      <a:rPr lang="en-US" dirty="0"/>
                      <a:t>13,840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4E-4F84-8762-66E7E51819FA}"/>
                </c:ext>
              </c:extLst>
            </c:dLbl>
            <c:dLbl>
              <c:idx val="10"/>
              <c:tx>
                <c:rich>
                  <a:bodyPr/>
                  <a:lstStyle/>
                  <a:p>
                    <a:r>
                      <a:rPr lang="en-US" dirty="0"/>
                      <a:t>19,800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4E-4F84-8762-66E7E51819FA}"/>
                </c:ext>
              </c:extLst>
            </c:dLbl>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Modified!$A$185:$A$196</c:f>
              <c:strCache>
                <c:ptCount val="12"/>
                <c:pt idx="0">
                  <c:v>2019-20</c:v>
                </c:pt>
                <c:pt idx="1">
                  <c:v>2020-21</c:v>
                </c:pt>
                <c:pt idx="2">
                  <c:v>2021-22</c:v>
                </c:pt>
                <c:pt idx="3">
                  <c:v>2022-23</c:v>
                </c:pt>
                <c:pt idx="4">
                  <c:v>2023-24</c:v>
                </c:pt>
                <c:pt idx="5">
                  <c:v>2024-25</c:v>
                </c:pt>
                <c:pt idx="6">
                  <c:v>2025-26</c:v>
                </c:pt>
                <c:pt idx="7">
                  <c:v>2026-27</c:v>
                </c:pt>
                <c:pt idx="8">
                  <c:v>2027-28</c:v>
                </c:pt>
                <c:pt idx="9">
                  <c:v>2028-29</c:v>
                </c:pt>
                <c:pt idx="10">
                  <c:v>2029-30</c:v>
                </c:pt>
                <c:pt idx="11">
                  <c:v>2030-31 </c:v>
                </c:pt>
              </c:strCache>
            </c:strRef>
          </c:cat>
          <c:val>
            <c:numRef>
              <c:f>Modified!$C$185:$C$196</c:f>
              <c:numCache>
                <c:formatCode>_-* #,##0_-;\-* #,##0_-;_-* "-"??_-;_-@_-</c:formatCode>
                <c:ptCount val="12"/>
                <c:pt idx="0">
                  <c:v>6734.9999999999982</c:v>
                </c:pt>
                <c:pt idx="1">
                  <c:v>7977.5317152103544</c:v>
                </c:pt>
                <c:pt idx="2">
                  <c:v>9430.9336569579282</c:v>
                </c:pt>
                <c:pt idx="3">
                  <c:v>10968.116909385113</c:v>
                </c:pt>
                <c:pt idx="4">
                  <c:v>12413.040038343688</c:v>
                </c:pt>
                <c:pt idx="5">
                  <c:v>13841.317938725049</c:v>
                </c:pt>
                <c:pt idx="6">
                  <c:v>15228.902998280581</c:v>
                </c:pt>
                <c:pt idx="7">
                  <c:v>16461.497033353331</c:v>
                </c:pt>
                <c:pt idx="8">
                  <c:v>17536.896163279867</c:v>
                </c:pt>
                <c:pt idx="9">
                  <c:v>18679.653268982234</c:v>
                </c:pt>
                <c:pt idx="10">
                  <c:v>19840.718822968993</c:v>
                </c:pt>
                <c:pt idx="11">
                  <c:v>20507.155865426408</c:v>
                </c:pt>
              </c:numCache>
            </c:numRef>
          </c:val>
          <c:extLst>
            <c:ext xmlns:c16="http://schemas.microsoft.com/office/drawing/2014/chart" uri="{C3380CC4-5D6E-409C-BE32-E72D297353CC}">
              <c16:uniqueId val="{00000007-1D4E-4F84-8762-66E7E51819FA}"/>
            </c:ext>
          </c:extLst>
        </c:ser>
        <c:dLbls>
          <c:showLegendKey val="0"/>
          <c:showVal val="0"/>
          <c:showCatName val="0"/>
          <c:showSerName val="0"/>
          <c:showPercent val="0"/>
          <c:showBubbleSize val="0"/>
        </c:dLbls>
        <c:gapWidth val="20"/>
        <c:overlap val="100"/>
        <c:axId val="578505672"/>
        <c:axId val="578504072"/>
      </c:barChart>
      <c:catAx>
        <c:axId val="578505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crossAx val="578504072"/>
        <c:crosses val="autoZero"/>
        <c:auto val="1"/>
        <c:lblAlgn val="ctr"/>
        <c:lblOffset val="100"/>
        <c:noMultiLvlLbl val="0"/>
      </c:catAx>
      <c:valAx>
        <c:axId val="578504072"/>
        <c:scaling>
          <c:orientation val="minMax"/>
          <c:min val="60000"/>
        </c:scaling>
        <c:delete val="1"/>
        <c:axPos val="l"/>
        <c:numFmt formatCode="_-* #,##0_-;\-* #,##0_-;_-* &quot;-&quot;??_-;_-@_-" sourceLinked="1"/>
        <c:majorTickMark val="none"/>
        <c:minorTickMark val="none"/>
        <c:tickLblPos val="nextTo"/>
        <c:crossAx val="5785056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ysClr val="windowText" lastClr="000000"/>
              </a:solidFill>
              <a:latin typeface="Inter" panose="020B0604020202020204" charset="0"/>
              <a:ea typeface="Inter" panose="020B0604020202020204" charset="0"/>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800">
          <a:solidFill>
            <a:sysClr val="windowText" lastClr="000000"/>
          </a:solidFill>
          <a:latin typeface="Inter" panose="020B0604020202020204" charset="0"/>
          <a:ea typeface="Inter" panose="020B060402020202020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r>
              <a:rPr lang="en-CA" sz="1800" b="1">
                <a:solidFill>
                  <a:schemeClr val="tx1">
                    <a:lumMod val="65000"/>
                    <a:lumOff val="35000"/>
                  </a:schemeClr>
                </a:solidFill>
                <a:latin typeface="Arial" panose="020B0604020202020204" pitchFamily="34" charset="0"/>
                <a:cs typeface="Arial" panose="020B0604020202020204" pitchFamily="34" charset="0"/>
              </a:rPr>
              <a:t>Canada</a:t>
            </a:r>
          </a:p>
          <a:p>
            <a:pPr>
              <a:defRPr>
                <a:latin typeface="Arial Black" panose="020B0A04020102020204" pitchFamily="34" charset="0"/>
              </a:defRPr>
            </a:pPr>
            <a:r>
              <a:rPr lang="en-CA" sz="1800" b="1">
                <a:solidFill>
                  <a:schemeClr val="tx1">
                    <a:lumMod val="65000"/>
                    <a:lumOff val="35000"/>
                  </a:schemeClr>
                </a:solidFill>
                <a:latin typeface="Arial" panose="020B0604020202020204" pitchFamily="34" charset="0"/>
                <a:cs typeface="Arial" panose="020B0604020202020204" pitchFamily="34" charset="0"/>
              </a:rPr>
              <a:t>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Black" panose="020B0A04020102020204" pitchFamily="34" charset="0"/>
              <a:ea typeface="+mn-ea"/>
              <a:cs typeface="+mn-cs"/>
            </a:defRPr>
          </a:pPr>
          <a:endParaRPr lang="en-US"/>
        </a:p>
      </c:txPr>
    </c:title>
    <c:autoTitleDeleted val="0"/>
    <c:plotArea>
      <c:layout/>
      <c:barChart>
        <c:barDir val="bar"/>
        <c:grouping val="stacked"/>
        <c:varyColors val="0"/>
        <c:ser>
          <c:idx val="0"/>
          <c:order val="0"/>
          <c:tx>
            <c:strRef>
              <c:f>Sheet3!$I$28</c:f>
              <c:strCache>
                <c:ptCount val="1"/>
                <c:pt idx="0">
                  <c:v>M</c:v>
                </c:pt>
              </c:strCache>
            </c:strRef>
          </c:tx>
          <c:spPr>
            <a:solidFill>
              <a:schemeClr val="tx2">
                <a:lumMod val="75000"/>
              </a:schemeClr>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Sheet3!$I$29:$I$49</c:f>
              <c:numCache>
                <c:formatCode>#,##0</c:formatCode>
                <c:ptCount val="21"/>
                <c:pt idx="0">
                  <c:v>-985452</c:v>
                </c:pt>
                <c:pt idx="1">
                  <c:v>-1045953</c:v>
                </c:pt>
                <c:pt idx="2">
                  <c:v>-1055313</c:v>
                </c:pt>
                <c:pt idx="3">
                  <c:v>-1074091</c:v>
                </c:pt>
                <c:pt idx="4">
                  <c:v>-1295347</c:v>
                </c:pt>
                <c:pt idx="5">
                  <c:v>-1365844</c:v>
                </c:pt>
                <c:pt idx="6">
                  <c:v>-1350274</c:v>
                </c:pt>
                <c:pt idx="7">
                  <c:v>-1317432</c:v>
                </c:pt>
                <c:pt idx="8">
                  <c:v>-1220034</c:v>
                </c:pt>
                <c:pt idx="9">
                  <c:v>-1185148</c:v>
                </c:pt>
                <c:pt idx="10">
                  <c:v>-1217865</c:v>
                </c:pt>
                <c:pt idx="11">
                  <c:v>-1364677</c:v>
                </c:pt>
                <c:pt idx="12">
                  <c:v>-1260206</c:v>
                </c:pt>
                <c:pt idx="13">
                  <c:v>-1050581</c:v>
                </c:pt>
                <c:pt idx="14">
                  <c:v>-854293</c:v>
                </c:pt>
                <c:pt idx="15">
                  <c:v>-569696</c:v>
                </c:pt>
                <c:pt idx="16">
                  <c:v>-359314</c:v>
                </c:pt>
                <c:pt idx="17">
                  <c:v>-208810</c:v>
                </c:pt>
                <c:pt idx="18">
                  <c:v>-84178</c:v>
                </c:pt>
                <c:pt idx="19">
                  <c:v>-18597</c:v>
                </c:pt>
                <c:pt idx="20">
                  <c:v>-2156</c:v>
                </c:pt>
              </c:numCache>
            </c:numRef>
          </c:val>
          <c:extLst>
            <c:ext xmlns:c16="http://schemas.microsoft.com/office/drawing/2014/chart" uri="{C3380CC4-5D6E-409C-BE32-E72D297353CC}">
              <c16:uniqueId val="{00000000-363C-49F7-809E-4DA0DA8A79DE}"/>
            </c:ext>
          </c:extLst>
        </c:ser>
        <c:ser>
          <c:idx val="1"/>
          <c:order val="1"/>
          <c:tx>
            <c:strRef>
              <c:f>Sheet3!$J$28</c:f>
              <c:strCache>
                <c:ptCount val="1"/>
                <c:pt idx="0">
                  <c:v>F</c:v>
                </c:pt>
              </c:strCache>
            </c:strRef>
          </c:tx>
          <c:spPr>
            <a:solidFill>
              <a:srgbClr val="C00000"/>
            </a:solidFill>
            <a:ln>
              <a:noFill/>
            </a:ln>
            <a:effectLst/>
          </c:spPr>
          <c:invertIfNegative val="0"/>
          <c:cat>
            <c:strRef>
              <c:f>Sheet3!$H$29:$H$49</c:f>
              <c:strCache>
                <c:ptCount val="21"/>
                <c:pt idx="0">
                  <c:v>0-4</c:v>
                </c:pt>
                <c:pt idx="1">
                  <c:v>5-9</c:v>
                </c:pt>
                <c:pt idx="2">
                  <c:v>10-14</c:v>
                </c:pt>
                <c:pt idx="3">
                  <c:v>15-19</c:v>
                </c:pt>
                <c:pt idx="4">
                  <c:v>20-24</c:v>
                </c:pt>
                <c:pt idx="5">
                  <c:v>25-29</c:v>
                </c:pt>
                <c:pt idx="6">
                  <c:v>30-34</c:v>
                </c:pt>
                <c:pt idx="7">
                  <c:v>35-39</c:v>
                </c:pt>
                <c:pt idx="8">
                  <c:v>40-44</c:v>
                </c:pt>
                <c:pt idx="9">
                  <c:v>45-49</c:v>
                </c:pt>
                <c:pt idx="10">
                  <c:v>50-54</c:v>
                </c:pt>
                <c:pt idx="11">
                  <c:v>55-59</c:v>
                </c:pt>
                <c:pt idx="12">
                  <c:v>60-64</c:v>
                </c:pt>
                <c:pt idx="13">
                  <c:v>65-69</c:v>
                </c:pt>
                <c:pt idx="14">
                  <c:v>70-74</c:v>
                </c:pt>
                <c:pt idx="15">
                  <c:v>75-79</c:v>
                </c:pt>
                <c:pt idx="16">
                  <c:v>80-84</c:v>
                </c:pt>
                <c:pt idx="17">
                  <c:v>85-89</c:v>
                </c:pt>
                <c:pt idx="18">
                  <c:v>90-94</c:v>
                </c:pt>
                <c:pt idx="19">
                  <c:v>95-99</c:v>
                </c:pt>
                <c:pt idx="20">
                  <c:v>100+</c:v>
                </c:pt>
              </c:strCache>
            </c:strRef>
          </c:cat>
          <c:val>
            <c:numRef>
              <c:f>Sheet3!$J$29:$J$49</c:f>
              <c:numCache>
                <c:formatCode>#,##0</c:formatCode>
                <c:ptCount val="21"/>
                <c:pt idx="0">
                  <c:v>936492</c:v>
                </c:pt>
                <c:pt idx="1">
                  <c:v>998650</c:v>
                </c:pt>
                <c:pt idx="2">
                  <c:v>1016787</c:v>
                </c:pt>
                <c:pt idx="3">
                  <c:v>1026774</c:v>
                </c:pt>
                <c:pt idx="4">
                  <c:v>1187455</c:v>
                </c:pt>
                <c:pt idx="5">
                  <c:v>1279396</c:v>
                </c:pt>
                <c:pt idx="6">
                  <c:v>1311449</c:v>
                </c:pt>
                <c:pt idx="7">
                  <c:v>1313248</c:v>
                </c:pt>
                <c:pt idx="8">
                  <c:v>1244213</c:v>
                </c:pt>
                <c:pt idx="9">
                  <c:v>1204968</c:v>
                </c:pt>
                <c:pt idx="10">
                  <c:v>1232050</c:v>
                </c:pt>
                <c:pt idx="11">
                  <c:v>1380219</c:v>
                </c:pt>
                <c:pt idx="12">
                  <c:v>1300035</c:v>
                </c:pt>
                <c:pt idx="13">
                  <c:v>1116694</c:v>
                </c:pt>
                <c:pt idx="14">
                  <c:v>932329</c:v>
                </c:pt>
                <c:pt idx="15">
                  <c:v>648607</c:v>
                </c:pt>
                <c:pt idx="16">
                  <c:v>452056</c:v>
                </c:pt>
                <c:pt idx="17">
                  <c:v>308900</c:v>
                </c:pt>
                <c:pt idx="18">
                  <c:v>164415</c:v>
                </c:pt>
                <c:pt idx="19">
                  <c:v>55879</c:v>
                </c:pt>
                <c:pt idx="20">
                  <c:v>9361</c:v>
                </c:pt>
              </c:numCache>
            </c:numRef>
          </c:val>
          <c:extLst>
            <c:ext xmlns:c16="http://schemas.microsoft.com/office/drawing/2014/chart" uri="{C3380CC4-5D6E-409C-BE32-E72D297353CC}">
              <c16:uniqueId val="{00000001-363C-49F7-809E-4DA0DA8A79DE}"/>
            </c:ext>
          </c:extLst>
        </c:ser>
        <c:dLbls>
          <c:showLegendKey val="0"/>
          <c:showVal val="0"/>
          <c:showCatName val="0"/>
          <c:showSerName val="0"/>
          <c:showPercent val="0"/>
          <c:showBubbleSize val="0"/>
        </c:dLbls>
        <c:gapWidth val="50"/>
        <c:overlap val="100"/>
        <c:axId val="1213910688"/>
        <c:axId val="1213917344"/>
      </c:barChart>
      <c:catAx>
        <c:axId val="121391068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7344"/>
        <c:crosses val="autoZero"/>
        <c:auto val="1"/>
        <c:lblAlgn val="ctr"/>
        <c:lblOffset val="100"/>
        <c:noMultiLvlLbl val="0"/>
      </c:catAx>
      <c:valAx>
        <c:axId val="12139173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910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CA" sz="2200" b="1">
                <a:solidFill>
                  <a:schemeClr val="tx1">
                    <a:lumMod val="65000"/>
                    <a:lumOff val="35000"/>
                  </a:schemeClr>
                </a:solidFill>
                <a:latin typeface="+mn-lt"/>
              </a:rPr>
              <a:t>Population</a:t>
            </a:r>
            <a:r>
              <a:rPr lang="en-CA" sz="2200" b="1" baseline="0">
                <a:solidFill>
                  <a:schemeClr val="tx1">
                    <a:lumMod val="65000"/>
                    <a:lumOff val="35000"/>
                  </a:schemeClr>
                </a:solidFill>
                <a:latin typeface="+mn-lt"/>
              </a:rPr>
              <a:t> Growth by Age Group</a:t>
            </a:r>
          </a:p>
          <a:p>
            <a:pPr>
              <a:defRPr sz="2000"/>
            </a:pPr>
            <a:r>
              <a:rPr lang="en-CA" sz="2200" b="1" baseline="0">
                <a:solidFill>
                  <a:schemeClr val="tx1">
                    <a:lumMod val="65000"/>
                    <a:lumOff val="35000"/>
                  </a:schemeClr>
                </a:solidFill>
                <a:latin typeface="+mn-lt"/>
              </a:rPr>
              <a:t>2009-2019</a:t>
            </a:r>
            <a:endParaRPr lang="en-CA" sz="2200" b="1">
              <a:solidFill>
                <a:schemeClr val="tx1">
                  <a:lumMod val="65000"/>
                  <a:lumOff val="35000"/>
                </a:schemeClr>
              </a:solidFill>
              <a:latin typeface="+mn-lt"/>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5827342234394617E-2"/>
          <c:y val="0.19631958127703186"/>
          <c:w val="0.93593185362699227"/>
          <c:h val="0.59829607081200764"/>
        </c:manualLayout>
      </c:layout>
      <c:barChart>
        <c:barDir val="col"/>
        <c:grouping val="clustered"/>
        <c:varyColors val="0"/>
        <c:ser>
          <c:idx val="0"/>
          <c:order val="0"/>
          <c:tx>
            <c:strRef>
              <c:f>Sheet2!$M$8</c:f>
              <c:strCache>
                <c:ptCount val="1"/>
                <c:pt idx="0">
                  <c:v>New Brunswick</c:v>
                </c:pt>
              </c:strCache>
            </c:strRef>
          </c:tx>
          <c:spPr>
            <a:solidFill>
              <a:schemeClr val="bg2">
                <a:lumMod val="40000"/>
                <a:lumOff val="60000"/>
              </a:schemeClr>
            </a:solidFill>
            <a:ln>
              <a:noFill/>
            </a:ln>
            <a:effectLst/>
          </c:spPr>
          <c:invertIfNegative val="0"/>
          <c:cat>
            <c:strRef>
              <c:f>Sheet2!$L$9:$L$17</c:f>
              <c:strCache>
                <c:ptCount val="9"/>
                <c:pt idx="0">
                  <c:v>0-14</c:v>
                </c:pt>
                <c:pt idx="1">
                  <c:v>15-24</c:v>
                </c:pt>
                <c:pt idx="2">
                  <c:v>25-34</c:v>
                </c:pt>
                <c:pt idx="3">
                  <c:v>35-44</c:v>
                </c:pt>
                <c:pt idx="4">
                  <c:v>45-54</c:v>
                </c:pt>
                <c:pt idx="5">
                  <c:v>55-64</c:v>
                </c:pt>
                <c:pt idx="6">
                  <c:v>65-74</c:v>
                </c:pt>
                <c:pt idx="7">
                  <c:v>75+</c:v>
                </c:pt>
                <c:pt idx="8">
                  <c:v>Total</c:v>
                </c:pt>
              </c:strCache>
            </c:strRef>
          </c:cat>
          <c:val>
            <c:numRef>
              <c:f>Sheet2!$M$9:$M$17</c:f>
              <c:numCache>
                <c:formatCode>0.0%</c:formatCode>
                <c:ptCount val="9"/>
                <c:pt idx="0">
                  <c:v>-2.5125146076430682E-2</c:v>
                </c:pt>
                <c:pt idx="1">
                  <c:v>-0.10934990278130019</c:v>
                </c:pt>
                <c:pt idx="2">
                  <c:v>-3.8035681039108926E-2</c:v>
                </c:pt>
                <c:pt idx="3">
                  <c:v>-9.4787499164510347E-2</c:v>
                </c:pt>
                <c:pt idx="4">
                  <c:v>-0.12561833593756322</c:v>
                </c:pt>
                <c:pt idx="5">
                  <c:v>0.18514436643136056</c:v>
                </c:pt>
                <c:pt idx="6">
                  <c:v>0.57787997828239268</c:v>
                </c:pt>
                <c:pt idx="7">
                  <c:v>0.25140903283985883</c:v>
                </c:pt>
                <c:pt idx="8">
                  <c:v>3.5884771906618429E-2</c:v>
                </c:pt>
              </c:numCache>
            </c:numRef>
          </c:val>
          <c:extLst>
            <c:ext xmlns:c16="http://schemas.microsoft.com/office/drawing/2014/chart" uri="{C3380CC4-5D6E-409C-BE32-E72D297353CC}">
              <c16:uniqueId val="{00000000-F3FC-41C6-89A2-F36F396FCA52}"/>
            </c:ext>
          </c:extLst>
        </c:ser>
        <c:ser>
          <c:idx val="1"/>
          <c:order val="1"/>
          <c:tx>
            <c:strRef>
              <c:f>Sheet2!$N$8</c:f>
              <c:strCache>
                <c:ptCount val="1"/>
                <c:pt idx="0">
                  <c:v>Carleton County</c:v>
                </c:pt>
              </c:strCache>
            </c:strRef>
          </c:tx>
          <c:spPr>
            <a:solidFill>
              <a:srgbClr val="C00000"/>
            </a:solidFill>
            <a:ln>
              <a:noFill/>
            </a:ln>
            <a:effectLst/>
          </c:spPr>
          <c:invertIfNegative val="0"/>
          <c:cat>
            <c:strRef>
              <c:f>Sheet2!$L$9:$L$17</c:f>
              <c:strCache>
                <c:ptCount val="9"/>
                <c:pt idx="0">
                  <c:v>0-14</c:v>
                </c:pt>
                <c:pt idx="1">
                  <c:v>15-24</c:v>
                </c:pt>
                <c:pt idx="2">
                  <c:v>25-34</c:v>
                </c:pt>
                <c:pt idx="3">
                  <c:v>35-44</c:v>
                </c:pt>
                <c:pt idx="4">
                  <c:v>45-54</c:v>
                </c:pt>
                <c:pt idx="5">
                  <c:v>55-64</c:v>
                </c:pt>
                <c:pt idx="6">
                  <c:v>65-74</c:v>
                </c:pt>
                <c:pt idx="7">
                  <c:v>75+</c:v>
                </c:pt>
                <c:pt idx="8">
                  <c:v>Total</c:v>
                </c:pt>
              </c:strCache>
            </c:strRef>
          </c:cat>
          <c:val>
            <c:numRef>
              <c:f>Sheet2!$N$9:$N$17</c:f>
              <c:numCache>
                <c:formatCode>0.0%</c:formatCode>
                <c:ptCount val="9"/>
                <c:pt idx="0">
                  <c:v>-0.10926665265812141</c:v>
                </c:pt>
                <c:pt idx="1">
                  <c:v>-0.10796915167095111</c:v>
                </c:pt>
                <c:pt idx="2">
                  <c:v>-0.12229052086703329</c:v>
                </c:pt>
                <c:pt idx="3">
                  <c:v>-0.21426745077985165</c:v>
                </c:pt>
                <c:pt idx="4">
                  <c:v>-0.1191733639494833</c:v>
                </c:pt>
                <c:pt idx="5">
                  <c:v>0.16142895514370137</c:v>
                </c:pt>
                <c:pt idx="6">
                  <c:v>0.66305418719211828</c:v>
                </c:pt>
                <c:pt idx="7">
                  <c:v>5.7273188038519995E-2</c:v>
                </c:pt>
                <c:pt idx="8">
                  <c:v>-2.0956003364663744E-2</c:v>
                </c:pt>
              </c:numCache>
            </c:numRef>
          </c:val>
          <c:extLst>
            <c:ext xmlns:c16="http://schemas.microsoft.com/office/drawing/2014/chart" uri="{C3380CC4-5D6E-409C-BE32-E72D297353CC}">
              <c16:uniqueId val="{00000001-F3FC-41C6-89A2-F36F396FCA52}"/>
            </c:ext>
          </c:extLst>
        </c:ser>
        <c:dLbls>
          <c:showLegendKey val="0"/>
          <c:showVal val="0"/>
          <c:showCatName val="0"/>
          <c:showSerName val="0"/>
          <c:showPercent val="0"/>
          <c:showBubbleSize val="0"/>
        </c:dLbls>
        <c:gapWidth val="219"/>
        <c:overlap val="-27"/>
        <c:axId val="1207490752"/>
        <c:axId val="1207489088"/>
      </c:barChart>
      <c:catAx>
        <c:axId val="12074907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7489088"/>
        <c:crosses val="autoZero"/>
        <c:auto val="1"/>
        <c:lblAlgn val="ctr"/>
        <c:lblOffset val="100"/>
        <c:noMultiLvlLbl val="0"/>
      </c:catAx>
      <c:valAx>
        <c:axId val="1207489088"/>
        <c:scaling>
          <c:orientation val="minMax"/>
          <c:max val="0.7000000000000000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7490752"/>
        <c:crosses val="autoZero"/>
        <c:crossBetween val="between"/>
        <c:majorUnit val="0.2"/>
      </c:valAx>
      <c:spPr>
        <a:noFill/>
        <a:ln>
          <a:noFill/>
        </a:ln>
        <a:effectLst/>
      </c:spPr>
    </c:plotArea>
    <c:legend>
      <c:legendPos val="b"/>
      <c:layout>
        <c:manualLayout>
          <c:xMode val="edge"/>
          <c:yMode val="edge"/>
          <c:x val="0.28358539414771217"/>
          <c:y val="0.91482989379418889"/>
          <c:w val="0.43282921170457572"/>
          <c:h val="8.517010620581112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r>
              <a:rPr lang="en-CA" sz="1800" b="1">
                <a:solidFill>
                  <a:schemeClr val="tx1">
                    <a:lumMod val="65000"/>
                    <a:lumOff val="35000"/>
                  </a:schemeClr>
                </a:solidFill>
              </a:rPr>
              <a:t>Change</a:t>
            </a:r>
            <a:r>
              <a:rPr lang="en-CA" sz="1800" b="1" baseline="0">
                <a:solidFill>
                  <a:schemeClr val="tx1">
                    <a:lumMod val="65000"/>
                    <a:lumOff val="35000"/>
                  </a:schemeClr>
                </a:solidFill>
              </a:rPr>
              <a:t> in GDP and Labour Force, 2009-2019</a:t>
            </a:r>
            <a:endParaRPr lang="en-CA" sz="1800" b="1">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endParaRPr lang="en-US"/>
        </a:p>
      </c:txPr>
    </c:title>
    <c:autoTitleDeleted val="0"/>
    <c:plotArea>
      <c:layout>
        <c:manualLayout>
          <c:layoutTarget val="inner"/>
          <c:xMode val="edge"/>
          <c:yMode val="edge"/>
          <c:x val="6.5100707520255624E-2"/>
          <c:y val="0.22779174765662624"/>
          <c:w val="0.92161426832515503"/>
          <c:h val="0.56826183499774063"/>
        </c:manualLayout>
      </c:layout>
      <c:barChart>
        <c:barDir val="col"/>
        <c:grouping val="clustered"/>
        <c:varyColors val="0"/>
        <c:ser>
          <c:idx val="0"/>
          <c:order val="0"/>
          <c:tx>
            <c:strRef>
              <c:f>Sheet2!$I$60</c:f>
              <c:strCache>
                <c:ptCount val="1"/>
                <c:pt idx="0">
                  <c:v>Canada</c:v>
                </c:pt>
              </c:strCache>
            </c:strRef>
          </c:tx>
          <c:spPr>
            <a:solidFill>
              <a:srgbClr val="C00000"/>
            </a:solidFill>
            <a:ln>
              <a:noFill/>
            </a:ln>
            <a:effectLst/>
          </c:spPr>
          <c:invertIfNegative val="0"/>
          <c:cat>
            <c:strRef>
              <c:f>Sheet2!$H$61:$H$62</c:f>
              <c:strCache>
                <c:ptCount val="2"/>
                <c:pt idx="0">
                  <c:v>Real GDP</c:v>
                </c:pt>
                <c:pt idx="1">
                  <c:v>Labour Force</c:v>
                </c:pt>
              </c:strCache>
            </c:strRef>
          </c:cat>
          <c:val>
            <c:numRef>
              <c:f>Sheet2!$I$61:$I$62</c:f>
              <c:numCache>
                <c:formatCode>0.0%</c:formatCode>
                <c:ptCount val="2"/>
                <c:pt idx="0">
                  <c:v>0.24497168128596103</c:v>
                </c:pt>
                <c:pt idx="1">
                  <c:v>0.10680313856134638</c:v>
                </c:pt>
              </c:numCache>
            </c:numRef>
          </c:val>
          <c:extLst>
            <c:ext xmlns:c16="http://schemas.microsoft.com/office/drawing/2014/chart" uri="{C3380CC4-5D6E-409C-BE32-E72D297353CC}">
              <c16:uniqueId val="{00000000-56BC-4383-80FC-9965D2EB3FA5}"/>
            </c:ext>
          </c:extLst>
        </c:ser>
        <c:ser>
          <c:idx val="1"/>
          <c:order val="1"/>
          <c:tx>
            <c:strRef>
              <c:f>Sheet2!$J$60</c:f>
              <c:strCache>
                <c:ptCount val="1"/>
                <c:pt idx="0">
                  <c:v>New Brunswick</c:v>
                </c:pt>
              </c:strCache>
            </c:strRef>
          </c:tx>
          <c:spPr>
            <a:solidFill>
              <a:srgbClr val="0070C0"/>
            </a:solidFill>
            <a:ln>
              <a:noFill/>
            </a:ln>
            <a:effectLst/>
          </c:spPr>
          <c:invertIfNegative val="0"/>
          <c:cat>
            <c:strRef>
              <c:f>Sheet2!$H$61:$H$62</c:f>
              <c:strCache>
                <c:ptCount val="2"/>
                <c:pt idx="0">
                  <c:v>Real GDP</c:v>
                </c:pt>
                <c:pt idx="1">
                  <c:v>Labour Force</c:v>
                </c:pt>
              </c:strCache>
            </c:strRef>
          </c:cat>
          <c:val>
            <c:numRef>
              <c:f>Sheet2!$J$61:$J$62</c:f>
              <c:numCache>
                <c:formatCode>0.0%</c:formatCode>
                <c:ptCount val="2"/>
                <c:pt idx="0">
                  <c:v>6.8194112967382647E-2</c:v>
                </c:pt>
                <c:pt idx="1">
                  <c:v>-1.6493275818320274E-2</c:v>
                </c:pt>
              </c:numCache>
            </c:numRef>
          </c:val>
          <c:extLst>
            <c:ext xmlns:c16="http://schemas.microsoft.com/office/drawing/2014/chart" uri="{C3380CC4-5D6E-409C-BE32-E72D297353CC}">
              <c16:uniqueId val="{00000001-56BC-4383-80FC-9965D2EB3FA5}"/>
            </c:ext>
          </c:extLst>
        </c:ser>
        <c:ser>
          <c:idx val="2"/>
          <c:order val="2"/>
          <c:tx>
            <c:strRef>
              <c:f>Sheet2!$K$60</c:f>
              <c:strCache>
                <c:ptCount val="1"/>
                <c:pt idx="0">
                  <c:v>Edmunston-Woodstock ER</c:v>
                </c:pt>
              </c:strCache>
            </c:strRef>
          </c:tx>
          <c:spPr>
            <a:solidFill>
              <a:schemeClr val="tx2">
                <a:lumMod val="75000"/>
              </a:schemeClr>
            </a:solidFill>
            <a:ln>
              <a:noFill/>
            </a:ln>
            <a:effectLst/>
          </c:spPr>
          <c:invertIfNegative val="0"/>
          <c:cat>
            <c:strRef>
              <c:f>Sheet2!$H$61:$H$62</c:f>
              <c:strCache>
                <c:ptCount val="2"/>
                <c:pt idx="0">
                  <c:v>Real GDP</c:v>
                </c:pt>
                <c:pt idx="1">
                  <c:v>Labour Force</c:v>
                </c:pt>
              </c:strCache>
            </c:strRef>
          </c:cat>
          <c:val>
            <c:numRef>
              <c:f>Sheet2!$K$61:$K$62</c:f>
              <c:numCache>
                <c:formatCode>0.0%</c:formatCode>
                <c:ptCount val="2"/>
                <c:pt idx="1">
                  <c:v>-0.10328638497652576</c:v>
                </c:pt>
              </c:numCache>
            </c:numRef>
          </c:val>
          <c:extLst>
            <c:ext xmlns:c16="http://schemas.microsoft.com/office/drawing/2014/chart" uri="{C3380CC4-5D6E-409C-BE32-E72D297353CC}">
              <c16:uniqueId val="{00000002-56BC-4383-80FC-9965D2EB3FA5}"/>
            </c:ext>
          </c:extLst>
        </c:ser>
        <c:dLbls>
          <c:showLegendKey val="0"/>
          <c:showVal val="0"/>
          <c:showCatName val="0"/>
          <c:showSerName val="0"/>
          <c:showPercent val="0"/>
          <c:showBubbleSize val="0"/>
        </c:dLbls>
        <c:gapWidth val="219"/>
        <c:overlap val="-27"/>
        <c:axId val="1212966208"/>
        <c:axId val="1212959136"/>
      </c:barChart>
      <c:catAx>
        <c:axId val="12129662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2959136"/>
        <c:crosses val="autoZero"/>
        <c:auto val="1"/>
        <c:lblAlgn val="ctr"/>
        <c:lblOffset val="100"/>
        <c:noMultiLvlLbl val="0"/>
      </c:catAx>
      <c:valAx>
        <c:axId val="121295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12966208"/>
        <c:crosses val="autoZero"/>
        <c:crossBetween val="between"/>
        <c:majorUnit val="0.1"/>
      </c:valAx>
      <c:spPr>
        <a:noFill/>
        <a:ln>
          <a:noFill/>
        </a:ln>
        <a:effectLst/>
      </c:spPr>
    </c:plotArea>
    <c:legend>
      <c:legendPos val="b"/>
      <c:layout>
        <c:manualLayout>
          <c:xMode val="edge"/>
          <c:yMode val="edge"/>
          <c:x val="7.2128266575373717E-2"/>
          <c:y val="0.86405734395195899"/>
          <c:w val="0.79777245235649896"/>
          <c:h val="0.1198755537562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r>
              <a:rPr lang="en-CA" sz="1600" b="1">
                <a:solidFill>
                  <a:schemeClr val="tx1">
                    <a:lumMod val="65000"/>
                    <a:lumOff val="35000"/>
                  </a:schemeClr>
                </a:solidFill>
              </a:rPr>
              <a:t>Population Age</a:t>
            </a:r>
            <a:r>
              <a:rPr lang="en-CA" sz="1600" b="1" baseline="0">
                <a:solidFill>
                  <a:schemeClr val="tx1">
                    <a:lumMod val="65000"/>
                    <a:lumOff val="35000"/>
                  </a:schemeClr>
                </a:solidFill>
              </a:rPr>
              <a:t> 15 and 65</a:t>
            </a:r>
          </a:p>
          <a:p>
            <a:pPr>
              <a:defRPr>
                <a:solidFill>
                  <a:srgbClr val="C00000"/>
                </a:solidFill>
              </a:defRPr>
            </a:pPr>
            <a:r>
              <a:rPr lang="en-CA" sz="1600" b="1" baseline="0">
                <a:solidFill>
                  <a:schemeClr val="tx1">
                    <a:lumMod val="65000"/>
                    <a:lumOff val="35000"/>
                  </a:schemeClr>
                </a:solidFill>
              </a:rPr>
              <a:t> Carleton County</a:t>
            </a:r>
            <a:endParaRPr lang="en-CA" sz="1600" b="1">
              <a:solidFill>
                <a:schemeClr val="tx1">
                  <a:lumMod val="65000"/>
                  <a:lumOff val="3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C00000"/>
              </a:solidFill>
              <a:latin typeface="+mn-lt"/>
              <a:ea typeface="+mn-ea"/>
              <a:cs typeface="+mn-cs"/>
            </a:defRPr>
          </a:pPr>
          <a:endParaRPr lang="en-US"/>
        </a:p>
      </c:txPr>
    </c:title>
    <c:autoTitleDeleted val="0"/>
    <c:plotArea>
      <c:layout>
        <c:manualLayout>
          <c:layoutTarget val="inner"/>
          <c:xMode val="edge"/>
          <c:yMode val="edge"/>
          <c:x val="7.170372085842211E-2"/>
          <c:y val="0.17147593117405999"/>
          <c:w val="0.90133549482785236"/>
          <c:h val="0.64312605510351528"/>
        </c:manualLayout>
      </c:layout>
      <c:lineChart>
        <c:grouping val="standard"/>
        <c:varyColors val="0"/>
        <c:ser>
          <c:idx val="0"/>
          <c:order val="0"/>
          <c:tx>
            <c:strRef>
              <c:f>'[Pop growth NMBC.xlsx]Sheet4'!$P$5</c:f>
              <c:strCache>
                <c:ptCount val="1"/>
                <c:pt idx="0">
                  <c:v>15 years old</c:v>
                </c:pt>
              </c:strCache>
            </c:strRef>
          </c:tx>
          <c:spPr>
            <a:ln w="28575" cap="rnd">
              <a:solidFill>
                <a:schemeClr val="tx2">
                  <a:lumMod val="75000"/>
                </a:schemeClr>
              </a:solidFill>
              <a:round/>
            </a:ln>
            <a:effectLst/>
          </c:spPr>
          <c:marker>
            <c:symbol val="none"/>
          </c:marker>
          <c:cat>
            <c:numRef>
              <c:f>'[Pop growth NMBC.xlsx]Sheet4'!$O$6:$O$25</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'[Pop growth NMBC.xlsx]Sheet4'!$P$6:$P$25</c:f>
              <c:numCache>
                <c:formatCode>General</c:formatCode>
                <c:ptCount val="20"/>
                <c:pt idx="0">
                  <c:v>415</c:v>
                </c:pt>
                <c:pt idx="1">
                  <c:v>408</c:v>
                </c:pt>
                <c:pt idx="2">
                  <c:v>410</c:v>
                </c:pt>
                <c:pt idx="3">
                  <c:v>411</c:v>
                </c:pt>
                <c:pt idx="4">
                  <c:v>403</c:v>
                </c:pt>
                <c:pt idx="5">
                  <c:v>406</c:v>
                </c:pt>
                <c:pt idx="6">
                  <c:v>376</c:v>
                </c:pt>
                <c:pt idx="7">
                  <c:v>389</c:v>
                </c:pt>
                <c:pt idx="8">
                  <c:v>383</c:v>
                </c:pt>
                <c:pt idx="9">
                  <c:v>391</c:v>
                </c:pt>
                <c:pt idx="10">
                  <c:v>374</c:v>
                </c:pt>
                <c:pt idx="11">
                  <c:v>359</c:v>
                </c:pt>
                <c:pt idx="12">
                  <c:v>354</c:v>
                </c:pt>
                <c:pt idx="13">
                  <c:v>344</c:v>
                </c:pt>
                <c:pt idx="14">
                  <c:v>347</c:v>
                </c:pt>
                <c:pt idx="15">
                  <c:v>303</c:v>
                </c:pt>
                <c:pt idx="16">
                  <c:v>298</c:v>
                </c:pt>
                <c:pt idx="17">
                  <c:v>309</c:v>
                </c:pt>
                <c:pt idx="18">
                  <c:v>306</c:v>
                </c:pt>
                <c:pt idx="19">
                  <c:v>304</c:v>
                </c:pt>
              </c:numCache>
            </c:numRef>
          </c:val>
          <c:smooth val="1"/>
          <c:extLst>
            <c:ext xmlns:c16="http://schemas.microsoft.com/office/drawing/2014/chart" uri="{C3380CC4-5D6E-409C-BE32-E72D297353CC}">
              <c16:uniqueId val="{00000000-23F5-44E2-AF23-B3308E79B57B}"/>
            </c:ext>
          </c:extLst>
        </c:ser>
        <c:ser>
          <c:idx val="1"/>
          <c:order val="1"/>
          <c:tx>
            <c:strRef>
              <c:f>'[Pop growth NMBC.xlsx]Sheet4'!$Q$5</c:f>
              <c:strCache>
                <c:ptCount val="1"/>
                <c:pt idx="0">
                  <c:v>65 years old</c:v>
                </c:pt>
              </c:strCache>
            </c:strRef>
          </c:tx>
          <c:spPr>
            <a:ln w="28575" cap="rnd">
              <a:solidFill>
                <a:srgbClr val="C00000"/>
              </a:solidFill>
              <a:round/>
            </a:ln>
            <a:effectLst/>
          </c:spPr>
          <c:marker>
            <c:symbol val="none"/>
          </c:marker>
          <c:cat>
            <c:numRef>
              <c:f>'[Pop growth NMBC.xlsx]Sheet4'!$O$6:$O$25</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'[Pop growth NMBC.xlsx]Sheet4'!$Q$6:$Q$25</c:f>
              <c:numCache>
                <c:formatCode>General</c:formatCode>
                <c:ptCount val="20"/>
                <c:pt idx="0">
                  <c:v>220</c:v>
                </c:pt>
                <c:pt idx="1">
                  <c:v>183</c:v>
                </c:pt>
                <c:pt idx="2">
                  <c:v>205</c:v>
                </c:pt>
                <c:pt idx="3">
                  <c:v>210</c:v>
                </c:pt>
                <c:pt idx="4">
                  <c:v>218</c:v>
                </c:pt>
                <c:pt idx="5">
                  <c:v>244</c:v>
                </c:pt>
                <c:pt idx="6">
                  <c:v>219</c:v>
                </c:pt>
                <c:pt idx="7">
                  <c:v>252</c:v>
                </c:pt>
                <c:pt idx="8">
                  <c:v>223</c:v>
                </c:pt>
                <c:pt idx="9">
                  <c:v>224</c:v>
                </c:pt>
                <c:pt idx="10">
                  <c:v>309</c:v>
                </c:pt>
                <c:pt idx="11">
                  <c:v>387</c:v>
                </c:pt>
                <c:pt idx="12">
                  <c:v>354</c:v>
                </c:pt>
                <c:pt idx="13">
                  <c:v>371</c:v>
                </c:pt>
                <c:pt idx="14">
                  <c:v>365</c:v>
                </c:pt>
                <c:pt idx="15">
                  <c:v>363</c:v>
                </c:pt>
                <c:pt idx="16">
                  <c:v>416</c:v>
                </c:pt>
                <c:pt idx="17">
                  <c:v>380</c:v>
                </c:pt>
                <c:pt idx="18">
                  <c:v>409</c:v>
                </c:pt>
                <c:pt idx="19">
                  <c:v>416</c:v>
                </c:pt>
              </c:numCache>
            </c:numRef>
          </c:val>
          <c:smooth val="1"/>
          <c:extLst>
            <c:ext xmlns:c16="http://schemas.microsoft.com/office/drawing/2014/chart" uri="{C3380CC4-5D6E-409C-BE32-E72D297353CC}">
              <c16:uniqueId val="{00000001-23F5-44E2-AF23-B3308E79B57B}"/>
            </c:ext>
          </c:extLst>
        </c:ser>
        <c:dLbls>
          <c:showLegendKey val="0"/>
          <c:showVal val="0"/>
          <c:showCatName val="0"/>
          <c:showSerName val="0"/>
          <c:showPercent val="0"/>
          <c:showBubbleSize val="0"/>
        </c:dLbls>
        <c:smooth val="0"/>
        <c:axId val="226758975"/>
        <c:axId val="226758143"/>
      </c:lineChart>
      <c:catAx>
        <c:axId val="226758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6758143"/>
        <c:crosses val="autoZero"/>
        <c:auto val="1"/>
        <c:lblAlgn val="ctr"/>
        <c:lblOffset val="100"/>
        <c:noMultiLvlLbl val="0"/>
      </c:catAx>
      <c:valAx>
        <c:axId val="226758143"/>
        <c:scaling>
          <c:orientation val="minMax"/>
          <c:min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267589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Population Ages 5-18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1"/>
          <c:tx>
            <c:strRef>
              <c:f>'[Pop growth NMBC.xlsx]Sheet7'!$D$54</c:f>
              <c:strCache>
                <c:ptCount val="1"/>
                <c:pt idx="0">
                  <c:v>Carleton County (left axis)</c:v>
                </c:pt>
              </c:strCache>
            </c:strRef>
          </c:tx>
          <c:spPr>
            <a:ln w="28575" cap="rnd">
              <a:solidFill>
                <a:srgbClr val="FF0000"/>
              </a:solidFill>
              <a:round/>
            </a:ln>
            <a:effectLst/>
          </c:spPr>
          <c:marker>
            <c:symbol val="none"/>
          </c:marker>
          <c:cat>
            <c:numRef>
              <c:f>'[Pop growth NMBC.xlsx]Sheet7'!$E$52:$O$52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'[Pop growth NMBC.xlsx]Sheet7'!$E$54:$O$54</c:f>
              <c:numCache>
                <c:formatCode>#,##0</c:formatCode>
                <c:ptCount val="11"/>
                <c:pt idx="0">
                  <c:v>3197</c:v>
                </c:pt>
                <c:pt idx="1">
                  <c:v>3103</c:v>
                </c:pt>
                <c:pt idx="2">
                  <c:v>3053</c:v>
                </c:pt>
                <c:pt idx="3">
                  <c:v>3023</c:v>
                </c:pt>
                <c:pt idx="4">
                  <c:v>2987</c:v>
                </c:pt>
                <c:pt idx="5">
                  <c:v>2956</c:v>
                </c:pt>
                <c:pt idx="6">
                  <c:v>2955</c:v>
                </c:pt>
                <c:pt idx="7">
                  <c:v>2966</c:v>
                </c:pt>
                <c:pt idx="8">
                  <c:v>2949</c:v>
                </c:pt>
                <c:pt idx="9">
                  <c:v>2958</c:v>
                </c:pt>
                <c:pt idx="10">
                  <c:v>2933</c:v>
                </c:pt>
              </c:numCache>
            </c:numRef>
          </c:val>
          <c:smooth val="1"/>
          <c:extLst>
            <c:ext xmlns:c16="http://schemas.microsoft.com/office/drawing/2014/chart" uri="{C3380CC4-5D6E-409C-BE32-E72D297353CC}">
              <c16:uniqueId val="{00000000-2322-4AAF-B440-7C9185C8558D}"/>
            </c:ext>
          </c:extLst>
        </c:ser>
        <c:dLbls>
          <c:showLegendKey val="0"/>
          <c:showVal val="0"/>
          <c:showCatName val="0"/>
          <c:showSerName val="0"/>
          <c:showPercent val="0"/>
          <c:showBubbleSize val="0"/>
        </c:dLbls>
        <c:marker val="1"/>
        <c:smooth val="0"/>
        <c:axId val="194852527"/>
        <c:axId val="194852943"/>
      </c:lineChart>
      <c:lineChart>
        <c:grouping val="standard"/>
        <c:varyColors val="0"/>
        <c:ser>
          <c:idx val="0"/>
          <c:order val="0"/>
          <c:tx>
            <c:strRef>
              <c:f>'[Pop growth NMBC.xlsx]Sheet7'!$D$53</c:f>
              <c:strCache>
                <c:ptCount val="1"/>
                <c:pt idx="0">
                  <c:v>Moncton CMA and Fredericton CA (right axis)</c:v>
                </c:pt>
              </c:strCache>
            </c:strRef>
          </c:tx>
          <c:spPr>
            <a:ln w="28575" cap="rnd">
              <a:solidFill>
                <a:schemeClr val="tx2">
                  <a:lumMod val="75000"/>
                </a:schemeClr>
              </a:solidFill>
              <a:round/>
            </a:ln>
            <a:effectLst/>
          </c:spPr>
          <c:marker>
            <c:symbol val="none"/>
          </c:marker>
          <c:cat>
            <c:numRef>
              <c:f>'[Pop growth NMBC.xlsx]Sheet7'!$E$52:$O$52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'[Pop growth NMBC.xlsx]Sheet7'!$E$53:$O$53</c:f>
              <c:numCache>
                <c:formatCode>#,##0</c:formatCode>
                <c:ptCount val="11"/>
                <c:pt idx="0">
                  <c:v>35861</c:v>
                </c:pt>
                <c:pt idx="1">
                  <c:v>35899</c:v>
                </c:pt>
                <c:pt idx="2">
                  <c:v>36072</c:v>
                </c:pt>
                <c:pt idx="3">
                  <c:v>36357</c:v>
                </c:pt>
                <c:pt idx="4">
                  <c:v>36507</c:v>
                </c:pt>
                <c:pt idx="5">
                  <c:v>36871</c:v>
                </c:pt>
                <c:pt idx="6">
                  <c:v>37788</c:v>
                </c:pt>
                <c:pt idx="7">
                  <c:v>38344</c:v>
                </c:pt>
                <c:pt idx="8">
                  <c:v>39218</c:v>
                </c:pt>
                <c:pt idx="9">
                  <c:v>40107</c:v>
                </c:pt>
                <c:pt idx="10">
                  <c:v>40797</c:v>
                </c:pt>
              </c:numCache>
            </c:numRef>
          </c:val>
          <c:smooth val="1"/>
          <c:extLst>
            <c:ext xmlns:c16="http://schemas.microsoft.com/office/drawing/2014/chart" uri="{C3380CC4-5D6E-409C-BE32-E72D297353CC}">
              <c16:uniqueId val="{00000001-2322-4AAF-B440-7C9185C8558D}"/>
            </c:ext>
          </c:extLst>
        </c:ser>
        <c:dLbls>
          <c:showLegendKey val="0"/>
          <c:showVal val="0"/>
          <c:showCatName val="0"/>
          <c:showSerName val="0"/>
          <c:showPercent val="0"/>
          <c:showBubbleSize val="0"/>
        </c:dLbls>
        <c:marker val="1"/>
        <c:smooth val="0"/>
        <c:axId val="445806703"/>
        <c:axId val="445813775"/>
      </c:lineChart>
      <c:catAx>
        <c:axId val="194852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4852943"/>
        <c:crosses val="autoZero"/>
        <c:auto val="1"/>
        <c:lblAlgn val="ctr"/>
        <c:lblOffset val="100"/>
        <c:noMultiLvlLbl val="0"/>
      </c:catAx>
      <c:valAx>
        <c:axId val="194852943"/>
        <c:scaling>
          <c:orientation val="minMax"/>
          <c:min val="29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4852527"/>
        <c:crosses val="autoZero"/>
        <c:crossBetween val="between"/>
      </c:valAx>
      <c:valAx>
        <c:axId val="445813775"/>
        <c:scaling>
          <c:orientation val="minMax"/>
          <c:min val="35000"/>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5806703"/>
        <c:crosses val="max"/>
        <c:crossBetween val="between"/>
      </c:valAx>
      <c:catAx>
        <c:axId val="445806703"/>
        <c:scaling>
          <c:orientation val="minMax"/>
        </c:scaling>
        <c:delete val="1"/>
        <c:axPos val="b"/>
        <c:numFmt formatCode="General" sourceLinked="1"/>
        <c:majorTickMark val="out"/>
        <c:minorTickMark val="none"/>
        <c:tickLblPos val="nextTo"/>
        <c:crossAx val="4458137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Employment,</a:t>
            </a:r>
            <a:r>
              <a:rPr lang="en-CA" sz="1600" b="1" baseline="0"/>
              <a:t> Edmundston-Woodstock</a:t>
            </a:r>
          </a:p>
          <a:p>
            <a:pPr>
              <a:defRPr/>
            </a:pPr>
            <a:r>
              <a:rPr lang="en-CA" sz="1600" b="1" baseline="0"/>
              <a:t>Economic Region (in thousands) </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8311876974631147E-2"/>
          <c:y val="0.13272019105082516"/>
          <c:w val="0.86337624605073771"/>
          <c:h val="0.69031339904018385"/>
        </c:manualLayout>
      </c:layout>
      <c:lineChart>
        <c:grouping val="standard"/>
        <c:varyColors val="0"/>
        <c:ser>
          <c:idx val="0"/>
          <c:order val="0"/>
          <c:tx>
            <c:strRef>
              <c:f>'[Pop growth NMBC.xlsx]Sheet6'!$B$33</c:f>
              <c:strCache>
                <c:ptCount val="1"/>
                <c:pt idx="0">
                  <c:v>Private sector (left axis)</c:v>
                </c:pt>
              </c:strCache>
            </c:strRef>
          </c:tx>
          <c:spPr>
            <a:ln w="28575" cap="rnd">
              <a:solidFill>
                <a:schemeClr val="tx2">
                  <a:lumMod val="75000"/>
                </a:schemeClr>
              </a:solidFill>
              <a:round/>
            </a:ln>
            <a:effectLst/>
          </c:spPr>
          <c:marker>
            <c:symbol val="none"/>
          </c:marker>
          <c:cat>
            <c:numRef>
              <c:f>'[Pop growth NMBC.xlsx]Sheet6'!$C$32:$V$32</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'[Pop growth NMBC.xlsx]Sheet6'!$C$33:$V$33</c:f>
              <c:numCache>
                <c:formatCode>General</c:formatCode>
                <c:ptCount val="20"/>
                <c:pt idx="0">
                  <c:v>29.299999999999997</c:v>
                </c:pt>
                <c:pt idx="1">
                  <c:v>31</c:v>
                </c:pt>
                <c:pt idx="2">
                  <c:v>30.6</c:v>
                </c:pt>
                <c:pt idx="3">
                  <c:v>30.5</c:v>
                </c:pt>
                <c:pt idx="4">
                  <c:v>29.600000000000005</c:v>
                </c:pt>
                <c:pt idx="5">
                  <c:v>30.4</c:v>
                </c:pt>
                <c:pt idx="6">
                  <c:v>29.299999999999997</c:v>
                </c:pt>
                <c:pt idx="7">
                  <c:v>28.000000000000004</c:v>
                </c:pt>
                <c:pt idx="8">
                  <c:v>27.700000000000003</c:v>
                </c:pt>
                <c:pt idx="9">
                  <c:v>27.200000000000003</c:v>
                </c:pt>
                <c:pt idx="10">
                  <c:v>26.299999999999997</c:v>
                </c:pt>
                <c:pt idx="11">
                  <c:v>26.6</c:v>
                </c:pt>
                <c:pt idx="12">
                  <c:v>26.900000000000002</c:v>
                </c:pt>
                <c:pt idx="13">
                  <c:v>26.500000000000007</c:v>
                </c:pt>
                <c:pt idx="14">
                  <c:v>27.6</c:v>
                </c:pt>
                <c:pt idx="15">
                  <c:v>27</c:v>
                </c:pt>
                <c:pt idx="16">
                  <c:v>27.4</c:v>
                </c:pt>
                <c:pt idx="17">
                  <c:v>26.5</c:v>
                </c:pt>
                <c:pt idx="18">
                  <c:v>24.299999999999997</c:v>
                </c:pt>
                <c:pt idx="19">
                  <c:v>24.2</c:v>
                </c:pt>
              </c:numCache>
            </c:numRef>
          </c:val>
          <c:smooth val="1"/>
          <c:extLst>
            <c:ext xmlns:c16="http://schemas.microsoft.com/office/drawing/2014/chart" uri="{C3380CC4-5D6E-409C-BE32-E72D297353CC}">
              <c16:uniqueId val="{00000000-12F8-47CA-A02B-4D12613E60E2}"/>
            </c:ext>
          </c:extLst>
        </c:ser>
        <c:dLbls>
          <c:showLegendKey val="0"/>
          <c:showVal val="0"/>
          <c:showCatName val="0"/>
          <c:showSerName val="0"/>
          <c:showPercent val="0"/>
          <c:showBubbleSize val="0"/>
        </c:dLbls>
        <c:marker val="1"/>
        <c:smooth val="0"/>
        <c:axId val="440225135"/>
        <c:axId val="440227631"/>
      </c:lineChart>
      <c:lineChart>
        <c:grouping val="standard"/>
        <c:varyColors val="0"/>
        <c:ser>
          <c:idx val="1"/>
          <c:order val="1"/>
          <c:tx>
            <c:strRef>
              <c:f>'[Pop growth NMBC.xlsx]Sheet6'!$B$34</c:f>
              <c:strCache>
                <c:ptCount val="1"/>
                <c:pt idx="0">
                  <c:v>Public sector (right axis)</c:v>
                </c:pt>
              </c:strCache>
            </c:strRef>
          </c:tx>
          <c:spPr>
            <a:ln w="28575" cap="rnd">
              <a:solidFill>
                <a:srgbClr val="C00000"/>
              </a:solidFill>
              <a:round/>
            </a:ln>
            <a:effectLst/>
          </c:spPr>
          <c:marker>
            <c:symbol val="none"/>
          </c:marker>
          <c:cat>
            <c:numRef>
              <c:f>'[Pop growth NMBC.xlsx]Sheet6'!$C$32:$V$32</c:f>
              <c:numCache>
                <c:formatCode>General</c:formatCode>
                <c:ptCount val="20"/>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numCache>
            </c:numRef>
          </c:cat>
          <c:val>
            <c:numRef>
              <c:f>'[Pop growth NMBC.xlsx]Sheet6'!$C$34:$V$34</c:f>
              <c:numCache>
                <c:formatCode>General</c:formatCode>
                <c:ptCount val="20"/>
                <c:pt idx="0">
                  <c:v>8.1</c:v>
                </c:pt>
                <c:pt idx="1">
                  <c:v>8.1999999999999993</c:v>
                </c:pt>
                <c:pt idx="2">
                  <c:v>8.6</c:v>
                </c:pt>
                <c:pt idx="3">
                  <c:v>8.1999999999999993</c:v>
                </c:pt>
                <c:pt idx="4">
                  <c:v>8.6999999999999993</c:v>
                </c:pt>
                <c:pt idx="5">
                  <c:v>9.9</c:v>
                </c:pt>
                <c:pt idx="6">
                  <c:v>8.8000000000000007</c:v>
                </c:pt>
                <c:pt idx="7">
                  <c:v>9.7999999999999989</c:v>
                </c:pt>
                <c:pt idx="8">
                  <c:v>10.6</c:v>
                </c:pt>
                <c:pt idx="9">
                  <c:v>11.2</c:v>
                </c:pt>
                <c:pt idx="10">
                  <c:v>9.9</c:v>
                </c:pt>
                <c:pt idx="11">
                  <c:v>9.8999999999999986</c:v>
                </c:pt>
                <c:pt idx="12">
                  <c:v>9.8999999999999986</c:v>
                </c:pt>
                <c:pt idx="13">
                  <c:v>9.6999999999999993</c:v>
                </c:pt>
                <c:pt idx="14">
                  <c:v>8.9</c:v>
                </c:pt>
                <c:pt idx="15">
                  <c:v>10.199999999999999</c:v>
                </c:pt>
                <c:pt idx="16">
                  <c:v>9.1</c:v>
                </c:pt>
                <c:pt idx="17">
                  <c:v>10.1</c:v>
                </c:pt>
                <c:pt idx="18">
                  <c:v>11.2</c:v>
                </c:pt>
                <c:pt idx="19">
                  <c:v>10.7</c:v>
                </c:pt>
              </c:numCache>
            </c:numRef>
          </c:val>
          <c:smooth val="1"/>
          <c:extLst>
            <c:ext xmlns:c16="http://schemas.microsoft.com/office/drawing/2014/chart" uri="{C3380CC4-5D6E-409C-BE32-E72D297353CC}">
              <c16:uniqueId val="{00000001-12F8-47CA-A02B-4D12613E60E2}"/>
            </c:ext>
          </c:extLst>
        </c:ser>
        <c:dLbls>
          <c:showLegendKey val="0"/>
          <c:showVal val="0"/>
          <c:showCatName val="0"/>
          <c:showSerName val="0"/>
          <c:showPercent val="0"/>
          <c:showBubbleSize val="0"/>
        </c:dLbls>
        <c:marker val="1"/>
        <c:smooth val="0"/>
        <c:axId val="481123503"/>
        <c:axId val="481117679"/>
      </c:lineChart>
      <c:catAx>
        <c:axId val="440225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0227631"/>
        <c:crosses val="autoZero"/>
        <c:auto val="1"/>
        <c:lblAlgn val="ctr"/>
        <c:lblOffset val="100"/>
        <c:noMultiLvlLbl val="0"/>
      </c:catAx>
      <c:valAx>
        <c:axId val="440227631"/>
        <c:scaling>
          <c:orientation val="minMax"/>
          <c:min val="2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40225135"/>
        <c:crosses val="autoZero"/>
        <c:crossBetween val="between"/>
      </c:valAx>
      <c:valAx>
        <c:axId val="481117679"/>
        <c:scaling>
          <c:orientation val="minMax"/>
          <c:max val="12"/>
          <c:min val="8"/>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81123503"/>
        <c:crosses val="max"/>
        <c:crossBetween val="between"/>
        <c:majorUnit val="1"/>
      </c:valAx>
      <c:catAx>
        <c:axId val="481123503"/>
        <c:scaling>
          <c:orientation val="minMax"/>
        </c:scaling>
        <c:delete val="1"/>
        <c:axPos val="b"/>
        <c:numFmt formatCode="General" sourceLinked="1"/>
        <c:majorTickMark val="out"/>
        <c:minorTickMark val="none"/>
        <c:tickLblPos val="nextTo"/>
        <c:crossAx val="4811176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600" b="1"/>
              <a:t>Estimated additional</a:t>
            </a:r>
            <a:r>
              <a:rPr lang="en-CA" sz="1600" b="1" baseline="0"/>
              <a:t> annual health care spending induced by aging relative to 2020 New Brunswick ($2017M)</a:t>
            </a:r>
            <a:endParaRPr lang="en-CA" sz="1600"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C00000"/>
            </a:solidFill>
            <a:ln>
              <a:noFill/>
            </a:ln>
            <a:effectLst/>
          </c:spPr>
          <c:invertIfNegative val="0"/>
          <c:cat>
            <c:numRef>
              <c:f>Sheet1!$B$172:$D$172</c:f>
              <c:numCache>
                <c:formatCode>General</c:formatCode>
                <c:ptCount val="3"/>
                <c:pt idx="0">
                  <c:v>2025</c:v>
                </c:pt>
                <c:pt idx="1">
                  <c:v>2030</c:v>
                </c:pt>
                <c:pt idx="2">
                  <c:v>2035</c:v>
                </c:pt>
              </c:numCache>
            </c:numRef>
          </c:cat>
          <c:val>
            <c:numRef>
              <c:f>Sheet1!$B$173:$D$173</c:f>
              <c:numCache>
                <c:formatCode>0</c:formatCode>
                <c:ptCount val="3"/>
                <c:pt idx="0">
                  <c:v>343.59167343910315</c:v>
                </c:pt>
                <c:pt idx="1">
                  <c:v>712.81295863786647</c:v>
                </c:pt>
                <c:pt idx="2">
                  <c:v>1083.9887406541657</c:v>
                </c:pt>
              </c:numCache>
            </c:numRef>
          </c:val>
          <c:extLst>
            <c:ext xmlns:c16="http://schemas.microsoft.com/office/drawing/2014/chart" uri="{C3380CC4-5D6E-409C-BE32-E72D297353CC}">
              <c16:uniqueId val="{00000000-179F-41C9-A4F4-89FE4BB934CA}"/>
            </c:ext>
          </c:extLst>
        </c:ser>
        <c:dLbls>
          <c:showLegendKey val="0"/>
          <c:showVal val="0"/>
          <c:showCatName val="0"/>
          <c:showSerName val="0"/>
          <c:showPercent val="0"/>
          <c:showBubbleSize val="0"/>
        </c:dLbls>
        <c:gapWidth val="219"/>
        <c:overlap val="-27"/>
        <c:axId val="605728752"/>
        <c:axId val="605729584"/>
      </c:barChart>
      <c:catAx>
        <c:axId val="6057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5729584"/>
        <c:crosses val="autoZero"/>
        <c:auto val="1"/>
        <c:lblAlgn val="ctr"/>
        <c:lblOffset val="100"/>
        <c:noMultiLvlLbl val="0"/>
      </c:catAx>
      <c:valAx>
        <c:axId val="605729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05728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Sheet1!$B$422</c:f>
              <c:strCache>
                <c:ptCount val="1"/>
                <c:pt idx="0">
                  <c:v>Moncton/Fredericton/Saint John</c:v>
                </c:pt>
              </c:strCache>
            </c:strRef>
          </c:tx>
          <c:spPr>
            <a:solidFill>
              <a:schemeClr val="accent1"/>
            </a:solidFill>
            <a:ln>
              <a:noFill/>
            </a:ln>
            <a:effectLst/>
          </c:spPr>
          <c:invertIfNegative val="0"/>
          <c:cat>
            <c:numRef>
              <c:f>Sheet1!$C$421:$E$421</c:f>
              <c:numCache>
                <c:formatCode>General</c:formatCode>
                <c:ptCount val="3"/>
                <c:pt idx="0">
                  <c:v>2017</c:v>
                </c:pt>
                <c:pt idx="1">
                  <c:v>2018</c:v>
                </c:pt>
                <c:pt idx="2">
                  <c:v>2019</c:v>
                </c:pt>
              </c:numCache>
            </c:numRef>
          </c:cat>
          <c:val>
            <c:numRef>
              <c:f>Sheet1!$C$422:$E$422</c:f>
              <c:numCache>
                <c:formatCode>_-* #,##0_-;\-* #,##0_-;_-* "-"??_-;_-@_-</c:formatCode>
                <c:ptCount val="3"/>
                <c:pt idx="0">
                  <c:v>3120</c:v>
                </c:pt>
                <c:pt idx="1">
                  <c:v>3745</c:v>
                </c:pt>
                <c:pt idx="2">
                  <c:v>4525</c:v>
                </c:pt>
              </c:numCache>
            </c:numRef>
          </c:val>
          <c:extLst>
            <c:ext xmlns:c16="http://schemas.microsoft.com/office/drawing/2014/chart" uri="{C3380CC4-5D6E-409C-BE32-E72D297353CC}">
              <c16:uniqueId val="{00000000-D6AB-4512-A16D-5F2688E2E48F}"/>
            </c:ext>
          </c:extLst>
        </c:ser>
        <c:ser>
          <c:idx val="1"/>
          <c:order val="1"/>
          <c:tx>
            <c:strRef>
              <c:f>Sheet1!$B$423</c:f>
              <c:strCache>
                <c:ptCount val="1"/>
                <c:pt idx="0">
                  <c:v>Other urban centres</c:v>
                </c:pt>
              </c:strCache>
            </c:strRef>
          </c:tx>
          <c:spPr>
            <a:solidFill>
              <a:schemeClr val="accent2"/>
            </a:solidFill>
            <a:ln>
              <a:noFill/>
            </a:ln>
            <a:effectLst/>
          </c:spPr>
          <c:invertIfNegative val="0"/>
          <c:cat>
            <c:numRef>
              <c:f>Sheet1!$C$421:$E$421</c:f>
              <c:numCache>
                <c:formatCode>General</c:formatCode>
                <c:ptCount val="3"/>
                <c:pt idx="0">
                  <c:v>2017</c:v>
                </c:pt>
                <c:pt idx="1">
                  <c:v>2018</c:v>
                </c:pt>
                <c:pt idx="2">
                  <c:v>2019</c:v>
                </c:pt>
              </c:numCache>
            </c:numRef>
          </c:cat>
          <c:val>
            <c:numRef>
              <c:f>Sheet1!$C$423:$E$423</c:f>
              <c:numCache>
                <c:formatCode>_-* #,##0_-;\-* #,##0_-;_-* "-"??_-;_-@_-</c:formatCode>
                <c:ptCount val="3"/>
                <c:pt idx="0">
                  <c:v>165</c:v>
                </c:pt>
                <c:pt idx="1">
                  <c:v>205</c:v>
                </c:pt>
                <c:pt idx="2">
                  <c:v>400</c:v>
                </c:pt>
              </c:numCache>
            </c:numRef>
          </c:val>
          <c:extLst>
            <c:ext xmlns:c16="http://schemas.microsoft.com/office/drawing/2014/chart" uri="{C3380CC4-5D6E-409C-BE32-E72D297353CC}">
              <c16:uniqueId val="{00000001-D6AB-4512-A16D-5F2688E2E48F}"/>
            </c:ext>
          </c:extLst>
        </c:ser>
        <c:ser>
          <c:idx val="2"/>
          <c:order val="2"/>
          <c:tx>
            <c:strRef>
              <c:f>Sheet1!$B$424</c:f>
              <c:strCache>
                <c:ptCount val="1"/>
                <c:pt idx="0">
                  <c:v>Rest of New Brunswick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Sheet1!$C$421:$E$421</c:f>
              <c:numCache>
                <c:formatCode>General</c:formatCode>
                <c:ptCount val="3"/>
                <c:pt idx="0">
                  <c:v>2017</c:v>
                </c:pt>
                <c:pt idx="1">
                  <c:v>2018</c:v>
                </c:pt>
                <c:pt idx="2">
                  <c:v>2019</c:v>
                </c:pt>
              </c:numCache>
            </c:numRef>
          </c:cat>
          <c:val>
            <c:numRef>
              <c:f>Sheet1!$C$424:$E$424</c:f>
              <c:numCache>
                <c:formatCode>_-* #,##0_-;\-* #,##0_-;_-* "-"??_-;_-@_-</c:formatCode>
                <c:ptCount val="3"/>
                <c:pt idx="0">
                  <c:v>360</c:v>
                </c:pt>
                <c:pt idx="1">
                  <c:v>660</c:v>
                </c:pt>
                <c:pt idx="2">
                  <c:v>1075</c:v>
                </c:pt>
              </c:numCache>
            </c:numRef>
          </c:val>
          <c:extLst>
            <c:ext xmlns:c16="http://schemas.microsoft.com/office/drawing/2014/chart" uri="{C3380CC4-5D6E-409C-BE32-E72D297353CC}">
              <c16:uniqueId val="{00000002-D6AB-4512-A16D-5F2688E2E48F}"/>
            </c:ext>
          </c:extLst>
        </c:ser>
        <c:dLbls>
          <c:showLegendKey val="0"/>
          <c:showVal val="0"/>
          <c:showCatName val="0"/>
          <c:showSerName val="0"/>
          <c:showPercent val="0"/>
          <c:showBubbleSize val="0"/>
        </c:dLbls>
        <c:gapWidth val="75"/>
        <c:overlap val="100"/>
        <c:axId val="673768008"/>
        <c:axId val="673763848"/>
      </c:barChart>
      <c:catAx>
        <c:axId val="673768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3848"/>
        <c:crosses val="autoZero"/>
        <c:auto val="1"/>
        <c:lblAlgn val="ctr"/>
        <c:lblOffset val="100"/>
        <c:noMultiLvlLbl val="0"/>
      </c:catAx>
      <c:valAx>
        <c:axId val="673763848"/>
        <c:scaling>
          <c:orientation val="minMax"/>
        </c:scaling>
        <c:delete val="0"/>
        <c:axPos val="l"/>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73768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8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85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803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26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9" name="Google Shape;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5861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INGUAL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067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LINE-BODYTEXT">
  <p:cSld name="HEADLINE-BODYTEX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2"/>
          <p:cNvSpPr txBox="1">
            <a:spLocks noGrp="1"/>
          </p:cNvSpPr>
          <p:nvPr>
            <p:ph type="body" idx="1"/>
          </p:nvPr>
        </p:nvSpPr>
        <p:spPr>
          <a:xfrm>
            <a:off x="1584325" y="1126671"/>
            <a:ext cx="3330576" cy="31024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2000"/>
              <a:buNone/>
              <a:defRPr sz="2000" b="1">
                <a:solidFill>
                  <a:schemeClr val="lt1"/>
                </a:solidFill>
                <a:highlight>
                  <a:srgbClr val="E43D30"/>
                </a:highlight>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2000"/>
              <a:buNone/>
              <a:defRPr/>
            </a:lvl3pPr>
            <a:lvl4pPr marL="1828800" lvl="3" indent="-228600" algn="l">
              <a:lnSpc>
                <a:spcPct val="90000"/>
              </a:lnSpc>
              <a:spcBef>
                <a:spcPts val="500"/>
              </a:spcBef>
              <a:spcAft>
                <a:spcPts val="0"/>
              </a:spcAft>
              <a:buClr>
                <a:srgbClr val="E43D30"/>
              </a:buClr>
              <a:buSzPts val="1800"/>
              <a:buNone/>
              <a:defRPr/>
            </a:lvl4pPr>
            <a:lvl5pPr marL="2286000" lvl="4" indent="-228600" algn="l">
              <a:lnSpc>
                <a:spcPct val="90000"/>
              </a:lnSpc>
              <a:spcBef>
                <a:spcPts val="500"/>
              </a:spcBef>
              <a:spcAft>
                <a:spcPts val="0"/>
              </a:spcAft>
              <a:buClr>
                <a:srgbClr val="E43D30"/>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12"/>
          <p:cNvSpPr txBox="1">
            <a:spLocks noGrp="1"/>
          </p:cNvSpPr>
          <p:nvPr>
            <p:ph type="body" idx="2"/>
          </p:nvPr>
        </p:nvSpPr>
        <p:spPr>
          <a:xfrm>
            <a:off x="1584325" y="1714953"/>
            <a:ext cx="8882289" cy="119153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rgbClr val="E43D30"/>
              </a:buClr>
              <a:buSzPts val="4200"/>
              <a:buNone/>
              <a:defRPr sz="4200" b="1" i="0">
                <a:latin typeface="Inter"/>
                <a:ea typeface="Inter"/>
                <a:cs typeface="Inter"/>
                <a:sym typeface="Inter"/>
              </a:defRPr>
            </a:lvl1pPr>
            <a:lvl2pPr marL="914400" lvl="1" indent="-228600" algn="l">
              <a:lnSpc>
                <a:spcPct val="90000"/>
              </a:lnSpc>
              <a:spcBef>
                <a:spcPts val="500"/>
              </a:spcBef>
              <a:spcAft>
                <a:spcPts val="0"/>
              </a:spcAft>
              <a:buClr>
                <a:srgbClr val="E43D30"/>
              </a:buClr>
              <a:buSzPts val="24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12"/>
          <p:cNvSpPr txBox="1">
            <a:spLocks noGrp="1"/>
          </p:cNvSpPr>
          <p:nvPr>
            <p:ph type="body" idx="3"/>
          </p:nvPr>
        </p:nvSpPr>
        <p:spPr>
          <a:xfrm>
            <a:off x="1584325" y="3608388"/>
            <a:ext cx="8882063" cy="2416175"/>
          </a:xfrm>
          <a:prstGeom prst="rect">
            <a:avLst/>
          </a:prstGeom>
          <a:noFill/>
          <a:ln>
            <a:noFill/>
          </a:ln>
        </p:spPr>
        <p:txBody>
          <a:bodyPr spcFirstLastPara="1" wrap="square" lIns="91425" tIns="45700" rIns="91425" bIns="45700" anchor="t" anchorCtr="0">
            <a:normAutofit/>
          </a:bodyPr>
          <a:lstStyle>
            <a:lvl1pPr marL="457200" marR="0" lvl="0" indent="-228600" algn="l">
              <a:lnSpc>
                <a:spcPct val="150000"/>
              </a:lnSpc>
              <a:spcBef>
                <a:spcPts val="1000"/>
              </a:spcBef>
              <a:spcAft>
                <a:spcPts val="0"/>
              </a:spcAft>
              <a:buClr>
                <a:srgbClr val="E43D30"/>
              </a:buClr>
              <a:buSzPts val="1800"/>
              <a:buFont typeface="Arial"/>
              <a:buNone/>
              <a:defRPr sz="1800" b="0" i="0">
                <a:latin typeface="Inter"/>
                <a:ea typeface="Inter"/>
                <a:cs typeface="Inter"/>
                <a:sym typeface="Inter"/>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RAGRAPH-IMAGE-1">
  <p:cSld name="PARAGRAPH-IMAGE-1">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3"/>
          <p:cNvSpPr>
            <a:spLocks noGrp="1"/>
          </p:cNvSpPr>
          <p:nvPr>
            <p:ph type="pic" idx="2"/>
          </p:nvPr>
        </p:nvSpPr>
        <p:spPr>
          <a:xfrm>
            <a:off x="954157" y="0"/>
            <a:ext cx="5610156" cy="6858000"/>
          </a:xfrm>
          <a:prstGeom prst="rect">
            <a:avLst/>
          </a:prstGeom>
          <a:noFill/>
          <a:ln>
            <a:noFill/>
          </a:ln>
        </p:spPr>
        <p:txBody>
          <a:bodyPr spcFirstLastPara="1" wrap="square" lIns="91425" tIns="45700" rIns="91425" bIns="45700" anchor="t" anchorCtr="0">
            <a:normAutofit/>
          </a:bodyPr>
          <a:lstStyle>
            <a:lvl1pPr marR="0" lvl="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R="0" lvl="1"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R="0" lvl="2"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R="0" lvl="3"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R="0" lvl="4"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1"/>
          </p:nvPr>
        </p:nvSpPr>
        <p:spPr>
          <a:xfrm>
            <a:off x="7081284" y="658813"/>
            <a:ext cx="4657060" cy="11906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3200"/>
              <a:buNone/>
              <a:defRPr sz="32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3"/>
          <p:cNvSpPr txBox="1">
            <a:spLocks noGrp="1"/>
          </p:cNvSpPr>
          <p:nvPr>
            <p:ph type="body" idx="3"/>
          </p:nvPr>
        </p:nvSpPr>
        <p:spPr>
          <a:xfrm>
            <a:off x="7081838" y="2192338"/>
            <a:ext cx="4656137" cy="3962400"/>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413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RAGRAPH-IMAGE-3" userDrawn="1">
  <p:cSld name="PARAGRAPH-IMAGE-3">
    <p:bg>
      <p:bgRef idx="1001">
        <a:schemeClr val="bg1"/>
      </p:bgRef>
    </p:bg>
    <p:spTree>
      <p:nvGrpSpPr>
        <p:cNvPr id="1" name="Shape 22"/>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5C89CC62-AB16-1943-A118-F9EFDB80FEB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4" name="Google Shape;24;p14"/>
          <p:cNvSpPr txBox="1">
            <a:spLocks noGrp="1"/>
          </p:cNvSpPr>
          <p:nvPr>
            <p:ph type="body" idx="1"/>
          </p:nvPr>
        </p:nvSpPr>
        <p:spPr>
          <a:xfrm>
            <a:off x="1384935" y="670561"/>
            <a:ext cx="5229225" cy="5510106"/>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1000"/>
              </a:spcBef>
              <a:spcAft>
                <a:spcPts val="0"/>
              </a:spcAft>
              <a:buClr>
                <a:srgbClr val="E43D30"/>
              </a:buClr>
              <a:buSzPts val="2400"/>
              <a:buNone/>
              <a:defRPr sz="24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 name="Picture Placeholder 3">
            <a:extLst>
              <a:ext uri="{FF2B5EF4-FFF2-40B4-BE49-F238E27FC236}">
                <a16:creationId xmlns:a16="http://schemas.microsoft.com/office/drawing/2014/main" id="{EE15996B-8CD4-804E-941C-93E76F1A23F7}"/>
              </a:ext>
            </a:extLst>
          </p:cNvPr>
          <p:cNvSpPr>
            <a:spLocks noGrp="1"/>
          </p:cNvSpPr>
          <p:nvPr>
            <p:ph type="pic" sz="quarter" idx="10"/>
          </p:nvPr>
        </p:nvSpPr>
        <p:spPr>
          <a:xfrm>
            <a:off x="7399068" y="523208"/>
            <a:ext cx="4801790" cy="4572458"/>
          </a:xfrm>
          <a:custGeom>
            <a:avLst/>
            <a:gdLst>
              <a:gd name="connsiteX0" fmla="*/ 0 w 4840287"/>
              <a:gd name="connsiteY0" fmla="*/ 2394744 h 4789488"/>
              <a:gd name="connsiteX1" fmla="*/ 1197372 w 4840287"/>
              <a:gd name="connsiteY1" fmla="*/ 1 h 4789488"/>
              <a:gd name="connsiteX2" fmla="*/ 3642915 w 4840287"/>
              <a:gd name="connsiteY2" fmla="*/ 1 h 4789488"/>
              <a:gd name="connsiteX3" fmla="*/ 4840287 w 4840287"/>
              <a:gd name="connsiteY3" fmla="*/ 2394744 h 4789488"/>
              <a:gd name="connsiteX4" fmla="*/ 3642915 w 4840287"/>
              <a:gd name="connsiteY4" fmla="*/ 4789487 h 4789488"/>
              <a:gd name="connsiteX5" fmla="*/ 1197372 w 4840287"/>
              <a:gd name="connsiteY5" fmla="*/ 4789487 h 4789488"/>
              <a:gd name="connsiteX6" fmla="*/ 0 w 4840287"/>
              <a:gd name="connsiteY6" fmla="*/ 2394744 h 4789488"/>
              <a:gd name="connsiteX0" fmla="*/ 0 w 4840287"/>
              <a:gd name="connsiteY0" fmla="*/ 2394743 h 4789486"/>
              <a:gd name="connsiteX1" fmla="*/ 66404 w 4840287"/>
              <a:gd name="connsiteY1" fmla="*/ 360947 h 4789486"/>
              <a:gd name="connsiteX2" fmla="*/ 3642915 w 4840287"/>
              <a:gd name="connsiteY2" fmla="*/ 0 h 4789486"/>
              <a:gd name="connsiteX3" fmla="*/ 4840287 w 4840287"/>
              <a:gd name="connsiteY3" fmla="*/ 2394743 h 4789486"/>
              <a:gd name="connsiteX4" fmla="*/ 3642915 w 4840287"/>
              <a:gd name="connsiteY4" fmla="*/ 4789486 h 4789486"/>
              <a:gd name="connsiteX5" fmla="*/ 1197372 w 4840287"/>
              <a:gd name="connsiteY5" fmla="*/ 4789486 h 4789486"/>
              <a:gd name="connsiteX6" fmla="*/ 0 w 4840287"/>
              <a:gd name="connsiteY6" fmla="*/ 2394743 h 4789486"/>
              <a:gd name="connsiteX0" fmla="*/ 0 w 4840287"/>
              <a:gd name="connsiteY0" fmla="*/ 2382711 h 4777454"/>
              <a:gd name="connsiteX1" fmla="*/ 66404 w 4840287"/>
              <a:gd name="connsiteY1" fmla="*/ 348915 h 4777454"/>
              <a:gd name="connsiteX2" fmla="*/ 4822009 w 4840287"/>
              <a:gd name="connsiteY2" fmla="*/ 0 h 4777454"/>
              <a:gd name="connsiteX3" fmla="*/ 4840287 w 4840287"/>
              <a:gd name="connsiteY3" fmla="*/ 2382711 h 4777454"/>
              <a:gd name="connsiteX4" fmla="*/ 3642915 w 4840287"/>
              <a:gd name="connsiteY4" fmla="*/ 4777454 h 4777454"/>
              <a:gd name="connsiteX5" fmla="*/ 1197372 w 4840287"/>
              <a:gd name="connsiteY5" fmla="*/ 4777454 h 4777454"/>
              <a:gd name="connsiteX6" fmla="*/ 0 w 4840287"/>
              <a:gd name="connsiteY6" fmla="*/ 2382711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1130968 w 4773883"/>
              <a:gd name="connsiteY5" fmla="*/ 4777454 h 4777454"/>
              <a:gd name="connsiteX6" fmla="*/ 162196 w 4773883"/>
              <a:gd name="connsiteY6" fmla="*/ 2767722 h 4777454"/>
              <a:gd name="connsiteX0" fmla="*/ 162196 w 4773883"/>
              <a:gd name="connsiteY0" fmla="*/ 2767722 h 4777454"/>
              <a:gd name="connsiteX1" fmla="*/ 0 w 4773883"/>
              <a:gd name="connsiteY1" fmla="*/ 348915 h 4777454"/>
              <a:gd name="connsiteX2" fmla="*/ 4755605 w 4773883"/>
              <a:gd name="connsiteY2" fmla="*/ 0 h 4777454"/>
              <a:gd name="connsiteX3" fmla="*/ 4773883 w 4773883"/>
              <a:gd name="connsiteY3" fmla="*/ 2382711 h 4777454"/>
              <a:gd name="connsiteX4" fmla="*/ 3576511 w 4773883"/>
              <a:gd name="connsiteY4" fmla="*/ 4777454 h 4777454"/>
              <a:gd name="connsiteX5" fmla="*/ 974558 w 4773883"/>
              <a:gd name="connsiteY5" fmla="*/ 2695991 h 4777454"/>
              <a:gd name="connsiteX6" fmla="*/ 162196 w 4773883"/>
              <a:gd name="connsiteY6" fmla="*/ 2767722 h 4777454"/>
              <a:gd name="connsiteX0" fmla="*/ 162196 w 4773883"/>
              <a:gd name="connsiteY0" fmla="*/ 2767722 h 4380412"/>
              <a:gd name="connsiteX1" fmla="*/ 0 w 4773883"/>
              <a:gd name="connsiteY1" fmla="*/ 348915 h 4380412"/>
              <a:gd name="connsiteX2" fmla="*/ 4755605 w 4773883"/>
              <a:gd name="connsiteY2" fmla="*/ 0 h 4380412"/>
              <a:gd name="connsiteX3" fmla="*/ 4773883 w 4773883"/>
              <a:gd name="connsiteY3" fmla="*/ 2382711 h 4380412"/>
              <a:gd name="connsiteX4" fmla="*/ 857374 w 4773883"/>
              <a:gd name="connsiteY4" fmla="*/ 4380412 h 4380412"/>
              <a:gd name="connsiteX5" fmla="*/ 974558 w 4773883"/>
              <a:gd name="connsiteY5" fmla="*/ 2695991 h 4380412"/>
              <a:gd name="connsiteX6" fmla="*/ 162196 w 4773883"/>
              <a:gd name="connsiteY6" fmla="*/ 2767722 h 4380412"/>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74558 w 4785915"/>
              <a:gd name="connsiteY5" fmla="*/ 2695991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876133 w 4785915"/>
              <a:gd name="connsiteY5" fmla="*/ 2794416 h 4572458"/>
              <a:gd name="connsiteX6" fmla="*/ 162196 w 4785915"/>
              <a:gd name="connsiteY6" fmla="*/ 2767722 h 4572458"/>
              <a:gd name="connsiteX0" fmla="*/ 162196 w 4785915"/>
              <a:gd name="connsiteY0" fmla="*/ 276772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62196 w 4785915"/>
              <a:gd name="connsiteY6" fmla="*/ 2767722 h 4572458"/>
              <a:gd name="connsiteX0" fmla="*/ 108221 w 4785915"/>
              <a:gd name="connsiteY0" fmla="*/ 2837572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08221 w 4785915"/>
              <a:gd name="connsiteY6" fmla="*/ 2837572 h 4572458"/>
              <a:gd name="connsiteX0" fmla="*/ 146321 w 4785915"/>
              <a:gd name="connsiteY0" fmla="*/ 2764547 h 4572458"/>
              <a:gd name="connsiteX1" fmla="*/ 0 w 4785915"/>
              <a:gd name="connsiteY1" fmla="*/ 348915 h 4572458"/>
              <a:gd name="connsiteX2" fmla="*/ 4755605 w 4785915"/>
              <a:gd name="connsiteY2" fmla="*/ 0 h 4572458"/>
              <a:gd name="connsiteX3" fmla="*/ 4785915 w 4785915"/>
              <a:gd name="connsiteY3" fmla="*/ 4572458 h 4572458"/>
              <a:gd name="connsiteX4" fmla="*/ 857374 w 4785915"/>
              <a:gd name="connsiteY4" fmla="*/ 4380412 h 4572458"/>
              <a:gd name="connsiteX5" fmla="*/ 961858 w 4785915"/>
              <a:gd name="connsiteY5" fmla="*/ 2692816 h 4572458"/>
              <a:gd name="connsiteX6" fmla="*/ 146321 w 4785915"/>
              <a:gd name="connsiteY6" fmla="*/ 2764547 h 4572458"/>
              <a:gd name="connsiteX0" fmla="*/ 165371 w 4804965"/>
              <a:gd name="connsiteY0" fmla="*/ 2764547 h 4572458"/>
              <a:gd name="connsiteX1" fmla="*/ 0 w 4804965"/>
              <a:gd name="connsiteY1" fmla="*/ 352090 h 4572458"/>
              <a:gd name="connsiteX2" fmla="*/ 4774655 w 4804965"/>
              <a:gd name="connsiteY2" fmla="*/ 0 h 4572458"/>
              <a:gd name="connsiteX3" fmla="*/ 4804965 w 4804965"/>
              <a:gd name="connsiteY3" fmla="*/ 4572458 h 4572458"/>
              <a:gd name="connsiteX4" fmla="*/ 876424 w 4804965"/>
              <a:gd name="connsiteY4" fmla="*/ 4380412 h 4572458"/>
              <a:gd name="connsiteX5" fmla="*/ 980908 w 4804965"/>
              <a:gd name="connsiteY5" fmla="*/ 2692816 h 4572458"/>
              <a:gd name="connsiteX6" fmla="*/ 165371 w 4804965"/>
              <a:gd name="connsiteY6" fmla="*/ 2764547 h 4572458"/>
              <a:gd name="connsiteX0" fmla="*/ 165371 w 4804965"/>
              <a:gd name="connsiteY0" fmla="*/ 2758197 h 4566108"/>
              <a:gd name="connsiteX1" fmla="*/ 0 w 4804965"/>
              <a:gd name="connsiteY1" fmla="*/ 345740 h 4566108"/>
              <a:gd name="connsiteX2" fmla="*/ 4793705 w 4804965"/>
              <a:gd name="connsiteY2" fmla="*/ 0 h 4566108"/>
              <a:gd name="connsiteX3" fmla="*/ 4804965 w 4804965"/>
              <a:gd name="connsiteY3" fmla="*/ 4566108 h 4566108"/>
              <a:gd name="connsiteX4" fmla="*/ 876424 w 4804965"/>
              <a:gd name="connsiteY4" fmla="*/ 4374062 h 4566108"/>
              <a:gd name="connsiteX5" fmla="*/ 980908 w 4804965"/>
              <a:gd name="connsiteY5" fmla="*/ 2686466 h 4566108"/>
              <a:gd name="connsiteX6" fmla="*/ 165371 w 4804965"/>
              <a:gd name="connsiteY6" fmla="*/ 2758197 h 4566108"/>
              <a:gd name="connsiteX0" fmla="*/ 165371 w 4793783"/>
              <a:gd name="connsiteY0" fmla="*/ 2758197 h 4604208"/>
              <a:gd name="connsiteX1" fmla="*/ 0 w 4793783"/>
              <a:gd name="connsiteY1" fmla="*/ 345740 h 4604208"/>
              <a:gd name="connsiteX2" fmla="*/ 4793705 w 4793783"/>
              <a:gd name="connsiteY2" fmla="*/ 0 h 4604208"/>
              <a:gd name="connsiteX3" fmla="*/ 4668440 w 4793783"/>
              <a:gd name="connsiteY3" fmla="*/ 4604208 h 4604208"/>
              <a:gd name="connsiteX4" fmla="*/ 876424 w 4793783"/>
              <a:gd name="connsiteY4" fmla="*/ 4374062 h 4604208"/>
              <a:gd name="connsiteX5" fmla="*/ 980908 w 4793783"/>
              <a:gd name="connsiteY5" fmla="*/ 2686466 h 4604208"/>
              <a:gd name="connsiteX6" fmla="*/ 165371 w 4793783"/>
              <a:gd name="connsiteY6" fmla="*/ 2758197 h 460420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76424 w 4801790"/>
              <a:gd name="connsiteY4" fmla="*/ 43740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16099 w 4801790"/>
              <a:gd name="connsiteY4" fmla="*/ 4437562 h 4572458"/>
              <a:gd name="connsiteX5" fmla="*/ 980908 w 4801790"/>
              <a:gd name="connsiteY5" fmla="*/ 2686466 h 4572458"/>
              <a:gd name="connsiteX6" fmla="*/ 165371 w 4801790"/>
              <a:gd name="connsiteY6" fmla="*/ 2758197 h 4572458"/>
              <a:gd name="connsiteX0" fmla="*/ 165371 w 4801790"/>
              <a:gd name="connsiteY0" fmla="*/ 2758197 h 4572458"/>
              <a:gd name="connsiteX1" fmla="*/ 0 w 4801790"/>
              <a:gd name="connsiteY1" fmla="*/ 345740 h 4572458"/>
              <a:gd name="connsiteX2" fmla="*/ 4793705 w 4801790"/>
              <a:gd name="connsiteY2" fmla="*/ 0 h 4572458"/>
              <a:gd name="connsiteX3" fmla="*/ 4801790 w 4801790"/>
              <a:gd name="connsiteY3" fmla="*/ 4572458 h 4572458"/>
              <a:gd name="connsiteX4" fmla="*/ 889124 w 4801790"/>
              <a:gd name="connsiteY4" fmla="*/ 4374062 h 4572458"/>
              <a:gd name="connsiteX5" fmla="*/ 980908 w 4801790"/>
              <a:gd name="connsiteY5" fmla="*/ 2686466 h 4572458"/>
              <a:gd name="connsiteX6" fmla="*/ 165371 w 4801790"/>
              <a:gd name="connsiteY6" fmla="*/ 2758197 h 457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790" h="4572458">
                <a:moveTo>
                  <a:pt x="165371" y="2758197"/>
                </a:moveTo>
                <a:lnTo>
                  <a:pt x="0" y="345740"/>
                </a:lnTo>
                <a:lnTo>
                  <a:pt x="4793705" y="0"/>
                </a:lnTo>
                <a:cubicBezTo>
                  <a:pt x="4797458" y="1522036"/>
                  <a:pt x="4798037" y="3050422"/>
                  <a:pt x="4801790" y="4572458"/>
                </a:cubicBezTo>
                <a:lnTo>
                  <a:pt x="889124" y="4374062"/>
                </a:lnTo>
                <a:lnTo>
                  <a:pt x="980908" y="2686466"/>
                </a:lnTo>
                <a:lnTo>
                  <a:pt x="165371" y="2758197"/>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65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userDrawn="1">
  <p:cSld name="TITLE-PARAGRAPH-IMAGE">
    <p:bg>
      <p:bgRef idx="1001">
        <a:schemeClr val="bg1"/>
      </p:bgRef>
    </p:bg>
    <p:spTree>
      <p:nvGrpSpPr>
        <p:cNvPr id="1" name="Shape 29"/>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B70313F-A889-494D-9989-994062DD59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1" name="Google Shape;31;p16"/>
          <p:cNvSpPr txBox="1">
            <a:spLocks noGrp="1"/>
          </p:cNvSpPr>
          <p:nvPr>
            <p:ph type="body" idx="1"/>
          </p:nvPr>
        </p:nvSpPr>
        <p:spPr>
          <a:xfrm>
            <a:off x="1570038" y="954088"/>
            <a:ext cx="4910137" cy="119276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E43D30"/>
              </a:buClr>
              <a:buSzPts val="2800"/>
              <a:buNone/>
              <a:defRPr sz="2800"/>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3"/>
          </p:nvPr>
        </p:nvSpPr>
        <p:spPr>
          <a:xfrm>
            <a:off x="1550987" y="2524124"/>
            <a:ext cx="4910137" cy="3379787"/>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1000"/>
              </a:spcBef>
              <a:spcAft>
                <a:spcPts val="0"/>
              </a:spcAft>
              <a:buClr>
                <a:srgbClr val="E43D30"/>
              </a:buClr>
              <a:buSzPts val="1800"/>
              <a:buNone/>
              <a:defRPr/>
            </a:lvl1pPr>
            <a:lvl2pPr marL="914400" lvl="1" indent="-228600" algn="l">
              <a:lnSpc>
                <a:spcPct val="90000"/>
              </a:lnSpc>
              <a:spcBef>
                <a:spcPts val="500"/>
              </a:spcBef>
              <a:spcAft>
                <a:spcPts val="0"/>
              </a:spcAft>
              <a:buClr>
                <a:srgbClr val="E43D30"/>
              </a:buClr>
              <a:buSzPts val="1800"/>
              <a:buNone/>
              <a:defRPr/>
            </a:lvl2pPr>
            <a:lvl3pPr marL="1371600" lvl="2" indent="-228600" algn="l">
              <a:lnSpc>
                <a:spcPct val="90000"/>
              </a:lnSpc>
              <a:spcBef>
                <a:spcPts val="500"/>
              </a:spcBef>
              <a:spcAft>
                <a:spcPts val="0"/>
              </a:spcAft>
              <a:buClr>
                <a:srgbClr val="E43D30"/>
              </a:buClr>
              <a:buSzPts val="1800"/>
              <a:buNone/>
              <a:defRPr/>
            </a:lvl3pPr>
            <a:lvl4pPr marL="1828800" lvl="3" indent="-342900" algn="l">
              <a:lnSpc>
                <a:spcPct val="90000"/>
              </a:lnSpc>
              <a:spcBef>
                <a:spcPts val="500"/>
              </a:spcBef>
              <a:spcAft>
                <a:spcPts val="0"/>
              </a:spcAft>
              <a:buClr>
                <a:srgbClr val="E43D30"/>
              </a:buClr>
              <a:buSzPts val="1800"/>
              <a:buChar char="•"/>
              <a:defRPr/>
            </a:lvl4pPr>
            <a:lvl5pPr marL="2286000" lvl="4" indent="-342900" algn="l">
              <a:lnSpc>
                <a:spcPct val="90000"/>
              </a:lnSpc>
              <a:spcBef>
                <a:spcPts val="500"/>
              </a:spcBef>
              <a:spcAft>
                <a:spcPts val="0"/>
              </a:spcAft>
              <a:buClr>
                <a:srgbClr val="E43D3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 name="Picture Placeholder 2">
            <a:extLst>
              <a:ext uri="{FF2B5EF4-FFF2-40B4-BE49-F238E27FC236}">
                <a16:creationId xmlns:a16="http://schemas.microsoft.com/office/drawing/2014/main" id="{E6B3E2F1-A998-0543-A6F2-D2EAD82D12A5}"/>
              </a:ext>
            </a:extLst>
          </p:cNvPr>
          <p:cNvSpPr>
            <a:spLocks noGrp="1"/>
          </p:cNvSpPr>
          <p:nvPr>
            <p:ph type="pic" sz="quarter" idx="10"/>
          </p:nvPr>
        </p:nvSpPr>
        <p:spPr>
          <a:xfrm>
            <a:off x="7587090" y="274779"/>
            <a:ext cx="4608409" cy="6273659"/>
          </a:xfrm>
          <a:custGeom>
            <a:avLst/>
            <a:gdLst>
              <a:gd name="connsiteX0" fmla="*/ 0 w 4614862"/>
              <a:gd name="connsiteY0" fmla="*/ 3086100 h 6172200"/>
              <a:gd name="connsiteX1" fmla="*/ 440680 w 4614862"/>
              <a:gd name="connsiteY1" fmla="*/ 1178789 h 6172200"/>
              <a:gd name="connsiteX2" fmla="*/ 1594396 w 4614862"/>
              <a:gd name="connsiteY2" fmla="*/ 7 h 6172200"/>
              <a:gd name="connsiteX3" fmla="*/ 3020466 w 4614862"/>
              <a:gd name="connsiteY3" fmla="*/ 7 h 6172200"/>
              <a:gd name="connsiteX4" fmla="*/ 4174182 w 4614862"/>
              <a:gd name="connsiteY4" fmla="*/ 1178789 h 6172200"/>
              <a:gd name="connsiteX5" fmla="*/ 4614862 w 4614862"/>
              <a:gd name="connsiteY5" fmla="*/ 3086100 h 6172200"/>
              <a:gd name="connsiteX6" fmla="*/ 4174182 w 4614862"/>
              <a:gd name="connsiteY6" fmla="*/ 4993411 h 6172200"/>
              <a:gd name="connsiteX7" fmla="*/ 3020466 w 4614862"/>
              <a:gd name="connsiteY7" fmla="*/ 6172193 h 6172200"/>
              <a:gd name="connsiteX8" fmla="*/ 1594396 w 4614862"/>
              <a:gd name="connsiteY8" fmla="*/ 6172193 h 6172200"/>
              <a:gd name="connsiteX9" fmla="*/ 440680 w 4614862"/>
              <a:gd name="connsiteY9" fmla="*/ 4993411 h 6172200"/>
              <a:gd name="connsiteX10" fmla="*/ 0 w 4614862"/>
              <a:gd name="connsiteY10" fmla="*/ 3086100 h 6172200"/>
              <a:gd name="connsiteX0" fmla="*/ 0 w 4210260"/>
              <a:gd name="connsiteY0" fmla="*/ 3053725 h 6172186"/>
              <a:gd name="connsiteX1" fmla="*/ 36078 w 4210260"/>
              <a:gd name="connsiteY1" fmla="*/ 1178782 h 6172186"/>
              <a:gd name="connsiteX2" fmla="*/ 1189794 w 4210260"/>
              <a:gd name="connsiteY2" fmla="*/ 0 h 6172186"/>
              <a:gd name="connsiteX3" fmla="*/ 2615864 w 4210260"/>
              <a:gd name="connsiteY3" fmla="*/ 0 h 6172186"/>
              <a:gd name="connsiteX4" fmla="*/ 3769580 w 4210260"/>
              <a:gd name="connsiteY4" fmla="*/ 1178782 h 6172186"/>
              <a:gd name="connsiteX5" fmla="*/ 4210260 w 4210260"/>
              <a:gd name="connsiteY5" fmla="*/ 3086093 h 6172186"/>
              <a:gd name="connsiteX6" fmla="*/ 3769580 w 4210260"/>
              <a:gd name="connsiteY6" fmla="*/ 4993404 h 6172186"/>
              <a:gd name="connsiteX7" fmla="*/ 2615864 w 4210260"/>
              <a:gd name="connsiteY7" fmla="*/ 6172186 h 6172186"/>
              <a:gd name="connsiteX8" fmla="*/ 1189794 w 4210260"/>
              <a:gd name="connsiteY8" fmla="*/ 6172186 h 6172186"/>
              <a:gd name="connsiteX9" fmla="*/ 36078 w 4210260"/>
              <a:gd name="connsiteY9" fmla="*/ 4993404 h 6172186"/>
              <a:gd name="connsiteX10" fmla="*/ 0 w 4210260"/>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404602 w 4578784"/>
              <a:gd name="connsiteY9" fmla="*/ 4993404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1558318 w 4578784"/>
              <a:gd name="connsiteY8" fmla="*/ 6172186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138104 w 4578784"/>
              <a:gd name="connsiteY6" fmla="*/ 4993404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097644 w 4578784"/>
              <a:gd name="connsiteY6" fmla="*/ 5794516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72186"/>
              <a:gd name="connsiteX1" fmla="*/ 0 w 4578784"/>
              <a:gd name="connsiteY1" fmla="*/ 895560 h 6172186"/>
              <a:gd name="connsiteX2" fmla="*/ 1558318 w 4578784"/>
              <a:gd name="connsiteY2" fmla="*/ 0 h 6172186"/>
              <a:gd name="connsiteX3" fmla="*/ 2984388 w 4578784"/>
              <a:gd name="connsiteY3" fmla="*/ 0 h 6172186"/>
              <a:gd name="connsiteX4" fmla="*/ 4138104 w 4578784"/>
              <a:gd name="connsiteY4" fmla="*/ 1178782 h 6172186"/>
              <a:gd name="connsiteX5" fmla="*/ 4578784 w 4578784"/>
              <a:gd name="connsiteY5" fmla="*/ 3086093 h 6172186"/>
              <a:gd name="connsiteX6" fmla="*/ 4542706 w 4578784"/>
              <a:gd name="connsiteY6" fmla="*/ 6166749 h 6172186"/>
              <a:gd name="connsiteX7" fmla="*/ 2984388 w 4578784"/>
              <a:gd name="connsiteY7" fmla="*/ 6172186 h 6172186"/>
              <a:gd name="connsiteX8" fmla="*/ 2998700 w 4578784"/>
              <a:gd name="connsiteY8" fmla="*/ 3307605 h 6172186"/>
              <a:gd name="connsiteX9" fmla="*/ 3002145 w 4578784"/>
              <a:gd name="connsiteY9" fmla="*/ 2670990 h 6172186"/>
              <a:gd name="connsiteX10" fmla="*/ 368524 w 4578784"/>
              <a:gd name="connsiteY10" fmla="*/ 3053725 h 6172186"/>
              <a:gd name="connsiteX0" fmla="*/ 368524 w 4578784"/>
              <a:gd name="connsiteY0" fmla="*/ 3053725 h 6166749"/>
              <a:gd name="connsiteX1" fmla="*/ 0 w 4578784"/>
              <a:gd name="connsiteY1" fmla="*/ 895560 h 6166749"/>
              <a:gd name="connsiteX2" fmla="*/ 1558318 w 4578784"/>
              <a:gd name="connsiteY2" fmla="*/ 0 h 6166749"/>
              <a:gd name="connsiteX3" fmla="*/ 2984388 w 4578784"/>
              <a:gd name="connsiteY3" fmla="*/ 0 h 6166749"/>
              <a:gd name="connsiteX4" fmla="*/ 4138104 w 4578784"/>
              <a:gd name="connsiteY4" fmla="*/ 1178782 h 6166749"/>
              <a:gd name="connsiteX5" fmla="*/ 4578784 w 4578784"/>
              <a:gd name="connsiteY5" fmla="*/ 3086093 h 6166749"/>
              <a:gd name="connsiteX6" fmla="*/ 4542706 w 4578784"/>
              <a:gd name="connsiteY6" fmla="*/ 6166749 h 6166749"/>
              <a:gd name="connsiteX7" fmla="*/ 2998700 w 4578784"/>
              <a:gd name="connsiteY7" fmla="*/ 3307605 h 6166749"/>
              <a:gd name="connsiteX8" fmla="*/ 3002145 w 4578784"/>
              <a:gd name="connsiteY8" fmla="*/ 2670990 h 6166749"/>
              <a:gd name="connsiteX9" fmla="*/ 368524 w 4578784"/>
              <a:gd name="connsiteY9" fmla="*/ 3053725 h 6166749"/>
              <a:gd name="connsiteX0" fmla="*/ 368524 w 4578784"/>
              <a:gd name="connsiteY0" fmla="*/ 3053725 h 3307605"/>
              <a:gd name="connsiteX1" fmla="*/ 0 w 4578784"/>
              <a:gd name="connsiteY1" fmla="*/ 895560 h 3307605"/>
              <a:gd name="connsiteX2" fmla="*/ 1558318 w 4578784"/>
              <a:gd name="connsiteY2" fmla="*/ 0 h 3307605"/>
              <a:gd name="connsiteX3" fmla="*/ 2984388 w 4578784"/>
              <a:gd name="connsiteY3" fmla="*/ 0 h 3307605"/>
              <a:gd name="connsiteX4" fmla="*/ 4138104 w 4578784"/>
              <a:gd name="connsiteY4" fmla="*/ 1178782 h 3307605"/>
              <a:gd name="connsiteX5" fmla="*/ 4578784 w 4578784"/>
              <a:gd name="connsiteY5" fmla="*/ 3086093 h 3307605"/>
              <a:gd name="connsiteX6" fmla="*/ 1695003 w 4578784"/>
              <a:gd name="connsiteY6" fmla="*/ 3136166 h 3307605"/>
              <a:gd name="connsiteX7" fmla="*/ 2998700 w 4578784"/>
              <a:gd name="connsiteY7" fmla="*/ 3307605 h 3307605"/>
              <a:gd name="connsiteX8" fmla="*/ 3002145 w 4578784"/>
              <a:gd name="connsiteY8" fmla="*/ 2670990 h 3307605"/>
              <a:gd name="connsiteX9" fmla="*/ 368524 w 4578784"/>
              <a:gd name="connsiteY9" fmla="*/ 3053725 h 3307605"/>
              <a:gd name="connsiteX0" fmla="*/ 368524 w 4330590"/>
              <a:gd name="connsiteY0" fmla="*/ 3053725 h 6273431"/>
              <a:gd name="connsiteX1" fmla="*/ 0 w 4330590"/>
              <a:gd name="connsiteY1" fmla="*/ 895560 h 6273431"/>
              <a:gd name="connsiteX2" fmla="*/ 1558318 w 4330590"/>
              <a:gd name="connsiteY2" fmla="*/ 0 h 6273431"/>
              <a:gd name="connsiteX3" fmla="*/ 2984388 w 4330590"/>
              <a:gd name="connsiteY3" fmla="*/ 0 h 6273431"/>
              <a:gd name="connsiteX4" fmla="*/ 4138104 w 4330590"/>
              <a:gd name="connsiteY4" fmla="*/ 1178782 h 6273431"/>
              <a:gd name="connsiteX5" fmla="*/ 4330590 w 4330590"/>
              <a:gd name="connsiteY5" fmla="*/ 6273431 h 6273431"/>
              <a:gd name="connsiteX6" fmla="*/ 1695003 w 4330590"/>
              <a:gd name="connsiteY6" fmla="*/ 3136166 h 6273431"/>
              <a:gd name="connsiteX7" fmla="*/ 2998700 w 4330590"/>
              <a:gd name="connsiteY7" fmla="*/ 3307605 h 6273431"/>
              <a:gd name="connsiteX8" fmla="*/ 3002145 w 4330590"/>
              <a:gd name="connsiteY8" fmla="*/ 2670990 h 6273431"/>
              <a:gd name="connsiteX9" fmla="*/ 368524 w 4330590"/>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2984388 w 4817372"/>
              <a:gd name="connsiteY3" fmla="*/ 0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6273431"/>
              <a:gd name="connsiteX1" fmla="*/ 0 w 4817372"/>
              <a:gd name="connsiteY1" fmla="*/ 895560 h 6273431"/>
              <a:gd name="connsiteX2" fmla="*/ 1558318 w 4817372"/>
              <a:gd name="connsiteY2" fmla="*/ 0 h 6273431"/>
              <a:gd name="connsiteX3" fmla="*/ 3924914 w 4817372"/>
              <a:gd name="connsiteY3" fmla="*/ 130628 h 6273431"/>
              <a:gd name="connsiteX4" fmla="*/ 4817372 w 4817372"/>
              <a:gd name="connsiteY4" fmla="*/ 3843605 h 6273431"/>
              <a:gd name="connsiteX5" fmla="*/ 4330590 w 4817372"/>
              <a:gd name="connsiteY5" fmla="*/ 6273431 h 6273431"/>
              <a:gd name="connsiteX6" fmla="*/ 1695003 w 4817372"/>
              <a:gd name="connsiteY6" fmla="*/ 3136166 h 6273431"/>
              <a:gd name="connsiteX7" fmla="*/ 2998700 w 4817372"/>
              <a:gd name="connsiteY7" fmla="*/ 3307605 h 6273431"/>
              <a:gd name="connsiteX8" fmla="*/ 3002145 w 4817372"/>
              <a:gd name="connsiteY8" fmla="*/ 2670990 h 6273431"/>
              <a:gd name="connsiteX9" fmla="*/ 368524 w 4817372"/>
              <a:gd name="connsiteY9" fmla="*/ 3053725 h 6273431"/>
              <a:gd name="connsiteX0" fmla="*/ 368524 w 4817372"/>
              <a:gd name="connsiteY0" fmla="*/ 3053725 h 5672539"/>
              <a:gd name="connsiteX1" fmla="*/ 0 w 4817372"/>
              <a:gd name="connsiteY1" fmla="*/ 895560 h 5672539"/>
              <a:gd name="connsiteX2" fmla="*/ 1558318 w 4817372"/>
              <a:gd name="connsiteY2" fmla="*/ 0 h 5672539"/>
              <a:gd name="connsiteX3" fmla="*/ 3924914 w 4817372"/>
              <a:gd name="connsiteY3" fmla="*/ 130628 h 5672539"/>
              <a:gd name="connsiteX4" fmla="*/ 4817372 w 4817372"/>
              <a:gd name="connsiteY4" fmla="*/ 3843605 h 5672539"/>
              <a:gd name="connsiteX5" fmla="*/ 1260818 w 4817372"/>
              <a:gd name="connsiteY5" fmla="*/ 5672539 h 5672539"/>
              <a:gd name="connsiteX6" fmla="*/ 1695003 w 4817372"/>
              <a:gd name="connsiteY6" fmla="*/ 3136166 h 5672539"/>
              <a:gd name="connsiteX7" fmla="*/ 2998700 w 4817372"/>
              <a:gd name="connsiteY7" fmla="*/ 3307605 h 5672539"/>
              <a:gd name="connsiteX8" fmla="*/ 3002145 w 4817372"/>
              <a:gd name="connsiteY8" fmla="*/ 2670990 h 5672539"/>
              <a:gd name="connsiteX9" fmla="*/ 368524 w 4817372"/>
              <a:gd name="connsiteY9" fmla="*/ 3053725 h 5672539"/>
              <a:gd name="connsiteX0" fmla="*/ 368524 w 4569178"/>
              <a:gd name="connsiteY0" fmla="*/ 3053725 h 6234108"/>
              <a:gd name="connsiteX1" fmla="*/ 0 w 4569178"/>
              <a:gd name="connsiteY1" fmla="*/ 895560 h 6234108"/>
              <a:gd name="connsiteX2" fmla="*/ 1558318 w 4569178"/>
              <a:gd name="connsiteY2" fmla="*/ 0 h 6234108"/>
              <a:gd name="connsiteX3" fmla="*/ 3924914 w 4569178"/>
              <a:gd name="connsiteY3" fmla="*/ 130628 h 6234108"/>
              <a:gd name="connsiteX4" fmla="*/ 4569178 w 4569178"/>
              <a:gd name="connsiteY4" fmla="*/ 6234108 h 6234108"/>
              <a:gd name="connsiteX5" fmla="*/ 1260818 w 4569178"/>
              <a:gd name="connsiteY5" fmla="*/ 5672539 h 6234108"/>
              <a:gd name="connsiteX6" fmla="*/ 1695003 w 4569178"/>
              <a:gd name="connsiteY6" fmla="*/ 3136166 h 6234108"/>
              <a:gd name="connsiteX7" fmla="*/ 2998700 w 4569178"/>
              <a:gd name="connsiteY7" fmla="*/ 3307605 h 6234108"/>
              <a:gd name="connsiteX8" fmla="*/ 3002145 w 4569178"/>
              <a:gd name="connsiteY8" fmla="*/ 2670990 h 6234108"/>
              <a:gd name="connsiteX9" fmla="*/ 368524 w 4569178"/>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951040 w 4595304"/>
              <a:gd name="connsiteY3" fmla="*/ 13062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053725 h 6234108"/>
              <a:gd name="connsiteX1" fmla="*/ 0 w 4595304"/>
              <a:gd name="connsiteY1" fmla="*/ 529800 h 6234108"/>
              <a:gd name="connsiteX2" fmla="*/ 1584444 w 4595304"/>
              <a:gd name="connsiteY2" fmla="*/ 0 h 6234108"/>
              <a:gd name="connsiteX3" fmla="*/ 3846537 w 4595304"/>
              <a:gd name="connsiteY3" fmla="*/ 770708 h 6234108"/>
              <a:gd name="connsiteX4" fmla="*/ 4595304 w 4595304"/>
              <a:gd name="connsiteY4" fmla="*/ 6234108 h 6234108"/>
              <a:gd name="connsiteX5" fmla="*/ 1286944 w 4595304"/>
              <a:gd name="connsiteY5" fmla="*/ 5672539 h 6234108"/>
              <a:gd name="connsiteX6" fmla="*/ 1721129 w 4595304"/>
              <a:gd name="connsiteY6" fmla="*/ 3136166 h 6234108"/>
              <a:gd name="connsiteX7" fmla="*/ 3024826 w 4595304"/>
              <a:gd name="connsiteY7" fmla="*/ 3307605 h 6234108"/>
              <a:gd name="connsiteX8" fmla="*/ 3028271 w 4595304"/>
              <a:gd name="connsiteY8" fmla="*/ 2670990 h 6234108"/>
              <a:gd name="connsiteX9" fmla="*/ 394650 w 4595304"/>
              <a:gd name="connsiteY9" fmla="*/ 3053725 h 6234108"/>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4595304 w 4595304"/>
              <a:gd name="connsiteY4" fmla="*/ 6286359 h 6286359"/>
              <a:gd name="connsiteX5" fmla="*/ 1286944 w 4595304"/>
              <a:gd name="connsiteY5" fmla="*/ 5724790 h 6286359"/>
              <a:gd name="connsiteX6" fmla="*/ 1721129 w 4595304"/>
              <a:gd name="connsiteY6" fmla="*/ 3188417 h 6286359"/>
              <a:gd name="connsiteX7" fmla="*/ 3024826 w 4595304"/>
              <a:gd name="connsiteY7" fmla="*/ 3359856 h 6286359"/>
              <a:gd name="connsiteX8" fmla="*/ 3028271 w 4595304"/>
              <a:gd name="connsiteY8" fmla="*/ 2723241 h 6286359"/>
              <a:gd name="connsiteX9" fmla="*/ 394650 w 4595304"/>
              <a:gd name="connsiteY9" fmla="*/ 3105976 h 6286359"/>
              <a:gd name="connsiteX0" fmla="*/ 394650 w 4595304"/>
              <a:gd name="connsiteY0" fmla="*/ 3105976 h 6286359"/>
              <a:gd name="connsiteX1" fmla="*/ 0 w 4595304"/>
              <a:gd name="connsiteY1" fmla="*/ 582051 h 6286359"/>
              <a:gd name="connsiteX2" fmla="*/ 3583061 w 4595304"/>
              <a:gd name="connsiteY2" fmla="*/ 0 h 6286359"/>
              <a:gd name="connsiteX3" fmla="*/ 3846537 w 4595304"/>
              <a:gd name="connsiteY3" fmla="*/ 822959 h 6286359"/>
              <a:gd name="connsiteX4" fmla="*/ 3882099 w 4595304"/>
              <a:gd name="connsiteY4" fmla="*/ 1303014 h 6286359"/>
              <a:gd name="connsiteX5" fmla="*/ 4595304 w 4595304"/>
              <a:gd name="connsiteY5" fmla="*/ 6286359 h 6286359"/>
              <a:gd name="connsiteX6" fmla="*/ 1286944 w 4595304"/>
              <a:gd name="connsiteY6" fmla="*/ 5724790 h 6286359"/>
              <a:gd name="connsiteX7" fmla="*/ 1721129 w 4595304"/>
              <a:gd name="connsiteY7" fmla="*/ 3188417 h 6286359"/>
              <a:gd name="connsiteX8" fmla="*/ 3024826 w 4595304"/>
              <a:gd name="connsiteY8" fmla="*/ 3359856 h 6286359"/>
              <a:gd name="connsiteX9" fmla="*/ 3028271 w 4595304"/>
              <a:gd name="connsiteY9" fmla="*/ 2723241 h 6286359"/>
              <a:gd name="connsiteX10" fmla="*/ 394650 w 4595304"/>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846537 w 4600556"/>
              <a:gd name="connsiteY3" fmla="*/ 822959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23241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59856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21129 w 4600556"/>
              <a:gd name="connsiteY7" fmla="*/ 3188417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6944 w 4600556"/>
              <a:gd name="connsiteY6" fmla="*/ 572479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0556"/>
              <a:gd name="connsiteY0" fmla="*/ 3105976 h 6286359"/>
              <a:gd name="connsiteX1" fmla="*/ 0 w 4600556"/>
              <a:gd name="connsiteY1" fmla="*/ 582051 h 6286359"/>
              <a:gd name="connsiteX2" fmla="*/ 3583061 w 4600556"/>
              <a:gd name="connsiteY2" fmla="*/ 0 h 6286359"/>
              <a:gd name="connsiteX3" fmla="*/ 3715908 w 4600556"/>
              <a:gd name="connsiteY3" fmla="*/ 966651 h 6286359"/>
              <a:gd name="connsiteX4" fmla="*/ 4600556 w 4600556"/>
              <a:gd name="connsiteY4" fmla="*/ 976443 h 6286359"/>
              <a:gd name="connsiteX5" fmla="*/ 4595304 w 4600556"/>
              <a:gd name="connsiteY5" fmla="*/ 6286359 h 6286359"/>
              <a:gd name="connsiteX6" fmla="*/ 1283769 w 4600556"/>
              <a:gd name="connsiteY6" fmla="*/ 5693040 h 6286359"/>
              <a:gd name="connsiteX7" fmla="*/ 1711604 w 4600556"/>
              <a:gd name="connsiteY7" fmla="*/ 3153492 h 6286359"/>
              <a:gd name="connsiteX8" fmla="*/ 3024826 w 4600556"/>
              <a:gd name="connsiteY8" fmla="*/ 3375731 h 6286359"/>
              <a:gd name="connsiteX9" fmla="*/ 3028271 w 4600556"/>
              <a:gd name="connsiteY9" fmla="*/ 2713716 h 6286359"/>
              <a:gd name="connsiteX10" fmla="*/ 394650 w 4600556"/>
              <a:gd name="connsiteY10" fmla="*/ 3105976 h 6286359"/>
              <a:gd name="connsiteX0" fmla="*/ 394650 w 4608194"/>
              <a:gd name="connsiteY0" fmla="*/ 31059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05976 h 6257784"/>
              <a:gd name="connsiteX0" fmla="*/ 359725 w 4608194"/>
              <a:gd name="connsiteY0" fmla="*/ 320757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59725 w 4608194"/>
              <a:gd name="connsiteY10" fmla="*/ 3207576 h 6257784"/>
              <a:gd name="connsiteX0" fmla="*/ 394650 w 4608194"/>
              <a:gd name="connsiteY0" fmla="*/ 3125026 h 6257784"/>
              <a:gd name="connsiteX1" fmla="*/ 0 w 4608194"/>
              <a:gd name="connsiteY1" fmla="*/ 582051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429575 w 4643119"/>
              <a:gd name="connsiteY0" fmla="*/ 3125026 h 6257784"/>
              <a:gd name="connsiteX1" fmla="*/ 0 w 4643119"/>
              <a:gd name="connsiteY1" fmla="*/ 515376 h 6257784"/>
              <a:gd name="connsiteX2" fmla="*/ 3617986 w 4643119"/>
              <a:gd name="connsiteY2" fmla="*/ 0 h 6257784"/>
              <a:gd name="connsiteX3" fmla="*/ 3750833 w 4643119"/>
              <a:gd name="connsiteY3" fmla="*/ 966651 h 6257784"/>
              <a:gd name="connsiteX4" fmla="*/ 4635481 w 4643119"/>
              <a:gd name="connsiteY4" fmla="*/ 976443 h 6257784"/>
              <a:gd name="connsiteX5" fmla="*/ 4642929 w 4643119"/>
              <a:gd name="connsiteY5" fmla="*/ 6257784 h 6257784"/>
              <a:gd name="connsiteX6" fmla="*/ 1318694 w 4643119"/>
              <a:gd name="connsiteY6" fmla="*/ 5693040 h 6257784"/>
              <a:gd name="connsiteX7" fmla="*/ 1746529 w 4643119"/>
              <a:gd name="connsiteY7" fmla="*/ 3153492 h 6257784"/>
              <a:gd name="connsiteX8" fmla="*/ 3059751 w 4643119"/>
              <a:gd name="connsiteY8" fmla="*/ 3375731 h 6257784"/>
              <a:gd name="connsiteX9" fmla="*/ 3063196 w 4643119"/>
              <a:gd name="connsiteY9" fmla="*/ 2713716 h 6257784"/>
              <a:gd name="connsiteX10" fmla="*/ 429575 w 4643119"/>
              <a:gd name="connsiteY10" fmla="*/ 3125026 h 6257784"/>
              <a:gd name="connsiteX0" fmla="*/ 394650 w 4608194"/>
              <a:gd name="connsiteY0" fmla="*/ 3125026 h 6257784"/>
              <a:gd name="connsiteX1" fmla="*/ 0 w 4608194"/>
              <a:gd name="connsiteY1" fmla="*/ 547126 h 6257784"/>
              <a:gd name="connsiteX2" fmla="*/ 3583061 w 4608194"/>
              <a:gd name="connsiteY2" fmla="*/ 0 h 6257784"/>
              <a:gd name="connsiteX3" fmla="*/ 3715908 w 4608194"/>
              <a:gd name="connsiteY3" fmla="*/ 966651 h 6257784"/>
              <a:gd name="connsiteX4" fmla="*/ 4600556 w 4608194"/>
              <a:gd name="connsiteY4" fmla="*/ 976443 h 6257784"/>
              <a:gd name="connsiteX5" fmla="*/ 4608004 w 4608194"/>
              <a:gd name="connsiteY5" fmla="*/ 6257784 h 6257784"/>
              <a:gd name="connsiteX6" fmla="*/ 1283769 w 4608194"/>
              <a:gd name="connsiteY6" fmla="*/ 5693040 h 6257784"/>
              <a:gd name="connsiteX7" fmla="*/ 1711604 w 4608194"/>
              <a:gd name="connsiteY7" fmla="*/ 3153492 h 6257784"/>
              <a:gd name="connsiteX8" fmla="*/ 3024826 w 4608194"/>
              <a:gd name="connsiteY8" fmla="*/ 3375731 h 6257784"/>
              <a:gd name="connsiteX9" fmla="*/ 3028271 w 4608194"/>
              <a:gd name="connsiteY9" fmla="*/ 2713716 h 6257784"/>
              <a:gd name="connsiteX10" fmla="*/ 394650 w 4608194"/>
              <a:gd name="connsiteY10" fmla="*/ 3125026 h 6257784"/>
              <a:gd name="connsiteX0" fmla="*/ 394650 w 4608194"/>
              <a:gd name="connsiteY0" fmla="*/ 3140901 h 6273659"/>
              <a:gd name="connsiteX1" fmla="*/ 0 w 4608194"/>
              <a:gd name="connsiteY1" fmla="*/ 563001 h 6273659"/>
              <a:gd name="connsiteX2" fmla="*/ 3646561 w 4608194"/>
              <a:gd name="connsiteY2" fmla="*/ 0 h 6273659"/>
              <a:gd name="connsiteX3" fmla="*/ 3715908 w 4608194"/>
              <a:gd name="connsiteY3" fmla="*/ 982526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194"/>
              <a:gd name="connsiteY0" fmla="*/ 3140901 h 6273659"/>
              <a:gd name="connsiteX1" fmla="*/ 0 w 4608194"/>
              <a:gd name="connsiteY1" fmla="*/ 563001 h 6273659"/>
              <a:gd name="connsiteX2" fmla="*/ 3646561 w 4608194"/>
              <a:gd name="connsiteY2" fmla="*/ 0 h 6273659"/>
              <a:gd name="connsiteX3" fmla="*/ 3779408 w 4608194"/>
              <a:gd name="connsiteY3" fmla="*/ 915851 h 6273659"/>
              <a:gd name="connsiteX4" fmla="*/ 4600556 w 4608194"/>
              <a:gd name="connsiteY4" fmla="*/ 992318 h 6273659"/>
              <a:gd name="connsiteX5" fmla="*/ 4608004 w 4608194"/>
              <a:gd name="connsiteY5" fmla="*/ 6273659 h 6273659"/>
              <a:gd name="connsiteX6" fmla="*/ 1283769 w 4608194"/>
              <a:gd name="connsiteY6" fmla="*/ 5708915 h 6273659"/>
              <a:gd name="connsiteX7" fmla="*/ 1711604 w 4608194"/>
              <a:gd name="connsiteY7" fmla="*/ 3169367 h 6273659"/>
              <a:gd name="connsiteX8" fmla="*/ 3024826 w 4608194"/>
              <a:gd name="connsiteY8" fmla="*/ 3391606 h 6273659"/>
              <a:gd name="connsiteX9" fmla="*/ 3028271 w 4608194"/>
              <a:gd name="connsiteY9" fmla="*/ 2729591 h 6273659"/>
              <a:gd name="connsiteX10" fmla="*/ 394650 w 4608194"/>
              <a:gd name="connsiteY10" fmla="*/ 3140901 h 6273659"/>
              <a:gd name="connsiteX0" fmla="*/ 394650 w 4608409"/>
              <a:gd name="connsiteY0" fmla="*/ 3140901 h 6273659"/>
              <a:gd name="connsiteX1" fmla="*/ 0 w 4608409"/>
              <a:gd name="connsiteY1" fmla="*/ 563001 h 6273659"/>
              <a:gd name="connsiteX2" fmla="*/ 3646561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 name="connsiteX0" fmla="*/ 394650 w 4608409"/>
              <a:gd name="connsiteY0" fmla="*/ 3172651 h 6305409"/>
              <a:gd name="connsiteX1" fmla="*/ 0 w 4608409"/>
              <a:gd name="connsiteY1" fmla="*/ 594751 h 6305409"/>
              <a:gd name="connsiteX2" fmla="*/ 3671961 w 4608409"/>
              <a:gd name="connsiteY2" fmla="*/ 0 h 6305409"/>
              <a:gd name="connsiteX3" fmla="*/ 3779408 w 4608409"/>
              <a:gd name="connsiteY3" fmla="*/ 947601 h 6305409"/>
              <a:gd name="connsiteX4" fmla="*/ 4606906 w 4608409"/>
              <a:gd name="connsiteY4" fmla="*/ 954218 h 6305409"/>
              <a:gd name="connsiteX5" fmla="*/ 4608004 w 4608409"/>
              <a:gd name="connsiteY5" fmla="*/ 6305409 h 6305409"/>
              <a:gd name="connsiteX6" fmla="*/ 1283769 w 4608409"/>
              <a:gd name="connsiteY6" fmla="*/ 5740665 h 6305409"/>
              <a:gd name="connsiteX7" fmla="*/ 1711604 w 4608409"/>
              <a:gd name="connsiteY7" fmla="*/ 3201117 h 6305409"/>
              <a:gd name="connsiteX8" fmla="*/ 3024826 w 4608409"/>
              <a:gd name="connsiteY8" fmla="*/ 3423356 h 6305409"/>
              <a:gd name="connsiteX9" fmla="*/ 3028271 w 4608409"/>
              <a:gd name="connsiteY9" fmla="*/ 2761341 h 6305409"/>
              <a:gd name="connsiteX10" fmla="*/ 394650 w 4608409"/>
              <a:gd name="connsiteY10" fmla="*/ 3172651 h 6305409"/>
              <a:gd name="connsiteX0" fmla="*/ 394650 w 4608409"/>
              <a:gd name="connsiteY0" fmla="*/ 3140901 h 6273659"/>
              <a:gd name="connsiteX1" fmla="*/ 0 w 4608409"/>
              <a:gd name="connsiteY1" fmla="*/ 563001 h 6273659"/>
              <a:gd name="connsiteX2" fmla="*/ 3643386 w 4608409"/>
              <a:gd name="connsiteY2" fmla="*/ 0 h 6273659"/>
              <a:gd name="connsiteX3" fmla="*/ 3779408 w 4608409"/>
              <a:gd name="connsiteY3" fmla="*/ 915851 h 6273659"/>
              <a:gd name="connsiteX4" fmla="*/ 4606906 w 4608409"/>
              <a:gd name="connsiteY4" fmla="*/ 922468 h 6273659"/>
              <a:gd name="connsiteX5" fmla="*/ 4608004 w 4608409"/>
              <a:gd name="connsiteY5" fmla="*/ 6273659 h 6273659"/>
              <a:gd name="connsiteX6" fmla="*/ 1283769 w 4608409"/>
              <a:gd name="connsiteY6" fmla="*/ 5708915 h 6273659"/>
              <a:gd name="connsiteX7" fmla="*/ 1711604 w 4608409"/>
              <a:gd name="connsiteY7" fmla="*/ 3169367 h 6273659"/>
              <a:gd name="connsiteX8" fmla="*/ 3024826 w 4608409"/>
              <a:gd name="connsiteY8" fmla="*/ 3391606 h 6273659"/>
              <a:gd name="connsiteX9" fmla="*/ 3028271 w 4608409"/>
              <a:gd name="connsiteY9" fmla="*/ 2729591 h 6273659"/>
              <a:gd name="connsiteX10" fmla="*/ 394650 w 4608409"/>
              <a:gd name="connsiteY10" fmla="*/ 3140901 h 627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409" h="6273659">
                <a:moveTo>
                  <a:pt x="394650" y="3140901"/>
                </a:moveTo>
                <a:lnTo>
                  <a:pt x="0" y="563001"/>
                </a:lnTo>
                <a:lnTo>
                  <a:pt x="3643386" y="0"/>
                </a:lnTo>
                <a:lnTo>
                  <a:pt x="3779408" y="915851"/>
                </a:lnTo>
                <a:lnTo>
                  <a:pt x="4606906" y="922468"/>
                </a:lnTo>
                <a:cubicBezTo>
                  <a:pt x="4605155" y="2692440"/>
                  <a:pt x="4609755" y="4503687"/>
                  <a:pt x="4608004" y="6273659"/>
                </a:cubicBezTo>
                <a:lnTo>
                  <a:pt x="1283769" y="5708915"/>
                </a:lnTo>
                <a:lnTo>
                  <a:pt x="1711604" y="3169367"/>
                </a:lnTo>
                <a:lnTo>
                  <a:pt x="3024826" y="3391606"/>
                </a:lnTo>
                <a:cubicBezTo>
                  <a:pt x="3025974" y="3179401"/>
                  <a:pt x="3027123" y="2941796"/>
                  <a:pt x="3028271" y="2729591"/>
                </a:cubicBezTo>
                <a:lnTo>
                  <a:pt x="394650" y="3140901"/>
                </a:lnTo>
                <a:close/>
              </a:path>
            </a:pathLst>
          </a:custGeom>
          <a:noFill/>
          <a:ln>
            <a:noFill/>
          </a:ln>
        </p:spPr>
        <p:txBody>
          <a:bodyPr/>
          <a:lstStyle/>
          <a:p>
            <a:endParaRPr lang="en-CL"/>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5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S" preserve="1" userDrawn="1">
  <p:cSld name="RED BACKGROUND">
    <p:bg>
      <p:bgPr>
        <a:blipFill dpi="0" rotWithShape="1">
          <a:blip r:embed="rId2">
            <a:lum/>
          </a:blip>
          <a:srcRect/>
          <a:stretch>
            <a:fillRect/>
          </a:stretch>
        </a:blip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215164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FINAL-ENG" userDrawn="1">
  <p:cSld name="FINAL-ENG">
    <p:spTree>
      <p:nvGrpSpPr>
        <p:cNvPr id="1" name="Shape 37"/>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7A823931-03B0-6748-936D-16F9A38FDE53}"/>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INAL-FR" userDrawn="1">
  <p:cSld name="FINAL-FR">
    <p:spTree>
      <p:nvGrpSpPr>
        <p:cNvPr id="1" name="Shape 39"/>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455F326B-D9E4-AE45-A430-6D67434AADD4}"/>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INAL-BILINGUAL" userDrawn="1">
  <p:cSld name="FINAL-BILINGUAL">
    <p:spTree>
      <p:nvGrpSpPr>
        <p:cNvPr id="1" name="Shape 33"/>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A2DCC12E-3F01-FC45-897E-D1705A7E8918}"/>
              </a:ext>
            </a:extLst>
          </p:cNvPr>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1287234"/>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rgbClr val="E43D30"/>
              </a:buClr>
              <a:buSzPts val="4800"/>
              <a:buFont typeface="Inter"/>
              <a:buNone/>
              <a:defRPr sz="4800" b="0" i="0" u="none" strike="noStrike" cap="none">
                <a:solidFill>
                  <a:srgbClr val="E43D30"/>
                </a:solidFill>
                <a:latin typeface="Inter"/>
                <a:ea typeface="Inter"/>
                <a:cs typeface="Inter"/>
                <a:sym typeface="Inte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2792185"/>
            <a:ext cx="10515600" cy="33847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50000"/>
              </a:lnSpc>
              <a:spcBef>
                <a:spcPts val="1000"/>
              </a:spcBef>
              <a:spcAft>
                <a:spcPts val="0"/>
              </a:spcAft>
              <a:buClr>
                <a:srgbClr val="E43D30"/>
              </a:buClr>
              <a:buSzPts val="1800"/>
              <a:buFont typeface="Arial"/>
              <a:buNone/>
              <a:defRPr sz="1800" b="0" i="0" u="none" strike="noStrike" cap="none">
                <a:solidFill>
                  <a:srgbClr val="E43D30"/>
                </a:solidFill>
                <a:latin typeface="Inter"/>
                <a:ea typeface="Inter"/>
                <a:cs typeface="Inter"/>
                <a:sym typeface="Inter"/>
              </a:defRPr>
            </a:lvl1pPr>
            <a:lvl2pPr marL="914400" marR="0" lvl="1" indent="-228600" algn="l" rtl="0">
              <a:lnSpc>
                <a:spcPct val="90000"/>
              </a:lnSpc>
              <a:spcBef>
                <a:spcPts val="500"/>
              </a:spcBef>
              <a:spcAft>
                <a:spcPts val="0"/>
              </a:spcAft>
              <a:buClr>
                <a:srgbClr val="E43D30"/>
              </a:buClr>
              <a:buSzPts val="2400"/>
              <a:buFont typeface="Arial"/>
              <a:buNone/>
              <a:defRPr sz="2400" b="0" i="0" u="none" strike="noStrike" cap="none">
                <a:solidFill>
                  <a:srgbClr val="E43D30"/>
                </a:solidFill>
                <a:latin typeface="Calibri"/>
                <a:ea typeface="Calibri"/>
                <a:cs typeface="Calibri"/>
                <a:sym typeface="Calibri"/>
              </a:defRPr>
            </a:lvl2pPr>
            <a:lvl3pPr marL="1371600" marR="0" lvl="2" indent="-228600" algn="l" rtl="0">
              <a:lnSpc>
                <a:spcPct val="90000"/>
              </a:lnSpc>
              <a:spcBef>
                <a:spcPts val="500"/>
              </a:spcBef>
              <a:spcAft>
                <a:spcPts val="0"/>
              </a:spcAft>
              <a:buClr>
                <a:srgbClr val="E43D30"/>
              </a:buClr>
              <a:buSzPts val="2000"/>
              <a:buFont typeface="Arial"/>
              <a:buNone/>
              <a:defRPr sz="2000" b="0" i="0" u="none" strike="noStrike" cap="none">
                <a:solidFill>
                  <a:srgbClr val="E43D30"/>
                </a:solidFill>
                <a:latin typeface="Calibri"/>
                <a:ea typeface="Calibri"/>
                <a:cs typeface="Calibri"/>
                <a:sym typeface="Calibri"/>
              </a:defRPr>
            </a:lvl3pPr>
            <a:lvl4pPr marL="1828800" marR="0" lvl="3"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4pPr>
            <a:lvl5pPr marL="2286000" marR="0" lvl="4" indent="-342900" algn="l" rtl="0">
              <a:lnSpc>
                <a:spcPct val="90000"/>
              </a:lnSpc>
              <a:spcBef>
                <a:spcPts val="500"/>
              </a:spcBef>
              <a:spcAft>
                <a:spcPts val="0"/>
              </a:spcAft>
              <a:buClr>
                <a:srgbClr val="E43D30"/>
              </a:buClr>
              <a:buSzPts val="1800"/>
              <a:buFont typeface="Arial"/>
              <a:buChar char="•"/>
              <a:defRPr sz="1800" b="0" i="0" u="none" strike="noStrike" cap="none">
                <a:solidFill>
                  <a:srgbClr val="E43D30"/>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L"/>
              <a:t>‹#›</a:t>
            </a:fld>
            <a:endParaRPr/>
          </a:p>
        </p:txBody>
      </p:sp>
    </p:spTree>
  </p:cSld>
  <p:clrMap bg1="lt1" tx1="dk1" bg2="dk2" tx2="lt2" accent1="accent1" accent2="accent2" accent3="accent3" accent4="accent4" accent5="accent5" accent6="accent6" hlink="hlink" folHlink="folHlink"/>
  <p:sldLayoutIdLst>
    <p:sldLayoutId id="2147483663" r:id="rId1"/>
    <p:sldLayoutId id="2147483651" r:id="rId2"/>
    <p:sldLayoutId id="2147483652" r:id="rId3"/>
    <p:sldLayoutId id="2147483653" r:id="rId4"/>
    <p:sldLayoutId id="2147483655" r:id="rId5"/>
    <p:sldLayoutId id="2147483661" r:id="rId6"/>
    <p:sldLayoutId id="2147483659" r:id="rId7"/>
    <p:sldLayoutId id="2147483660"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54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7350790" y="658813"/>
            <a:ext cx="4841209" cy="11906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Bef>
                <a:spcPts val="0"/>
              </a:spcBef>
              <a:spcAft>
                <a:spcPts val="0"/>
              </a:spcAft>
              <a:buClr>
                <a:srgbClr val="E43D30"/>
              </a:buClr>
              <a:buSzPts val="3200"/>
              <a:buNone/>
            </a:pPr>
            <a:r>
              <a:rPr lang="en-CA" sz="2800" b="1" dirty="0"/>
              <a:t>The good news: Immigrants are moving into non-urban areas</a:t>
            </a:r>
            <a:endParaRPr sz="2800" b="1" dirty="0"/>
          </a:p>
        </p:txBody>
      </p:sp>
      <p:sp>
        <p:nvSpPr>
          <p:cNvPr id="63" name="Google Shape;63;p4"/>
          <p:cNvSpPr txBox="1">
            <a:spLocks noGrp="1"/>
          </p:cNvSpPr>
          <p:nvPr>
            <p:ph type="body" idx="3"/>
          </p:nvPr>
        </p:nvSpPr>
        <p:spPr>
          <a:xfrm>
            <a:off x="7449955" y="2125663"/>
            <a:ext cx="4742043" cy="3962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1800"/>
              <a:buNone/>
            </a:pPr>
            <a:r>
              <a:rPr lang="en-CA" sz="2000" dirty="0"/>
              <a:t>In 2017 only 360 immigrants settled outside of the seven urban centres in New Brunswick.</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By 2019 nearly 1,100 did – a growth rate of nearly triple.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Covid-19 impacted the 2020 intake.</a:t>
            </a:r>
          </a:p>
          <a:p>
            <a:pPr marL="0" lvl="0" indent="0" algn="l" rtl="0">
              <a:lnSpc>
                <a:spcPct val="100000"/>
              </a:lnSpc>
              <a:spcBef>
                <a:spcPts val="0"/>
              </a:spcBef>
              <a:spcAft>
                <a:spcPts val="0"/>
              </a:spcAft>
              <a:buClr>
                <a:srgbClr val="E43D30"/>
              </a:buClr>
              <a:buSzPts val="1800"/>
              <a:buNone/>
            </a:pPr>
            <a:endParaRPr lang="en-CA" sz="2000" dirty="0"/>
          </a:p>
          <a:p>
            <a:pPr marL="0" lvl="0" indent="0" algn="l" rtl="0">
              <a:lnSpc>
                <a:spcPct val="100000"/>
              </a:lnSpc>
              <a:spcBef>
                <a:spcPts val="0"/>
              </a:spcBef>
              <a:spcAft>
                <a:spcPts val="0"/>
              </a:spcAft>
              <a:buClr>
                <a:srgbClr val="E43D30"/>
              </a:buClr>
              <a:buSzPts val="1800"/>
              <a:buNone/>
            </a:pPr>
            <a:r>
              <a:rPr lang="en-CA" sz="2000" dirty="0"/>
              <a:t>Carleton County has attract approx. 180 per year since 2016. </a:t>
            </a:r>
          </a:p>
        </p:txBody>
      </p:sp>
      <p:sp>
        <p:nvSpPr>
          <p:cNvPr id="9" name="TextBox 8">
            <a:extLst>
              <a:ext uri="{FF2B5EF4-FFF2-40B4-BE49-F238E27FC236}">
                <a16:creationId xmlns:a16="http://schemas.microsoft.com/office/drawing/2014/main" id="{6867BE72-8C33-4B97-8BEA-9500B32B8FA7}"/>
              </a:ext>
            </a:extLst>
          </p:cNvPr>
          <p:cNvSpPr txBox="1"/>
          <p:nvPr/>
        </p:nvSpPr>
        <p:spPr>
          <a:xfrm>
            <a:off x="684663" y="655136"/>
            <a:ext cx="6096000" cy="909288"/>
          </a:xfrm>
          <a:prstGeom prst="rect">
            <a:avLst/>
          </a:prstGeom>
          <a:noFill/>
        </p:spPr>
        <p:txBody>
          <a:bodyPr wrap="square">
            <a:spAutoFit/>
          </a:bodyPr>
          <a:lstStyle/>
          <a:p>
            <a:pPr algn="ctr">
              <a:lnSpc>
                <a:spcPct val="115000"/>
              </a:lnSpc>
            </a:pPr>
            <a:r>
              <a:rPr lang="en-CA" sz="2400" b="1" dirty="0">
                <a:solidFill>
                  <a:schemeClr val="tx1"/>
                </a:solidFill>
                <a:effectLst/>
                <a:latin typeface="Inter" panose="020B0604020202020204" charset="0"/>
                <a:ea typeface="Inter" panose="020B0604020202020204" charset="0"/>
                <a:cs typeface="Times New Roman" panose="02020603050405020304" pitchFamily="18" charset="0"/>
              </a:rPr>
              <a:t>Permanent resident admissions by region around New Brunswick</a:t>
            </a:r>
            <a:endParaRPr lang="en-CA" sz="2400" dirty="0">
              <a:solidFill>
                <a:schemeClr val="tx1"/>
              </a:solidFill>
              <a:effectLst/>
              <a:latin typeface="Inter" panose="020B0604020202020204" charset="0"/>
              <a:ea typeface="Inter" panose="020B0604020202020204" charset="0"/>
              <a:cs typeface="Times New Roman" panose="02020603050405020304" pitchFamily="18" charset="0"/>
            </a:endParaRPr>
          </a:p>
        </p:txBody>
      </p:sp>
      <p:sp>
        <p:nvSpPr>
          <p:cNvPr id="11" name="TextBox 10">
            <a:extLst>
              <a:ext uri="{FF2B5EF4-FFF2-40B4-BE49-F238E27FC236}">
                <a16:creationId xmlns:a16="http://schemas.microsoft.com/office/drawing/2014/main" id="{F91BE71E-469A-43A9-A34F-DAB4D82A7343}"/>
              </a:ext>
            </a:extLst>
          </p:cNvPr>
          <p:cNvSpPr txBox="1"/>
          <p:nvPr/>
        </p:nvSpPr>
        <p:spPr>
          <a:xfrm>
            <a:off x="6895192" y="6497638"/>
            <a:ext cx="5033819" cy="317972"/>
          </a:xfrm>
          <a:prstGeom prst="rect">
            <a:avLst/>
          </a:prstGeom>
          <a:noFill/>
        </p:spPr>
        <p:txBody>
          <a:bodyPr wrap="square">
            <a:spAutoFit/>
          </a:bodyPr>
          <a:lstStyle/>
          <a:p>
            <a:pPr algn="r">
              <a:lnSpc>
                <a:spcPct val="115000"/>
              </a:lnSpc>
              <a:spcBef>
                <a:spcPts val="500"/>
              </a:spcBef>
              <a:spcAft>
                <a:spcPts val="100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*intended destination. Source: IRCC</a:t>
            </a:r>
            <a:endParaRPr lang="en-CA"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66CA2569-BE93-404D-AABF-4AB6870B3DCA}"/>
              </a:ext>
            </a:extLst>
          </p:cNvPr>
          <p:cNvCxnSpPr/>
          <p:nvPr/>
        </p:nvCxnSpPr>
        <p:spPr>
          <a:xfrm>
            <a:off x="7151572" y="904775"/>
            <a:ext cx="0" cy="5028435"/>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18730B29-48BF-493A-A9A9-CDE1393E491E}"/>
              </a:ext>
            </a:extLst>
          </p:cNvPr>
          <p:cNvGraphicFramePr>
            <a:graphicFrameLocks/>
          </p:cNvGraphicFramePr>
          <p:nvPr>
            <p:extLst>
              <p:ext uri="{D42A27DB-BD31-4B8C-83A1-F6EECF244321}">
                <p14:modId xmlns:p14="http://schemas.microsoft.com/office/powerpoint/2010/main" val="1812665366"/>
              </p:ext>
            </p:extLst>
          </p:nvPr>
        </p:nvGraphicFramePr>
        <p:xfrm>
          <a:off x="821615" y="1927182"/>
          <a:ext cx="6130737" cy="457045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7A1E5C5-58E2-4B88-B969-3B698C21E7E6}"/>
              </a:ext>
            </a:extLst>
          </p:cNvPr>
          <p:cNvSpPr txBox="1"/>
          <p:nvPr/>
        </p:nvSpPr>
        <p:spPr>
          <a:xfrm>
            <a:off x="3886983" y="2615003"/>
            <a:ext cx="761747" cy="369332"/>
          </a:xfrm>
          <a:prstGeom prst="rect">
            <a:avLst/>
          </a:prstGeom>
          <a:noFill/>
        </p:spPr>
        <p:txBody>
          <a:bodyPr wrap="none" rtlCol="0">
            <a:spAutoFit/>
          </a:bodyPr>
          <a:lstStyle/>
          <a:p>
            <a:r>
              <a:rPr lang="en-CA" sz="1800" b="1" dirty="0"/>
              <a:t>4,610</a:t>
            </a:r>
          </a:p>
        </p:txBody>
      </p:sp>
      <p:sp>
        <p:nvSpPr>
          <p:cNvPr id="10" name="TextBox 9">
            <a:extLst>
              <a:ext uri="{FF2B5EF4-FFF2-40B4-BE49-F238E27FC236}">
                <a16:creationId xmlns:a16="http://schemas.microsoft.com/office/drawing/2014/main" id="{11E78FA6-08F6-4CC5-90B8-344E3F05D64C}"/>
              </a:ext>
            </a:extLst>
          </p:cNvPr>
          <p:cNvSpPr txBox="1"/>
          <p:nvPr/>
        </p:nvSpPr>
        <p:spPr>
          <a:xfrm>
            <a:off x="2276676" y="3049660"/>
            <a:ext cx="761747" cy="369332"/>
          </a:xfrm>
          <a:prstGeom prst="rect">
            <a:avLst/>
          </a:prstGeom>
          <a:noFill/>
        </p:spPr>
        <p:txBody>
          <a:bodyPr wrap="none" rtlCol="0">
            <a:spAutoFit/>
          </a:bodyPr>
          <a:lstStyle/>
          <a:p>
            <a:r>
              <a:rPr lang="en-CA" sz="1800" b="1" dirty="0"/>
              <a:t>3,645</a:t>
            </a:r>
          </a:p>
        </p:txBody>
      </p:sp>
      <p:sp>
        <p:nvSpPr>
          <p:cNvPr id="12" name="TextBox 11">
            <a:extLst>
              <a:ext uri="{FF2B5EF4-FFF2-40B4-BE49-F238E27FC236}">
                <a16:creationId xmlns:a16="http://schemas.microsoft.com/office/drawing/2014/main" id="{FF4C6122-2FCD-4E0C-8B70-35B5BA99B7A2}"/>
              </a:ext>
            </a:extLst>
          </p:cNvPr>
          <p:cNvSpPr txBox="1"/>
          <p:nvPr/>
        </p:nvSpPr>
        <p:spPr>
          <a:xfrm>
            <a:off x="5579745" y="2125663"/>
            <a:ext cx="761747" cy="369332"/>
          </a:xfrm>
          <a:prstGeom prst="rect">
            <a:avLst/>
          </a:prstGeom>
          <a:noFill/>
        </p:spPr>
        <p:txBody>
          <a:bodyPr wrap="none" rtlCol="0">
            <a:spAutoFit/>
          </a:bodyPr>
          <a:lstStyle/>
          <a:p>
            <a:r>
              <a:rPr lang="en-CA" sz="1800" b="1" dirty="0"/>
              <a:t>6,000</a:t>
            </a:r>
          </a:p>
        </p:txBody>
      </p:sp>
    </p:spTree>
    <p:extLst>
      <p:ext uri="{BB962C8B-B14F-4D97-AF65-F5344CB8AC3E}">
        <p14:creationId xmlns:p14="http://schemas.microsoft.com/office/powerpoint/2010/main" val="2397067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Population growth and K-12 education</a:t>
            </a:r>
          </a:p>
        </p:txBody>
      </p:sp>
    </p:spTree>
    <p:extLst>
      <p:ext uri="{BB962C8B-B14F-4D97-AF65-F5344CB8AC3E}">
        <p14:creationId xmlns:p14="http://schemas.microsoft.com/office/powerpoint/2010/main" val="1231601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6"/>
            <a:ext cx="6179683"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Making the case for a plan: Growing the K-12 population</a:t>
            </a:r>
            <a:endParaRPr b="1" dirty="0"/>
          </a:p>
        </p:txBody>
      </p:sp>
      <p:sp>
        <p:nvSpPr>
          <p:cNvPr id="63" name="Google Shape;63;p4"/>
          <p:cNvSpPr txBox="1">
            <a:spLocks noGrp="1"/>
          </p:cNvSpPr>
          <p:nvPr>
            <p:ph type="body" idx="3"/>
          </p:nvPr>
        </p:nvSpPr>
        <p:spPr>
          <a:xfrm>
            <a:off x="1004310" y="2460192"/>
            <a:ext cx="11187690" cy="4397807"/>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2400"/>
              </a:spcAft>
              <a:buClr>
                <a:srgbClr val="E43D30"/>
              </a:buClr>
              <a:buSzPts val="1800"/>
              <a:buNone/>
            </a:pPr>
            <a:r>
              <a:rPr lang="en-US" sz="2000" dirty="0"/>
              <a:t>K-12 enrolment is declining across NB even as the demand for workers is rising.</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Attracting more young families to the province will help rebuild the K-12 student population.</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Ensuring the next generation has a larger local talent pipeline.</a:t>
            </a:r>
          </a:p>
          <a:p>
            <a:pPr marL="0" lvl="0" indent="0" algn="l" rtl="0">
              <a:lnSpc>
                <a:spcPct val="150000"/>
              </a:lnSpc>
              <a:spcBef>
                <a:spcPts val="0"/>
              </a:spcBef>
              <a:spcAft>
                <a:spcPts val="2400"/>
              </a:spcAft>
              <a:buClr>
                <a:srgbClr val="E43D30"/>
              </a:buClr>
              <a:buSzPts val="1800"/>
              <a:buNone/>
            </a:pPr>
            <a:r>
              <a:rPr lang="en-US" sz="2000" dirty="0">
                <a:latin typeface="Inter" panose="020B0604020202020204" charset="0"/>
                <a:ea typeface="Inter" panose="020B0604020202020204" charset="0"/>
              </a:rPr>
              <a:t>It’s already happening in Fredericton and Moncton. </a:t>
            </a:r>
          </a:p>
          <a:p>
            <a:pPr marL="0" lvl="0" indent="0" algn="l" rtl="0">
              <a:lnSpc>
                <a:spcPct val="150000"/>
              </a:lnSpc>
              <a:spcBef>
                <a:spcPts val="0"/>
              </a:spcBef>
              <a:spcAft>
                <a:spcPts val="2400"/>
              </a:spcAft>
              <a:buClr>
                <a:srgbClr val="E43D30"/>
              </a:buClr>
              <a:buSzPts val="1800"/>
              <a:buNone/>
            </a:pPr>
            <a:endParaRPr sz="2000" dirty="0"/>
          </a:p>
        </p:txBody>
      </p:sp>
      <p:pic>
        <p:nvPicPr>
          <p:cNvPr id="3074" name="Picture 2" descr="education Icon 2281024">
            <a:extLst>
              <a:ext uri="{FF2B5EF4-FFF2-40B4-BE49-F238E27FC236}">
                <a16:creationId xmlns:a16="http://schemas.microsoft.com/office/drawing/2014/main" id="{196EF359-AD63-4234-B032-177D81ADE25E}"/>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03064" y="29238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063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892530" y="263235"/>
            <a:ext cx="11095881" cy="11906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CA" b="1" dirty="0"/>
              <a:t>Projecting K-12 enrolment</a:t>
            </a:r>
          </a:p>
          <a:p>
            <a:pPr marL="0" lvl="0" indent="0" algn="l" rtl="0">
              <a:lnSpc>
                <a:spcPct val="100000"/>
              </a:lnSpc>
              <a:spcBef>
                <a:spcPts val="0"/>
              </a:spcBef>
              <a:spcAft>
                <a:spcPts val="0"/>
              </a:spcAft>
              <a:buClr>
                <a:srgbClr val="E43D30"/>
              </a:buClr>
              <a:buSzPts val="3200"/>
              <a:buNone/>
            </a:pPr>
            <a:r>
              <a:rPr lang="en-CA" b="1" dirty="0"/>
              <a:t>Assuming a significant increase in immigration </a:t>
            </a:r>
            <a:endParaRPr b="1" dirty="0"/>
          </a:p>
        </p:txBody>
      </p:sp>
      <p:graphicFrame>
        <p:nvGraphicFramePr>
          <p:cNvPr id="7" name="Chart 6">
            <a:extLst>
              <a:ext uri="{FF2B5EF4-FFF2-40B4-BE49-F238E27FC236}">
                <a16:creationId xmlns:a16="http://schemas.microsoft.com/office/drawing/2014/main" id="{6860ABE7-8A25-4AEA-8DA5-959778A5CDCD}"/>
              </a:ext>
            </a:extLst>
          </p:cNvPr>
          <p:cNvGraphicFramePr/>
          <p:nvPr>
            <p:extLst>
              <p:ext uri="{D42A27DB-BD31-4B8C-83A1-F6EECF244321}">
                <p14:modId xmlns:p14="http://schemas.microsoft.com/office/powerpoint/2010/main" val="2173200572"/>
              </p:ext>
            </p:extLst>
          </p:nvPr>
        </p:nvGraphicFramePr>
        <p:xfrm>
          <a:off x="1354736" y="1914092"/>
          <a:ext cx="10734595" cy="4680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032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9648358" cy="2185971"/>
          </a:xfrm>
        </p:spPr>
        <p:txBody>
          <a:bodyPr/>
          <a:lstStyle/>
          <a:p>
            <a:pPr marL="269875" indent="-41275"/>
            <a:r>
              <a:rPr lang="en-CA" sz="4800" dirty="0"/>
              <a:t>Carleton County’s population growth projections</a:t>
            </a:r>
          </a:p>
        </p:txBody>
      </p:sp>
    </p:spTree>
    <p:extLst>
      <p:ext uri="{BB962C8B-B14F-4D97-AF65-F5344CB8AC3E}">
        <p14:creationId xmlns:p14="http://schemas.microsoft.com/office/powerpoint/2010/main" val="212440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550987" y="1165844"/>
            <a:ext cx="5793089" cy="1358280"/>
          </a:xfrm>
        </p:spPr>
        <p:txBody>
          <a:bodyPr>
            <a:normAutofit/>
          </a:bodyPr>
          <a:lstStyle/>
          <a:p>
            <a:pPr marL="269875" indent="-41275">
              <a:tabLst>
                <a:tab pos="269875" algn="l"/>
              </a:tabLst>
            </a:pPr>
            <a:r>
              <a:rPr lang="en-CA" sz="3200" b="1" dirty="0"/>
              <a:t>Why does the county need to grow its population? </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p:txBody>
          <a:bodyPr/>
          <a:lstStyle/>
          <a:p>
            <a:r>
              <a:rPr lang="en-CA" dirty="0"/>
              <a:t>Many strategically important industries</a:t>
            </a:r>
          </a:p>
          <a:p>
            <a:r>
              <a:rPr lang="en-CA" dirty="0"/>
              <a:t>New growth opportunities </a:t>
            </a:r>
          </a:p>
          <a:p>
            <a:r>
              <a:rPr lang="en-CA" dirty="0"/>
              <a:t>Approx. 1,100 employers</a:t>
            </a:r>
          </a:p>
          <a:p>
            <a:r>
              <a:rPr lang="en-CA" dirty="0"/>
              <a:t>Risk that many could leave if workforce demand can’t be addressed</a:t>
            </a:r>
            <a:endParaRPr lang="en-CL" dirty="0"/>
          </a:p>
        </p:txBody>
      </p:sp>
      <p:pic>
        <p:nvPicPr>
          <p:cNvPr id="6146" name="Picture 2" descr="plan Icon 3536369">
            <a:extLst>
              <a:ext uri="{FF2B5EF4-FFF2-40B4-BE49-F238E27FC236}">
                <a16:creationId xmlns:a16="http://schemas.microsoft.com/office/drawing/2014/main" id="{27E58BF8-6067-4F83-83C0-39B3B2EA7ABD}"/>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36013" y="230901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414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Carleton County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011430"/>
          </a:xfrm>
        </p:spPr>
        <p:txBody>
          <a:bodyPr>
            <a:normAutofit/>
          </a:bodyPr>
          <a:lstStyle/>
          <a:p>
            <a:pPr marL="269875" indent="-41275">
              <a:lnSpc>
                <a:spcPct val="100000"/>
              </a:lnSpc>
            </a:pPr>
            <a:r>
              <a:rPr lang="en-CA" sz="2400" b="1" dirty="0"/>
              <a:t>Three scenarios:</a:t>
            </a:r>
          </a:p>
          <a:p>
            <a:pPr marL="269875" indent="-41275">
              <a:lnSpc>
                <a:spcPct val="100000"/>
              </a:lnSpc>
            </a:pPr>
            <a:r>
              <a:rPr lang="en-CA" sz="2000" dirty="0"/>
              <a:t>Developed using Statistics Canada population growth projections for New Brunswick* adjusted for demographic situation and trends specific to Carleton County.</a:t>
            </a:r>
          </a:p>
          <a:p>
            <a:pPr marL="269875" indent="-41275">
              <a:lnSpc>
                <a:spcPct val="100000"/>
              </a:lnSpc>
              <a:spcBef>
                <a:spcPts val="2400"/>
              </a:spcBef>
            </a:pPr>
            <a:r>
              <a:rPr lang="en-CA" b="1" dirty="0"/>
              <a:t>Scenario 1: Current population trajectory. </a:t>
            </a:r>
          </a:p>
          <a:p>
            <a:pPr marL="269875" indent="-41275" algn="just">
              <a:lnSpc>
                <a:spcPct val="100000"/>
              </a:lnSpc>
              <a:spcBef>
                <a:spcPts val="2400"/>
              </a:spcBef>
            </a:pPr>
            <a:r>
              <a:rPr lang="en-CA" b="1" dirty="0"/>
              <a:t>Scenario 2: Population growth needed to maintain the current size of the workforce.  </a:t>
            </a:r>
          </a:p>
          <a:p>
            <a:pPr marL="269875" indent="-41275">
              <a:lnSpc>
                <a:spcPct val="100000"/>
              </a:lnSpc>
              <a:spcBef>
                <a:spcPts val="2400"/>
              </a:spcBef>
            </a:pPr>
            <a:r>
              <a:rPr lang="en-CA" b="1" dirty="0"/>
              <a:t>Scenario 3: Population growth needed to expand the workforce at an annual average rate of 0.5%.</a:t>
            </a:r>
            <a:endParaRPr lang="en-CL" b="1"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392504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Carleton County population growth forecasts 2020 to 2040</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pPr>
            <a:r>
              <a:rPr lang="en-CA" sz="2400" b="1" dirty="0"/>
              <a:t>Why these three scenarios?</a:t>
            </a:r>
            <a:endParaRPr lang="en-CA" sz="2000" dirty="0"/>
          </a:p>
          <a:p>
            <a:pPr marL="269875" indent="-41275">
              <a:lnSpc>
                <a:spcPct val="100000"/>
              </a:lnSpc>
              <a:spcBef>
                <a:spcPts val="2400"/>
              </a:spcBef>
            </a:pPr>
            <a:r>
              <a:rPr lang="en-CA" b="1" dirty="0"/>
              <a:t>Scenario 1: Current population trajectory. </a:t>
            </a:r>
          </a:p>
          <a:p>
            <a:pPr marL="514350" indent="-285750">
              <a:lnSpc>
                <a:spcPct val="100000"/>
              </a:lnSpc>
              <a:spcBef>
                <a:spcPts val="600"/>
              </a:spcBef>
              <a:buFont typeface="Arial" panose="020B0604020202020204" pitchFamily="34" charset="0"/>
              <a:buChar char="•"/>
            </a:pPr>
            <a:r>
              <a:rPr lang="en-CA" dirty="0"/>
              <a:t>To show what will happen to the workforce if the population does not grow.</a:t>
            </a:r>
          </a:p>
          <a:p>
            <a:pPr marL="269875" indent="-41275" algn="just">
              <a:lnSpc>
                <a:spcPct val="100000"/>
              </a:lnSpc>
              <a:spcBef>
                <a:spcPts val="2400"/>
              </a:spcBef>
            </a:pPr>
            <a:r>
              <a:rPr lang="en-CA" b="1" dirty="0"/>
              <a:t>Scenario 2: Population growth needed to maintain the current size of the workforce. </a:t>
            </a:r>
          </a:p>
          <a:p>
            <a:pPr marL="514350" indent="-285750" algn="just">
              <a:lnSpc>
                <a:spcPct val="100000"/>
              </a:lnSpc>
              <a:spcBef>
                <a:spcPts val="600"/>
              </a:spcBef>
              <a:buFont typeface="Arial" panose="020B0604020202020204" pitchFamily="34" charset="0"/>
              <a:buChar char="•"/>
            </a:pPr>
            <a:r>
              <a:rPr lang="en-CA" dirty="0"/>
              <a:t>To show what level of population growth is needed just to keep the same workforce size.</a:t>
            </a:r>
          </a:p>
          <a:p>
            <a:pPr marL="269875" indent="-41275">
              <a:lnSpc>
                <a:spcPct val="100000"/>
              </a:lnSpc>
              <a:spcBef>
                <a:spcPts val="2400"/>
              </a:spcBef>
            </a:pPr>
            <a:r>
              <a:rPr lang="en-CA" b="1" dirty="0"/>
              <a:t>Scenario 3: Population growth needed to expand the workforce at an annual average rate of 0.5%.</a:t>
            </a:r>
          </a:p>
          <a:p>
            <a:pPr marL="514350" indent="-285750">
              <a:lnSpc>
                <a:spcPct val="100000"/>
              </a:lnSpc>
              <a:spcBef>
                <a:spcPts val="600"/>
              </a:spcBef>
              <a:buFont typeface="Arial" panose="020B0604020202020204" pitchFamily="34" charset="0"/>
              <a:buChar char="•"/>
            </a:pPr>
            <a:r>
              <a:rPr lang="en-CA" dirty="0"/>
              <a:t>To show what level of population growth is needed if the county wants to grow its workforce to support the growth of new industries. </a:t>
            </a:r>
            <a:endParaRPr lang="en-CL" dirty="0"/>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22808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5853263" cy="5510106"/>
          </a:xfrm>
        </p:spPr>
        <p:txBody>
          <a:bodyPr>
            <a:normAutofit/>
          </a:bodyPr>
          <a:lstStyle/>
          <a:p>
            <a:r>
              <a:rPr lang="en-CA" sz="3200" b="1" dirty="0"/>
              <a:t>Carleton County population growth scenarios</a:t>
            </a:r>
            <a:endParaRPr lang="en-CL" sz="2800" dirty="0"/>
          </a:p>
        </p:txBody>
      </p:sp>
      <p:pic>
        <p:nvPicPr>
          <p:cNvPr id="8194" name="Picture 2" descr="Population Growth Icon 4274">
            <a:extLst>
              <a:ext uri="{FF2B5EF4-FFF2-40B4-BE49-F238E27FC236}">
                <a16:creationId xmlns:a16="http://schemas.microsoft.com/office/drawing/2014/main" id="{18A0AF5E-77A6-43DF-BD84-1010181FC36A}"/>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07295" y="1520613"/>
            <a:ext cx="2210877" cy="2210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007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538533897"/>
              </p:ext>
            </p:extLst>
          </p:nvPr>
        </p:nvGraphicFramePr>
        <p:xfrm>
          <a:off x="1396329" y="332300"/>
          <a:ext cx="9701598" cy="5602428"/>
        </p:xfrm>
        <a:graphic>
          <a:graphicData uri="http://schemas.openxmlformats.org/drawingml/2006/table">
            <a:tbl>
              <a:tblPr>
                <a:tableStyleId>{5C22544A-7EE6-4342-B048-85BDC9FD1C3A}</a:tableStyleId>
              </a:tblPr>
              <a:tblGrid>
                <a:gridCol w="2338273">
                  <a:extLst>
                    <a:ext uri="{9D8B030D-6E8A-4147-A177-3AD203B41FA5}">
                      <a16:colId xmlns:a16="http://schemas.microsoft.com/office/drawing/2014/main" val="4118274211"/>
                    </a:ext>
                  </a:extLst>
                </a:gridCol>
                <a:gridCol w="7363325">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Current trajectory</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declines by 9%.</a:t>
                      </a:r>
                    </a:p>
                    <a:p>
                      <a:pPr algn="l" fontAlgn="b"/>
                      <a:r>
                        <a:rPr lang="en-US" sz="2200" u="none" strike="noStrike" dirty="0">
                          <a:effectLst/>
                          <a:latin typeface="Inter" panose="020B0604020202020204" charset="0"/>
                          <a:ea typeface="Inter" panose="020B0604020202020204" charset="0"/>
                        </a:rPr>
                        <a:t>Workforce declines by 21% (-2,800)</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a:effectLst/>
                          <a:latin typeface="Inter" panose="020B0604020202020204" charset="0"/>
                          <a:ea typeface="Inter" panose="020B0604020202020204" charset="0"/>
                        </a:rPr>
                        <a:t>Potential loss of export industries.</a:t>
                      </a:r>
                      <a:endParaRPr lang="en-US"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63546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Carlton County’s demographic challenge</a:t>
            </a:r>
          </a:p>
        </p:txBody>
      </p:sp>
    </p:spTree>
    <p:extLst>
      <p:ext uri="{BB962C8B-B14F-4D97-AF65-F5344CB8AC3E}">
        <p14:creationId xmlns:p14="http://schemas.microsoft.com/office/powerpoint/2010/main" val="2820145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932781280"/>
              </p:ext>
            </p:extLst>
          </p:nvPr>
        </p:nvGraphicFramePr>
        <p:xfrm>
          <a:off x="1194199" y="303423"/>
          <a:ext cx="10375368" cy="6087751"/>
        </p:xfrm>
        <a:graphic>
          <a:graphicData uri="http://schemas.openxmlformats.org/drawingml/2006/table">
            <a:tbl>
              <a:tblPr>
                <a:tableStyleId>{5C22544A-7EE6-4342-B048-85BDC9FD1C3A}</a:tableStyleId>
              </a:tblPr>
              <a:tblGrid>
                <a:gridCol w="2500664">
                  <a:extLst>
                    <a:ext uri="{9D8B030D-6E8A-4147-A177-3AD203B41FA5}">
                      <a16:colId xmlns:a16="http://schemas.microsoft.com/office/drawing/2014/main" val="4118274211"/>
                    </a:ext>
                  </a:extLst>
                </a:gridCol>
                <a:gridCol w="7874704">
                  <a:extLst>
                    <a:ext uri="{9D8B030D-6E8A-4147-A177-3AD203B41FA5}">
                      <a16:colId xmlns:a16="http://schemas.microsoft.com/office/drawing/2014/main" val="2190124392"/>
                    </a:ext>
                  </a:extLst>
                </a:gridCol>
              </a:tblGrid>
              <a:tr h="1005603">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i="0" u="none" strike="noStrike" dirty="0">
                          <a:solidFill>
                            <a:srgbClr val="FF0000"/>
                          </a:solidFill>
                          <a:effectLst/>
                          <a:latin typeface="Inter" panose="020B0604020202020204" charset="0"/>
                          <a:ea typeface="Inter" panose="020B0604020202020204" charset="0"/>
                        </a:rPr>
                        <a:t>Maintain current size of the workforce (est. 13,300)</a:t>
                      </a:r>
                    </a:p>
                  </a:txBody>
                  <a:tcPr marL="9525" marR="9525" marT="9525" marB="0" anchor="b">
                    <a:noFill/>
                  </a:tcPr>
                </a:tc>
                <a:extLst>
                  <a:ext uri="{0D108BD9-81ED-4DB2-BD59-A6C34878D82A}">
                    <a16:rowId xmlns:a16="http://schemas.microsoft.com/office/drawing/2014/main" val="1770965041"/>
                  </a:ext>
                </a:extLst>
              </a:tr>
              <a:tr h="1810333">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must increase by 11% (+2,800).</a:t>
                      </a:r>
                    </a:p>
                    <a:p>
                      <a:pPr algn="l" fontAlgn="b"/>
                      <a:r>
                        <a:rPr lang="en-US" sz="2200" u="none" strike="noStrike" dirty="0">
                          <a:effectLst/>
                          <a:latin typeface="Inter" panose="020B0604020202020204" charset="0"/>
                          <a:ea typeface="Inter" panose="020B0604020202020204" charset="0"/>
                        </a:rPr>
                        <a:t>Workforce stays at 13,300.</a:t>
                      </a:r>
                    </a:p>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US" sz="2200" u="none" strike="noStrike" dirty="0">
                          <a:effectLst/>
                          <a:latin typeface="Inter" panose="020B0604020202020204" charset="0"/>
                          <a:ea typeface="Inter" panose="020B0604020202020204" charset="0"/>
                        </a:rPr>
                        <a:t>The county’s population grew at this rate from 1989-2000.</a:t>
                      </a:r>
                    </a:p>
                  </a:txBody>
                  <a:tcPr marL="9525" marR="9525" marT="9525" marB="0" anchor="b">
                    <a:noFill/>
                  </a:tcPr>
                </a:tc>
                <a:extLst>
                  <a:ext uri="{0D108BD9-81ED-4DB2-BD59-A6C34878D82A}">
                    <a16:rowId xmlns:a16="http://schemas.microsoft.com/office/drawing/2014/main" val="1959943055"/>
                  </a:ext>
                </a:extLst>
              </a:tr>
              <a:tr h="1212550">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Increasing share of the workforce employed in local services (public and private).</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965474">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Less workers for other industries – including export-focused industries.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342945283"/>
                  </a:ext>
                </a:extLst>
              </a:tr>
              <a:tr h="1093791">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200" u="none" strike="noStrike" dirty="0">
                          <a:effectLst/>
                          <a:latin typeface="Inter" panose="020B0604020202020204" charset="0"/>
                          <a:ea typeface="Inter" panose="020B0604020202020204" charset="0"/>
                        </a:rPr>
                        <a:t>Difficulties expanding new industries (agriculture, tourism, natural resource, etc.)</a:t>
                      </a:r>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4151515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CF16C0C-8D99-4476-94EB-5100735FE782}"/>
              </a:ext>
            </a:extLst>
          </p:cNvPr>
          <p:cNvGraphicFramePr>
            <a:graphicFrameLocks noGrp="1"/>
          </p:cNvGraphicFramePr>
          <p:nvPr>
            <p:extLst>
              <p:ext uri="{D42A27DB-BD31-4B8C-83A1-F6EECF244321}">
                <p14:modId xmlns:p14="http://schemas.microsoft.com/office/powerpoint/2010/main" val="3634095047"/>
              </p:ext>
            </p:extLst>
          </p:nvPr>
        </p:nvGraphicFramePr>
        <p:xfrm>
          <a:off x="1396329" y="332300"/>
          <a:ext cx="10375368" cy="5602428"/>
        </p:xfrm>
        <a:graphic>
          <a:graphicData uri="http://schemas.openxmlformats.org/drawingml/2006/table">
            <a:tbl>
              <a:tblPr>
                <a:tableStyleId>{5C22544A-7EE6-4342-B048-85BDC9FD1C3A}</a:tableStyleId>
              </a:tblPr>
              <a:tblGrid>
                <a:gridCol w="2262284">
                  <a:extLst>
                    <a:ext uri="{9D8B030D-6E8A-4147-A177-3AD203B41FA5}">
                      <a16:colId xmlns:a16="http://schemas.microsoft.com/office/drawing/2014/main" val="4118274211"/>
                    </a:ext>
                  </a:extLst>
                </a:gridCol>
                <a:gridCol w="8113084">
                  <a:extLst>
                    <a:ext uri="{9D8B030D-6E8A-4147-A177-3AD203B41FA5}">
                      <a16:colId xmlns:a16="http://schemas.microsoft.com/office/drawing/2014/main" val="2190124392"/>
                    </a:ext>
                  </a:extLst>
                </a:gridCol>
              </a:tblGrid>
              <a:tr h="925435">
                <a:tc>
                  <a:txBody>
                    <a:bodyPr/>
                    <a:lstStyle/>
                    <a:p>
                      <a:pPr algn="l" fontAlgn="b"/>
                      <a:r>
                        <a:rPr lang="en-CA" sz="2200" b="1" u="none" strike="noStrike" dirty="0">
                          <a:solidFill>
                            <a:srgbClr val="FF0000"/>
                          </a:solidFill>
                          <a:effectLst/>
                          <a:latin typeface="Inter" panose="020B0604020202020204" charset="0"/>
                          <a:ea typeface="Inter" panose="020B0604020202020204" charset="0"/>
                        </a:rPr>
                        <a:t>Population Scenario:</a:t>
                      </a:r>
                      <a:endParaRPr lang="en-CA" sz="22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CA" sz="2400" b="1" u="none" strike="noStrike" dirty="0">
                          <a:solidFill>
                            <a:srgbClr val="FF0000"/>
                          </a:solidFill>
                          <a:effectLst/>
                          <a:latin typeface="Inter" panose="020B0604020202020204" charset="0"/>
                          <a:ea typeface="Inter" panose="020B0604020202020204" charset="0"/>
                        </a:rPr>
                        <a:t>Grow the workforce at a modest 0.5% per year</a:t>
                      </a:r>
                      <a:endParaRPr lang="en-CA" sz="2400" b="1" i="0" u="none" strike="noStrike" dirty="0">
                        <a:solidFill>
                          <a:srgbClr val="FF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1770965041"/>
                  </a:ext>
                </a:extLst>
              </a:tr>
              <a:tr h="1666011">
                <a:tc>
                  <a:txBody>
                    <a:bodyPr/>
                    <a:lstStyle/>
                    <a:p>
                      <a:pPr algn="l" fontAlgn="b"/>
                      <a:r>
                        <a:rPr lang="en-CA" sz="2200" b="1" u="none" strike="noStrike" dirty="0">
                          <a:effectLst/>
                          <a:latin typeface="Inter" panose="020B0604020202020204" charset="0"/>
                          <a:ea typeface="Inter" panose="020B0604020202020204" charset="0"/>
                        </a:rPr>
                        <a:t>Projected outcome (2040):</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Population increases by 21% (+5,700).</a:t>
                      </a:r>
                    </a:p>
                    <a:p>
                      <a:pPr algn="l" fontAlgn="b"/>
                      <a:r>
                        <a:rPr lang="en-US" sz="2200" u="none" strike="noStrike" dirty="0">
                          <a:effectLst/>
                          <a:latin typeface="Inter" panose="020B0604020202020204" charset="0"/>
                          <a:ea typeface="Inter" panose="020B0604020202020204" charset="0"/>
                        </a:rPr>
                        <a:t>Workforce increases by +1,500.</a:t>
                      </a:r>
                    </a:p>
                    <a:p>
                      <a:pPr algn="l" fontAlgn="b"/>
                      <a:r>
                        <a:rPr lang="en-US" sz="2200" b="0" i="0" u="none" strike="noStrike" dirty="0">
                          <a:solidFill>
                            <a:srgbClr val="000000"/>
                          </a:solidFill>
                          <a:effectLst/>
                          <a:latin typeface="Inter" panose="020B0604020202020204" charset="0"/>
                          <a:ea typeface="Inter" panose="020B0604020202020204" charset="0"/>
                        </a:rPr>
                        <a:t>Would require a population growth rate not seen in decades.</a:t>
                      </a:r>
                    </a:p>
                  </a:txBody>
                  <a:tcPr marL="9525" marR="9525" marT="9525" marB="0" anchor="b">
                    <a:noFill/>
                  </a:tcPr>
                </a:tc>
                <a:extLst>
                  <a:ext uri="{0D108BD9-81ED-4DB2-BD59-A6C34878D82A}">
                    <a16:rowId xmlns:a16="http://schemas.microsoft.com/office/drawing/2014/main" val="1959943055"/>
                  </a:ext>
                </a:extLst>
              </a:tr>
              <a:tr h="1115884">
                <a:tc>
                  <a:txBody>
                    <a:bodyPr/>
                    <a:lstStyle/>
                    <a:p>
                      <a:pPr algn="l" fontAlgn="b"/>
                      <a:endParaRPr lang="en-CA" sz="2200" b="1" u="none" strike="noStrike" dirty="0">
                        <a:effectLst/>
                        <a:latin typeface="Inter" panose="020B0604020202020204" charset="0"/>
                        <a:ea typeface="Inter" panose="020B0604020202020204" charset="0"/>
                      </a:endParaRPr>
                    </a:p>
                    <a:p>
                      <a:pPr algn="l" fontAlgn="b"/>
                      <a:r>
                        <a:rPr lang="en-CA" sz="2200" b="1" u="none" strike="noStrike" dirty="0">
                          <a:effectLst/>
                          <a:latin typeface="Inter" panose="020B0604020202020204" charset="0"/>
                          <a:ea typeface="Inter" panose="020B0604020202020204" charset="0"/>
                        </a:rPr>
                        <a:t>Potential implications:</a:t>
                      </a:r>
                      <a:endParaRPr lang="en-CA" sz="2200" b="1"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u="none" strike="noStrike" dirty="0">
                          <a:effectLst/>
                          <a:latin typeface="Inter" panose="020B0604020202020204" charset="0"/>
                          <a:ea typeface="Inter" panose="020B0604020202020204" charset="0"/>
                        </a:rPr>
                        <a:t>The county has the workforce to meet expected demand for local services.</a:t>
                      </a:r>
                      <a:endParaRPr lang="en-US"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3721333486"/>
                  </a:ext>
                </a:extLst>
              </a:tr>
              <a:tr h="888505">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r>
                        <a:rPr lang="en-US" sz="2200" b="0" i="0" u="none" strike="noStrike" dirty="0">
                          <a:solidFill>
                            <a:srgbClr val="000000"/>
                          </a:solidFill>
                          <a:effectLst/>
                          <a:latin typeface="Inter" panose="020B0604020202020204" charset="0"/>
                          <a:ea typeface="Inter" panose="020B0604020202020204" charset="0"/>
                        </a:rPr>
                        <a:t>… and the workforce to grow some new industries.</a:t>
                      </a:r>
                    </a:p>
                  </a:txBody>
                  <a:tcPr marL="9525" marR="9525" marT="9525" marB="0" anchor="b">
                    <a:noFill/>
                  </a:tcPr>
                </a:tc>
                <a:extLst>
                  <a:ext uri="{0D108BD9-81ED-4DB2-BD59-A6C34878D82A}">
                    <a16:rowId xmlns:a16="http://schemas.microsoft.com/office/drawing/2014/main" val="3342945283"/>
                  </a:ext>
                </a:extLst>
              </a:tr>
              <a:tr h="1006593">
                <a:tc>
                  <a:txBody>
                    <a:bodyPr/>
                    <a:lstStyle/>
                    <a:p>
                      <a:pPr algn="l" fontAlgn="b"/>
                      <a:endParaRPr lang="en-CA" sz="2200" b="0" i="0" u="none" strike="noStrike">
                        <a:solidFill>
                          <a:srgbClr val="000000"/>
                        </a:solidFill>
                        <a:effectLst/>
                        <a:latin typeface="Inter" panose="020B0604020202020204" charset="0"/>
                        <a:ea typeface="Inter" panose="020B0604020202020204" charset="0"/>
                      </a:endParaRPr>
                    </a:p>
                  </a:txBody>
                  <a:tcPr marL="9525" marR="9525" marT="9525" marB="0" anchor="b">
                    <a:noFill/>
                  </a:tcPr>
                </a:tc>
                <a:tc>
                  <a:txBody>
                    <a:bodyPr/>
                    <a:lstStyle/>
                    <a:p>
                      <a:pPr algn="l" fontAlgn="b"/>
                      <a:endParaRPr lang="en-CA" sz="2200" b="0" i="0" u="none" strike="noStrike" dirty="0">
                        <a:solidFill>
                          <a:srgbClr val="000000"/>
                        </a:solidFill>
                        <a:effectLst/>
                        <a:latin typeface="Inter" panose="020B0604020202020204" charset="0"/>
                        <a:ea typeface="Inter" panose="020B0604020202020204" charset="0"/>
                      </a:endParaRPr>
                    </a:p>
                  </a:txBody>
                  <a:tcPr marL="9525" marR="9525" marT="9525" marB="0" anchor="b">
                    <a:noFill/>
                  </a:tcPr>
                </a:tc>
                <a:extLst>
                  <a:ext uri="{0D108BD9-81ED-4DB2-BD59-A6C34878D82A}">
                    <a16:rowId xmlns:a16="http://schemas.microsoft.com/office/drawing/2014/main" val="4240270190"/>
                  </a:ext>
                </a:extLst>
              </a:tr>
            </a:tbl>
          </a:graphicData>
        </a:graphic>
      </p:graphicFrame>
    </p:spTree>
    <p:extLst>
      <p:ext uri="{BB962C8B-B14F-4D97-AF65-F5344CB8AC3E}">
        <p14:creationId xmlns:p14="http://schemas.microsoft.com/office/powerpoint/2010/main" val="188699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13A85E-E640-BD4E-B162-0BB1F2E27250}"/>
              </a:ext>
            </a:extLst>
          </p:cNvPr>
          <p:cNvSpPr>
            <a:spLocks noGrp="1"/>
          </p:cNvSpPr>
          <p:nvPr>
            <p:ph type="body" idx="1"/>
          </p:nvPr>
        </p:nvSpPr>
        <p:spPr>
          <a:xfrm>
            <a:off x="1445109" y="607579"/>
            <a:ext cx="9951203" cy="1134594"/>
          </a:xfrm>
        </p:spPr>
        <p:txBody>
          <a:bodyPr>
            <a:normAutofit lnSpcReduction="10000"/>
          </a:bodyPr>
          <a:lstStyle/>
          <a:p>
            <a:pPr marL="269875" indent="-41275"/>
            <a:r>
              <a:rPr lang="en-CA" sz="3200" b="1" dirty="0"/>
              <a:t>Carleton County population growth forecasts 2020 to 2040 - Conclusions</a:t>
            </a:r>
            <a:endParaRPr lang="en-CL" sz="3200" b="1" dirty="0"/>
          </a:p>
        </p:txBody>
      </p:sp>
      <p:sp>
        <p:nvSpPr>
          <p:cNvPr id="3" name="Text Placeholder 2">
            <a:extLst>
              <a:ext uri="{FF2B5EF4-FFF2-40B4-BE49-F238E27FC236}">
                <a16:creationId xmlns:a16="http://schemas.microsoft.com/office/drawing/2014/main" id="{4E3D9DC3-0463-F943-B507-77BC475AB2F5}"/>
              </a:ext>
            </a:extLst>
          </p:cNvPr>
          <p:cNvSpPr>
            <a:spLocks noGrp="1"/>
          </p:cNvSpPr>
          <p:nvPr>
            <p:ph type="body" idx="3"/>
          </p:nvPr>
        </p:nvSpPr>
        <p:spPr>
          <a:xfrm>
            <a:off x="1445109" y="2042861"/>
            <a:ext cx="10432466" cy="4207560"/>
          </a:xfrm>
        </p:spPr>
        <p:txBody>
          <a:bodyPr>
            <a:normAutofit/>
          </a:bodyPr>
          <a:lstStyle/>
          <a:p>
            <a:pPr marL="269875" indent="-41275">
              <a:lnSpc>
                <a:spcPct val="100000"/>
              </a:lnSpc>
              <a:spcBef>
                <a:spcPts val="2400"/>
              </a:spcBef>
              <a:spcAft>
                <a:spcPts val="1200"/>
              </a:spcAft>
            </a:pPr>
            <a:r>
              <a:rPr lang="en-CA" sz="2000" dirty="0"/>
              <a:t>If the county wants to maintain the current workforce size or expand it over the next 20 years, significant growth in the population is required. </a:t>
            </a:r>
          </a:p>
          <a:p>
            <a:pPr marL="269875" indent="-41275">
              <a:lnSpc>
                <a:spcPct val="100000"/>
              </a:lnSpc>
              <a:spcBef>
                <a:spcPts val="2400"/>
              </a:spcBef>
              <a:spcAft>
                <a:spcPts val="1200"/>
              </a:spcAft>
            </a:pPr>
            <a:r>
              <a:rPr lang="en-CA" sz="2000" dirty="0"/>
              <a:t>Assuming other population growth components remain constant, it will require an increase in annual immigration from 180/year to </a:t>
            </a:r>
            <a:r>
              <a:rPr lang="en-CA" sz="2000" b="1" dirty="0"/>
              <a:t>between 350-500/year.</a:t>
            </a:r>
          </a:p>
          <a:p>
            <a:pPr marL="269875" indent="-41275">
              <a:lnSpc>
                <a:spcPct val="100000"/>
              </a:lnSpc>
              <a:spcBef>
                <a:spcPts val="2400"/>
              </a:spcBef>
              <a:spcAft>
                <a:spcPts val="1200"/>
              </a:spcAft>
            </a:pPr>
            <a:r>
              <a:rPr lang="en-CA" sz="2000" dirty="0"/>
              <a:t>This will not happen by itself. </a:t>
            </a:r>
          </a:p>
          <a:p>
            <a:pPr marL="269875" indent="-41275">
              <a:lnSpc>
                <a:spcPct val="100000"/>
              </a:lnSpc>
              <a:spcBef>
                <a:spcPts val="2400"/>
              </a:spcBef>
            </a:pPr>
            <a:r>
              <a:rPr lang="en-CA" sz="2000" dirty="0"/>
              <a:t>It will require a deliberate population growth plan for the county.</a:t>
            </a:r>
          </a:p>
        </p:txBody>
      </p:sp>
      <p:sp>
        <p:nvSpPr>
          <p:cNvPr id="4" name="TextBox 3">
            <a:extLst>
              <a:ext uri="{FF2B5EF4-FFF2-40B4-BE49-F238E27FC236}">
                <a16:creationId xmlns:a16="http://schemas.microsoft.com/office/drawing/2014/main" id="{17F52346-ABBF-4A63-9F0D-B33291ED3009}"/>
              </a:ext>
            </a:extLst>
          </p:cNvPr>
          <p:cNvSpPr txBox="1"/>
          <p:nvPr/>
        </p:nvSpPr>
        <p:spPr>
          <a:xfrm>
            <a:off x="8482330" y="6550223"/>
            <a:ext cx="3709670" cy="307777"/>
          </a:xfrm>
          <a:prstGeom prst="rect">
            <a:avLst/>
          </a:prstGeom>
          <a:noFill/>
        </p:spPr>
        <p:txBody>
          <a:bodyPr wrap="none" rtlCol="0">
            <a:spAutoFit/>
          </a:bodyPr>
          <a:lstStyle/>
          <a:p>
            <a:r>
              <a:rPr lang="en-CA" dirty="0"/>
              <a:t>*Using Projection scenario HG: High-Growth</a:t>
            </a:r>
          </a:p>
        </p:txBody>
      </p:sp>
    </p:spTree>
    <p:extLst>
      <p:ext uri="{BB962C8B-B14F-4D97-AF65-F5344CB8AC3E}">
        <p14:creationId xmlns:p14="http://schemas.microsoft.com/office/powerpoint/2010/main" val="2399927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Carleton County’s population growth plan</a:t>
            </a:r>
          </a:p>
        </p:txBody>
      </p:sp>
    </p:spTree>
    <p:extLst>
      <p:ext uri="{BB962C8B-B14F-4D97-AF65-F5344CB8AC3E}">
        <p14:creationId xmlns:p14="http://schemas.microsoft.com/office/powerpoint/2010/main" val="1786725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384935" y="670561"/>
            <a:ext cx="7268177" cy="5510106"/>
          </a:xfrm>
        </p:spPr>
        <p:txBody>
          <a:bodyPr/>
          <a:lstStyle/>
          <a:p>
            <a:pPr marL="269875" indent="-41275">
              <a:lnSpc>
                <a:spcPct val="100000"/>
              </a:lnSpc>
              <a:tabLst>
                <a:tab pos="182563" algn="l"/>
              </a:tabLst>
            </a:pPr>
            <a:r>
              <a:rPr lang="en-CA" sz="2800" b="1" dirty="0"/>
              <a:t>Local communities/regions need to get engaged.</a:t>
            </a:r>
          </a:p>
          <a:p>
            <a:pPr marL="269875" indent="-41275">
              <a:lnSpc>
                <a:spcPct val="100000"/>
              </a:lnSpc>
              <a:tabLst>
                <a:tab pos="182563" algn="l"/>
              </a:tabLst>
            </a:pPr>
            <a:endParaRPr lang="en-CA" sz="2800" b="1" dirty="0"/>
          </a:p>
          <a:p>
            <a:r>
              <a:rPr lang="en-CA" dirty="0"/>
              <a:t>This is not only a provincial government issue.</a:t>
            </a:r>
          </a:p>
          <a:p>
            <a:r>
              <a:rPr lang="en-CA" dirty="0"/>
              <a:t>People and businesses move into local communities. </a:t>
            </a:r>
          </a:p>
          <a:p>
            <a:r>
              <a:rPr lang="en-CA" dirty="0"/>
              <a:t>Economic opportunities occur in local communities. </a:t>
            </a:r>
            <a:endParaRPr lang="en-CL" dirty="0"/>
          </a:p>
        </p:txBody>
      </p:sp>
      <p:pic>
        <p:nvPicPr>
          <p:cNvPr id="4098" name="Picture 2" descr="join Icon 118840">
            <a:extLst>
              <a:ext uri="{FF2B5EF4-FFF2-40B4-BE49-F238E27FC236}">
                <a16:creationId xmlns:a16="http://schemas.microsoft.com/office/drawing/2014/main" id="{1D46539C-1429-4707-8EC0-27F067F7D1A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19741" y="11041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361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4"/>
          <p:cNvSpPr txBox="1">
            <a:spLocks noGrp="1"/>
          </p:cNvSpPr>
          <p:nvPr>
            <p:ph type="body" idx="1"/>
          </p:nvPr>
        </p:nvSpPr>
        <p:spPr>
          <a:xfrm>
            <a:off x="902155" y="649577"/>
            <a:ext cx="11095881" cy="77282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E43D30"/>
              </a:buClr>
              <a:buSzPts val="3200"/>
              <a:buNone/>
            </a:pPr>
            <a:r>
              <a:rPr lang="en-US" b="1" dirty="0"/>
              <a:t>The changing demands on local/regional government</a:t>
            </a:r>
            <a:endParaRPr b="1" dirty="0"/>
          </a:p>
        </p:txBody>
      </p:sp>
      <p:sp>
        <p:nvSpPr>
          <p:cNvPr id="5" name="Content Placeholder 2">
            <a:extLst>
              <a:ext uri="{FF2B5EF4-FFF2-40B4-BE49-F238E27FC236}">
                <a16:creationId xmlns:a16="http://schemas.microsoft.com/office/drawing/2014/main" id="{227B4F96-1F5C-4C5A-AD4F-59750E706271}"/>
              </a:ext>
            </a:extLst>
          </p:cNvPr>
          <p:cNvSpPr txBox="1">
            <a:spLocks/>
          </p:cNvSpPr>
          <p:nvPr/>
        </p:nvSpPr>
        <p:spPr>
          <a:xfrm>
            <a:off x="234718"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latin typeface="Inter" panose="020B0604020202020204" charset="0"/>
                <a:ea typeface="Inter" panose="020B0604020202020204" charset="0"/>
              </a:rPr>
              <a:t>Local/regional government – circa 2000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sp>
        <p:nvSpPr>
          <p:cNvPr id="6" name="Content Placeholder 2">
            <a:extLst>
              <a:ext uri="{FF2B5EF4-FFF2-40B4-BE49-F238E27FC236}">
                <a16:creationId xmlns:a16="http://schemas.microsoft.com/office/drawing/2014/main" id="{5A3C1FFC-71CD-451F-89F4-75212A873DBB}"/>
              </a:ext>
            </a:extLst>
          </p:cNvPr>
          <p:cNvSpPr txBox="1">
            <a:spLocks/>
          </p:cNvSpPr>
          <p:nvPr/>
        </p:nvSpPr>
        <p:spPr>
          <a:xfrm>
            <a:off x="6086106" y="1761089"/>
            <a:ext cx="6191794" cy="46311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2400"/>
              </a:spcBef>
              <a:buNone/>
            </a:pPr>
            <a:r>
              <a:rPr lang="en-CA" sz="2000" b="1" dirty="0">
                <a:solidFill>
                  <a:srgbClr val="FF0000"/>
                </a:solidFill>
              </a:rPr>
              <a:t>Local/regional government – circa 2020</a:t>
            </a:r>
          </a:p>
          <a:p>
            <a:pPr>
              <a:lnSpc>
                <a:spcPct val="100000"/>
              </a:lnSpc>
              <a:spcBef>
                <a:spcPts val="2400"/>
              </a:spcBef>
            </a:pPr>
            <a:endParaRPr lang="en-CA" dirty="0"/>
          </a:p>
          <a:p>
            <a:pPr>
              <a:lnSpc>
                <a:spcPct val="100000"/>
              </a:lnSpc>
              <a:spcBef>
                <a:spcPts val="2400"/>
              </a:spcBef>
            </a:pPr>
            <a:endParaRPr lang="en-US" dirty="0"/>
          </a:p>
          <a:p>
            <a:pPr>
              <a:lnSpc>
                <a:spcPct val="100000"/>
              </a:lnSpc>
              <a:spcBef>
                <a:spcPts val="2400"/>
              </a:spcBef>
            </a:pPr>
            <a:endParaRPr lang="en-CA" dirty="0"/>
          </a:p>
        </p:txBody>
      </p:sp>
      <p:pic>
        <p:nvPicPr>
          <p:cNvPr id="8" name="Picture 7" descr="A close up of a logo&#10;&#10;Description automatically generated">
            <a:extLst>
              <a:ext uri="{FF2B5EF4-FFF2-40B4-BE49-F238E27FC236}">
                <a16:creationId xmlns:a16="http://schemas.microsoft.com/office/drawing/2014/main" id="{6DBEFFFB-0786-44FD-BB47-A61F7FF21504}"/>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3386008" y="2483860"/>
            <a:ext cx="1592003" cy="1263749"/>
          </a:xfrm>
          <a:prstGeom prst="rect">
            <a:avLst/>
          </a:prstGeom>
        </p:spPr>
      </p:pic>
      <p:pic>
        <p:nvPicPr>
          <p:cNvPr id="9" name="Picture 8" descr="A close up of a logo&#10;&#10;Description automatically generated">
            <a:extLst>
              <a:ext uri="{FF2B5EF4-FFF2-40B4-BE49-F238E27FC236}">
                <a16:creationId xmlns:a16="http://schemas.microsoft.com/office/drawing/2014/main" id="{58DDFEBB-4B7B-42C0-8CC9-1AFC79B1DFC2}"/>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591317" y="4155748"/>
            <a:ext cx="1178326" cy="1032401"/>
          </a:xfrm>
          <a:prstGeom prst="rect">
            <a:avLst/>
          </a:prstGeom>
        </p:spPr>
      </p:pic>
      <p:pic>
        <p:nvPicPr>
          <p:cNvPr id="10" name="Picture 9" descr="A close up of a logo&#10;&#10;Description automatically generated">
            <a:extLst>
              <a:ext uri="{FF2B5EF4-FFF2-40B4-BE49-F238E27FC236}">
                <a16:creationId xmlns:a16="http://schemas.microsoft.com/office/drawing/2014/main" id="{E0018373-350F-4AB3-9738-21E632A81FCB}"/>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1014958" y="2438602"/>
            <a:ext cx="1592003" cy="1263749"/>
          </a:xfrm>
          <a:prstGeom prst="rect">
            <a:avLst/>
          </a:prstGeom>
        </p:spPr>
      </p:pic>
      <p:pic>
        <p:nvPicPr>
          <p:cNvPr id="11" name="Picture 10" descr="A close up of a logo&#10;&#10;Description automatically generated">
            <a:extLst>
              <a:ext uri="{FF2B5EF4-FFF2-40B4-BE49-F238E27FC236}">
                <a16:creationId xmlns:a16="http://schemas.microsoft.com/office/drawing/2014/main" id="{FF4F1382-9942-4948-8D9D-B76672F40607}"/>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2297718" y="3860327"/>
            <a:ext cx="1592004" cy="1382454"/>
          </a:xfrm>
          <a:prstGeom prst="rect">
            <a:avLst/>
          </a:prstGeom>
        </p:spPr>
      </p:pic>
      <p:pic>
        <p:nvPicPr>
          <p:cNvPr id="12" name="Picture 11" descr="A close up of a logo&#10;&#10;Description automatically generated">
            <a:extLst>
              <a:ext uri="{FF2B5EF4-FFF2-40B4-BE49-F238E27FC236}">
                <a16:creationId xmlns:a16="http://schemas.microsoft.com/office/drawing/2014/main" id="{66CD20DE-69F7-493B-83C6-C3F811F60786}"/>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3987064" y="4308354"/>
            <a:ext cx="1781175" cy="1308669"/>
          </a:xfrm>
          <a:prstGeom prst="rect">
            <a:avLst/>
          </a:prstGeom>
        </p:spPr>
      </p:pic>
      <p:pic>
        <p:nvPicPr>
          <p:cNvPr id="14" name="Picture 13" descr="A close up of a logo&#10;&#10;Description automatically generated">
            <a:extLst>
              <a:ext uri="{FF2B5EF4-FFF2-40B4-BE49-F238E27FC236}">
                <a16:creationId xmlns:a16="http://schemas.microsoft.com/office/drawing/2014/main" id="{3F68D969-7131-48CF-BD4B-0CEEFCBCEAEF}"/>
              </a:ext>
            </a:extLst>
          </p:cNvPr>
          <p:cNvPicPr>
            <a:picLocks noChangeAspect="1"/>
          </p:cNvPicPr>
          <p:nvPr/>
        </p:nvPicPr>
        <p:blipFill rotWithShape="1">
          <a:blip r:embed="rId3">
            <a:extLst>
              <a:ext uri="{28A0092B-C50C-407E-A947-70E740481C1C}">
                <a14:useLocalDpi xmlns:a14="http://schemas.microsoft.com/office/drawing/2010/main" val="0"/>
              </a:ext>
            </a:extLst>
          </a:blip>
          <a:srcRect b="20619"/>
          <a:stretch/>
        </p:blipFill>
        <p:spPr>
          <a:xfrm>
            <a:off x="8419153" y="2083476"/>
            <a:ext cx="1592003" cy="1263749"/>
          </a:xfrm>
          <a:prstGeom prst="rect">
            <a:avLst/>
          </a:prstGeom>
        </p:spPr>
      </p:pic>
      <p:pic>
        <p:nvPicPr>
          <p:cNvPr id="15" name="Picture 14" descr="A close up of a logo&#10;&#10;Description automatically generated">
            <a:extLst>
              <a:ext uri="{FF2B5EF4-FFF2-40B4-BE49-F238E27FC236}">
                <a16:creationId xmlns:a16="http://schemas.microsoft.com/office/drawing/2014/main" id="{03F25C46-F5B3-4BE4-AF14-36F80C65DC41}"/>
              </a:ext>
            </a:extLst>
          </p:cNvPr>
          <p:cNvPicPr>
            <a:picLocks noChangeAspect="1"/>
          </p:cNvPicPr>
          <p:nvPr/>
        </p:nvPicPr>
        <p:blipFill rotWithShape="1">
          <a:blip r:embed="rId4">
            <a:extLst>
              <a:ext uri="{28A0092B-C50C-407E-A947-70E740481C1C}">
                <a14:useLocalDpi xmlns:a14="http://schemas.microsoft.com/office/drawing/2010/main" val="0"/>
              </a:ext>
            </a:extLst>
          </a:blip>
          <a:srcRect b="12384"/>
          <a:stretch/>
        </p:blipFill>
        <p:spPr>
          <a:xfrm>
            <a:off x="6327968" y="3855303"/>
            <a:ext cx="1178326" cy="1032401"/>
          </a:xfrm>
          <a:prstGeom prst="rect">
            <a:avLst/>
          </a:prstGeom>
        </p:spPr>
      </p:pic>
      <p:pic>
        <p:nvPicPr>
          <p:cNvPr id="16" name="Picture 15" descr="A close up of a logo&#10;&#10;Description automatically generated">
            <a:extLst>
              <a:ext uri="{FF2B5EF4-FFF2-40B4-BE49-F238E27FC236}">
                <a16:creationId xmlns:a16="http://schemas.microsoft.com/office/drawing/2014/main" id="{16974A66-FF80-4E35-BDE1-63E827A7A719}"/>
              </a:ext>
            </a:extLst>
          </p:cNvPr>
          <p:cNvPicPr>
            <a:picLocks noChangeAspect="1"/>
          </p:cNvPicPr>
          <p:nvPr/>
        </p:nvPicPr>
        <p:blipFill rotWithShape="1">
          <a:blip r:embed="rId5">
            <a:extLst>
              <a:ext uri="{28A0092B-C50C-407E-A947-70E740481C1C}">
                <a14:useLocalDpi xmlns:a14="http://schemas.microsoft.com/office/drawing/2010/main" val="0"/>
              </a:ext>
            </a:extLst>
          </a:blip>
          <a:srcRect b="20619"/>
          <a:stretch/>
        </p:blipFill>
        <p:spPr>
          <a:xfrm flipH="1">
            <a:off x="6284288" y="2206880"/>
            <a:ext cx="1592003" cy="1263749"/>
          </a:xfrm>
          <a:prstGeom prst="rect">
            <a:avLst/>
          </a:prstGeom>
        </p:spPr>
      </p:pic>
      <p:pic>
        <p:nvPicPr>
          <p:cNvPr id="17" name="Picture 16" descr="A close up of a logo&#10;&#10;Description automatically generated">
            <a:extLst>
              <a:ext uri="{FF2B5EF4-FFF2-40B4-BE49-F238E27FC236}">
                <a16:creationId xmlns:a16="http://schemas.microsoft.com/office/drawing/2014/main" id="{92B0A995-D043-43FC-AE62-6AEA9E5788DF}"/>
              </a:ext>
            </a:extLst>
          </p:cNvPr>
          <p:cNvPicPr>
            <a:picLocks noChangeAspect="1"/>
          </p:cNvPicPr>
          <p:nvPr/>
        </p:nvPicPr>
        <p:blipFill rotWithShape="1">
          <a:blip r:embed="rId6">
            <a:extLst>
              <a:ext uri="{28A0092B-C50C-407E-A947-70E740481C1C}">
                <a14:useLocalDpi xmlns:a14="http://schemas.microsoft.com/office/drawing/2010/main" val="0"/>
              </a:ext>
            </a:extLst>
          </a:blip>
          <a:srcRect b="13163"/>
          <a:stretch/>
        </p:blipFill>
        <p:spPr>
          <a:xfrm>
            <a:off x="7836612" y="3760549"/>
            <a:ext cx="1592004" cy="1382454"/>
          </a:xfrm>
          <a:prstGeom prst="rect">
            <a:avLst/>
          </a:prstGeom>
        </p:spPr>
      </p:pic>
      <p:pic>
        <p:nvPicPr>
          <p:cNvPr id="18" name="Picture 17" descr="A close up of a logo&#10;&#10;Description automatically generated">
            <a:extLst>
              <a:ext uri="{FF2B5EF4-FFF2-40B4-BE49-F238E27FC236}">
                <a16:creationId xmlns:a16="http://schemas.microsoft.com/office/drawing/2014/main" id="{668B084A-62EA-4285-BBD4-3476500A3A7C}"/>
              </a:ext>
            </a:extLst>
          </p:cNvPr>
          <p:cNvPicPr>
            <a:picLocks noChangeAspect="1"/>
          </p:cNvPicPr>
          <p:nvPr/>
        </p:nvPicPr>
        <p:blipFill rotWithShape="1">
          <a:blip r:embed="rId7">
            <a:extLst>
              <a:ext uri="{28A0092B-C50C-407E-A947-70E740481C1C}">
                <a14:useLocalDpi xmlns:a14="http://schemas.microsoft.com/office/drawing/2010/main" val="0"/>
              </a:ext>
            </a:extLst>
          </a:blip>
          <a:srcRect b="26528"/>
          <a:stretch/>
        </p:blipFill>
        <p:spPr>
          <a:xfrm>
            <a:off x="8165331" y="5484416"/>
            <a:ext cx="1290252" cy="947977"/>
          </a:xfrm>
          <a:prstGeom prst="rect">
            <a:avLst/>
          </a:prstGeom>
        </p:spPr>
      </p:pic>
      <p:pic>
        <p:nvPicPr>
          <p:cNvPr id="19" name="Picture 18" descr="A close up of a logo&#10;&#10;Description automatically generated">
            <a:extLst>
              <a:ext uri="{FF2B5EF4-FFF2-40B4-BE49-F238E27FC236}">
                <a16:creationId xmlns:a16="http://schemas.microsoft.com/office/drawing/2014/main" id="{75449E77-74F4-4CF7-861D-1E82EA132CAA}"/>
              </a:ext>
            </a:extLst>
          </p:cNvPr>
          <p:cNvPicPr>
            <a:picLocks noChangeAspect="1"/>
          </p:cNvPicPr>
          <p:nvPr/>
        </p:nvPicPr>
        <p:blipFill rotWithShape="1">
          <a:blip r:embed="rId8">
            <a:extLst>
              <a:ext uri="{28A0092B-C50C-407E-A947-70E740481C1C}">
                <a14:useLocalDpi xmlns:a14="http://schemas.microsoft.com/office/drawing/2010/main" val="0"/>
              </a:ext>
            </a:extLst>
          </a:blip>
          <a:srcRect b="24911"/>
          <a:stretch/>
        </p:blipFill>
        <p:spPr>
          <a:xfrm>
            <a:off x="10234327" y="3458380"/>
            <a:ext cx="1592003" cy="1195414"/>
          </a:xfrm>
          <a:prstGeom prst="rect">
            <a:avLst/>
          </a:prstGeom>
        </p:spPr>
      </p:pic>
      <p:pic>
        <p:nvPicPr>
          <p:cNvPr id="20" name="Picture 19" descr="A close up of a logo&#10;&#10;Description automatically generated">
            <a:extLst>
              <a:ext uri="{FF2B5EF4-FFF2-40B4-BE49-F238E27FC236}">
                <a16:creationId xmlns:a16="http://schemas.microsoft.com/office/drawing/2014/main" id="{9C7CAE8F-CEF4-47BC-AC59-D5618ADDB9F8}"/>
              </a:ext>
            </a:extLst>
          </p:cNvPr>
          <p:cNvPicPr>
            <a:picLocks noChangeAspect="1"/>
          </p:cNvPicPr>
          <p:nvPr/>
        </p:nvPicPr>
        <p:blipFill rotWithShape="1">
          <a:blip r:embed="rId9">
            <a:extLst>
              <a:ext uri="{28A0092B-C50C-407E-A947-70E740481C1C}">
                <a14:useLocalDpi xmlns:a14="http://schemas.microsoft.com/office/drawing/2010/main" val="0"/>
              </a:ext>
            </a:extLst>
          </a:blip>
          <a:srcRect b="22019"/>
          <a:stretch/>
        </p:blipFill>
        <p:spPr>
          <a:xfrm>
            <a:off x="6700941" y="5079713"/>
            <a:ext cx="1481784" cy="1155516"/>
          </a:xfrm>
          <a:prstGeom prst="rect">
            <a:avLst/>
          </a:prstGeom>
        </p:spPr>
      </p:pic>
      <p:pic>
        <p:nvPicPr>
          <p:cNvPr id="21" name="Picture 20" descr="A close up of a logo&#10;&#10;Description automatically generated">
            <a:extLst>
              <a:ext uri="{FF2B5EF4-FFF2-40B4-BE49-F238E27FC236}">
                <a16:creationId xmlns:a16="http://schemas.microsoft.com/office/drawing/2014/main" id="{D80C5125-9367-4160-8072-0112DF7272B2}"/>
              </a:ext>
            </a:extLst>
          </p:cNvPr>
          <p:cNvPicPr>
            <a:picLocks noChangeAspect="1"/>
          </p:cNvPicPr>
          <p:nvPr/>
        </p:nvPicPr>
        <p:blipFill rotWithShape="1">
          <a:blip r:embed="rId10">
            <a:extLst>
              <a:ext uri="{28A0092B-C50C-407E-A947-70E740481C1C}">
                <a14:useLocalDpi xmlns:a14="http://schemas.microsoft.com/office/drawing/2010/main" val="0"/>
              </a:ext>
            </a:extLst>
          </a:blip>
          <a:srcRect b="15073"/>
          <a:stretch/>
        </p:blipFill>
        <p:spPr>
          <a:xfrm>
            <a:off x="10295206" y="2291773"/>
            <a:ext cx="1404715" cy="1192977"/>
          </a:xfrm>
          <a:prstGeom prst="rect">
            <a:avLst/>
          </a:prstGeom>
        </p:spPr>
      </p:pic>
      <p:pic>
        <p:nvPicPr>
          <p:cNvPr id="22" name="Picture 21" descr="A close up of a logo&#10;&#10;Description automatically generated">
            <a:extLst>
              <a:ext uri="{FF2B5EF4-FFF2-40B4-BE49-F238E27FC236}">
                <a16:creationId xmlns:a16="http://schemas.microsoft.com/office/drawing/2014/main" id="{3A4D8565-348D-459B-B34B-1418DEEBF735}"/>
              </a:ext>
            </a:extLst>
          </p:cNvPr>
          <p:cNvPicPr>
            <a:picLocks noChangeAspect="1"/>
          </p:cNvPicPr>
          <p:nvPr/>
        </p:nvPicPr>
        <p:blipFill rotWithShape="1">
          <a:blip r:embed="rId11">
            <a:extLst>
              <a:ext uri="{28A0092B-C50C-407E-A947-70E740481C1C}">
                <a14:useLocalDpi xmlns:a14="http://schemas.microsoft.com/office/drawing/2010/main" val="0"/>
              </a:ext>
            </a:extLst>
          </a:blip>
          <a:srcRect b="14079"/>
          <a:stretch/>
        </p:blipFill>
        <p:spPr>
          <a:xfrm>
            <a:off x="9428616" y="4583744"/>
            <a:ext cx="1370672" cy="1177695"/>
          </a:xfrm>
          <a:prstGeom prst="rect">
            <a:avLst/>
          </a:prstGeom>
        </p:spPr>
      </p:pic>
      <p:pic>
        <p:nvPicPr>
          <p:cNvPr id="23" name="Picture 22" descr="A close up of a logo&#10;&#10;Description automatically generated">
            <a:extLst>
              <a:ext uri="{FF2B5EF4-FFF2-40B4-BE49-F238E27FC236}">
                <a16:creationId xmlns:a16="http://schemas.microsoft.com/office/drawing/2014/main" id="{E036C938-E19D-4E7A-919E-89346BD7467C}"/>
              </a:ext>
            </a:extLst>
          </p:cNvPr>
          <p:cNvPicPr>
            <a:picLocks noChangeAspect="1"/>
          </p:cNvPicPr>
          <p:nvPr/>
        </p:nvPicPr>
        <p:blipFill rotWithShape="1">
          <a:blip r:embed="rId12">
            <a:extLst>
              <a:ext uri="{28A0092B-C50C-407E-A947-70E740481C1C}">
                <a14:useLocalDpi xmlns:a14="http://schemas.microsoft.com/office/drawing/2010/main" val="0"/>
              </a:ext>
            </a:extLst>
          </a:blip>
          <a:srcRect b="18984"/>
          <a:stretch/>
        </p:blipFill>
        <p:spPr>
          <a:xfrm>
            <a:off x="10391863" y="5440497"/>
            <a:ext cx="1592003" cy="1289775"/>
          </a:xfrm>
          <a:prstGeom prst="rect">
            <a:avLst/>
          </a:prstGeom>
        </p:spPr>
      </p:pic>
      <p:cxnSp>
        <p:nvCxnSpPr>
          <p:cNvPr id="3" name="Straight Connector 2">
            <a:extLst>
              <a:ext uri="{FF2B5EF4-FFF2-40B4-BE49-F238E27FC236}">
                <a16:creationId xmlns:a16="http://schemas.microsoft.com/office/drawing/2014/main" id="{530591D3-E56F-4322-8579-D127F64B1ADF}"/>
              </a:ext>
            </a:extLst>
          </p:cNvPr>
          <p:cNvCxnSpPr/>
          <p:nvPr/>
        </p:nvCxnSpPr>
        <p:spPr>
          <a:xfrm>
            <a:off x="6006163" y="1568918"/>
            <a:ext cx="0" cy="5161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620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B2B55E-1C6C-3C43-B9EB-B27E6702080F}"/>
              </a:ext>
            </a:extLst>
          </p:cNvPr>
          <p:cNvSpPr>
            <a:spLocks noGrp="1"/>
          </p:cNvSpPr>
          <p:nvPr>
            <p:ph type="body" idx="1"/>
          </p:nvPr>
        </p:nvSpPr>
        <p:spPr>
          <a:xfrm>
            <a:off x="1259806" y="259006"/>
            <a:ext cx="8788968" cy="6025803"/>
          </a:xfrm>
        </p:spPr>
        <p:txBody>
          <a:bodyPr>
            <a:normAutofit lnSpcReduction="10000"/>
          </a:bodyPr>
          <a:lstStyle/>
          <a:p>
            <a:pPr>
              <a:lnSpc>
                <a:spcPct val="100000"/>
              </a:lnSpc>
            </a:pPr>
            <a:r>
              <a:rPr lang="en-US" sz="3200" b="1" dirty="0"/>
              <a:t>Not just a population growth plan, communities need a more comprehensive ‘business plan’</a:t>
            </a:r>
          </a:p>
          <a:p>
            <a:pPr>
              <a:lnSpc>
                <a:spcPct val="100000"/>
              </a:lnSpc>
            </a:pPr>
            <a:endParaRPr lang="en-US" sz="3200" b="1" dirty="0"/>
          </a:p>
          <a:p>
            <a:pPr>
              <a:lnSpc>
                <a:spcPct val="100000"/>
              </a:lnSpc>
              <a:spcBef>
                <a:spcPts val="600"/>
              </a:spcBef>
              <a:spcAft>
                <a:spcPts val="2400"/>
              </a:spcAft>
            </a:pPr>
            <a:r>
              <a:rPr lang="en-US" sz="2000" b="1" dirty="0"/>
              <a:t>Elements of the business plan:</a:t>
            </a:r>
          </a:p>
          <a:p>
            <a:pPr marL="571500" indent="-342900">
              <a:lnSpc>
                <a:spcPct val="100000"/>
              </a:lnSpc>
              <a:spcBef>
                <a:spcPts val="600"/>
              </a:spcBef>
              <a:spcAft>
                <a:spcPts val="2400"/>
              </a:spcAft>
              <a:buFont typeface="Arial" panose="020B0604020202020204" pitchFamily="34" charset="0"/>
              <a:buChar char="•"/>
            </a:pPr>
            <a:r>
              <a:rPr lang="en-US" sz="2000" dirty="0"/>
              <a:t>A clear understanding of labour market needs to support workforce exits and accommodate new growth.</a:t>
            </a:r>
          </a:p>
          <a:p>
            <a:pPr marL="571500" indent="-342900">
              <a:lnSpc>
                <a:spcPct val="100000"/>
              </a:lnSpc>
              <a:spcBef>
                <a:spcPts val="600"/>
              </a:spcBef>
              <a:spcAft>
                <a:spcPts val="2400"/>
              </a:spcAft>
              <a:buFont typeface="Arial" panose="020B0604020202020204" pitchFamily="34" charset="0"/>
              <a:buChar char="•"/>
            </a:pPr>
            <a:r>
              <a:rPr lang="en-US" sz="2000" dirty="0"/>
              <a:t>Which industries have potential to grow in the future in the region?</a:t>
            </a:r>
          </a:p>
          <a:p>
            <a:pPr marL="571500" indent="-342900">
              <a:lnSpc>
                <a:spcPct val="100000"/>
              </a:lnSpc>
              <a:spcBef>
                <a:spcPts val="600"/>
              </a:spcBef>
              <a:spcAft>
                <a:spcPts val="2400"/>
              </a:spcAft>
              <a:buFont typeface="Arial" panose="020B0604020202020204" pitchFamily="34" charset="0"/>
              <a:buChar char="•"/>
            </a:pPr>
            <a:r>
              <a:rPr lang="en-US" sz="2000" dirty="0"/>
              <a:t>What level of inward population migration do we need?</a:t>
            </a:r>
          </a:p>
          <a:p>
            <a:pPr marL="571500" indent="-342900">
              <a:lnSpc>
                <a:spcPct val="100000"/>
              </a:lnSpc>
              <a:spcBef>
                <a:spcPts val="600"/>
              </a:spcBef>
              <a:spcAft>
                <a:spcPts val="2400"/>
              </a:spcAft>
              <a:buFont typeface="Arial" panose="020B0604020202020204" pitchFamily="34" charset="0"/>
              <a:buChar char="•"/>
            </a:pPr>
            <a:r>
              <a:rPr lang="en-US" sz="2000" dirty="0"/>
              <a:t>What are the barriers to attracting new population? (e.g. housing, local support infrastructure, language training, etc.)</a:t>
            </a:r>
          </a:p>
        </p:txBody>
      </p:sp>
      <p:pic>
        <p:nvPicPr>
          <p:cNvPr id="4" name="Picture 2" descr="plan Icon 3536369">
            <a:extLst>
              <a:ext uri="{FF2B5EF4-FFF2-40B4-BE49-F238E27FC236}">
                <a16:creationId xmlns:a16="http://schemas.microsoft.com/office/drawing/2014/main" id="{BCCDC494-D515-41FA-8ABD-2815B449E527}"/>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46233" y="78939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29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91AC97-B5B6-42A6-A3CA-F9BA2101AA4F}"/>
              </a:ext>
            </a:extLst>
          </p:cNvPr>
          <p:cNvSpPr>
            <a:spLocks noGrp="1"/>
          </p:cNvSpPr>
          <p:nvPr>
            <p:ph type="body" idx="2"/>
          </p:nvPr>
        </p:nvSpPr>
        <p:spPr>
          <a:xfrm>
            <a:off x="1565074" y="3242678"/>
            <a:ext cx="8882289" cy="2185971"/>
          </a:xfrm>
        </p:spPr>
        <p:txBody>
          <a:bodyPr/>
          <a:lstStyle/>
          <a:p>
            <a:pPr marL="269875" indent="-41275"/>
            <a:r>
              <a:rPr lang="en-CA" sz="4800" dirty="0"/>
              <a:t>Next Steps</a:t>
            </a:r>
          </a:p>
        </p:txBody>
      </p:sp>
    </p:spTree>
    <p:extLst>
      <p:ext uri="{BB962C8B-B14F-4D97-AF65-F5344CB8AC3E}">
        <p14:creationId xmlns:p14="http://schemas.microsoft.com/office/powerpoint/2010/main" val="1096422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8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75C187-46E3-41E0-90EC-F10A11FA132D}"/>
              </a:ext>
            </a:extLst>
          </p:cNvPr>
          <p:cNvSpPr>
            <a:spLocks noGrp="1"/>
          </p:cNvSpPr>
          <p:nvPr>
            <p:ph type="body" idx="2"/>
          </p:nvPr>
        </p:nvSpPr>
        <p:spPr>
          <a:xfrm>
            <a:off x="1517823" y="526233"/>
            <a:ext cx="8882289" cy="1191532"/>
          </a:xfrm>
        </p:spPr>
        <p:txBody>
          <a:bodyPr/>
          <a:lstStyle/>
          <a:p>
            <a:r>
              <a:rPr lang="en-CA" sz="3600"/>
              <a:t>New Brunswick is much older and aging faster than </a:t>
            </a:r>
            <a:r>
              <a:rPr lang="en-CA" sz="3600">
                <a:solidFill>
                  <a:srgbClr val="C00000"/>
                </a:solidFill>
              </a:rPr>
              <a:t>Canada</a:t>
            </a:r>
          </a:p>
        </p:txBody>
      </p:sp>
      <p:graphicFrame>
        <p:nvGraphicFramePr>
          <p:cNvPr id="5" name="Content Placeholder 5">
            <a:extLst>
              <a:ext uri="{FF2B5EF4-FFF2-40B4-BE49-F238E27FC236}">
                <a16:creationId xmlns:a16="http://schemas.microsoft.com/office/drawing/2014/main" id="{8909F6A7-4DCB-426C-9B71-877D363B8BF5}"/>
              </a:ext>
            </a:extLst>
          </p:cNvPr>
          <p:cNvGraphicFramePr>
            <a:graphicFrameLocks noGrp="1"/>
          </p:cNvGraphicFramePr>
          <p:nvPr>
            <p:ph sz="half" idx="1"/>
          </p:nvPr>
        </p:nvGraphicFramePr>
        <p:xfrm>
          <a:off x="1620982" y="2049089"/>
          <a:ext cx="4475018" cy="4159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4">
            <a:extLst>
              <a:ext uri="{FF2B5EF4-FFF2-40B4-BE49-F238E27FC236}">
                <a16:creationId xmlns:a16="http://schemas.microsoft.com/office/drawing/2014/main" id="{FDCA4D06-C588-4A17-AFDE-43626EA922ED}"/>
              </a:ext>
            </a:extLst>
          </p:cNvPr>
          <p:cNvGraphicFramePr>
            <a:graphicFrameLocks/>
          </p:cNvGraphicFramePr>
          <p:nvPr/>
        </p:nvGraphicFramePr>
        <p:xfrm>
          <a:off x="6483927" y="2057401"/>
          <a:ext cx="4869872" cy="415932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FC09338-7988-47A1-9CB5-BC0457BEE007}"/>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a:t>
            </a:r>
          </a:p>
        </p:txBody>
      </p:sp>
    </p:spTree>
    <p:extLst>
      <p:ext uri="{BB962C8B-B14F-4D97-AF65-F5344CB8AC3E}">
        <p14:creationId xmlns:p14="http://schemas.microsoft.com/office/powerpoint/2010/main" val="3857348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D79E62-D5F7-4C5A-B406-85E0FFD407E8}"/>
              </a:ext>
            </a:extLst>
          </p:cNvPr>
          <p:cNvSpPr>
            <a:spLocks noGrp="1"/>
          </p:cNvSpPr>
          <p:nvPr>
            <p:ph type="body" idx="2"/>
          </p:nvPr>
        </p:nvSpPr>
        <p:spPr>
          <a:xfrm>
            <a:off x="1573934" y="473826"/>
            <a:ext cx="8882289" cy="1416061"/>
          </a:xfrm>
        </p:spPr>
        <p:txBody>
          <a:bodyPr/>
          <a:lstStyle/>
          <a:p>
            <a:r>
              <a:rPr lang="en-CA" sz="3600"/>
              <a:t>And Carleton County is aging faster than New Brunswick</a:t>
            </a:r>
          </a:p>
        </p:txBody>
      </p:sp>
      <p:graphicFrame>
        <p:nvGraphicFramePr>
          <p:cNvPr id="6" name="Content Placeholder 3">
            <a:extLst>
              <a:ext uri="{FF2B5EF4-FFF2-40B4-BE49-F238E27FC236}">
                <a16:creationId xmlns:a16="http://schemas.microsoft.com/office/drawing/2014/main" id="{D636FB3A-0049-4D4A-A2BC-71681B06C760}"/>
              </a:ext>
            </a:extLst>
          </p:cNvPr>
          <p:cNvGraphicFramePr>
            <a:graphicFrameLocks/>
          </p:cNvGraphicFramePr>
          <p:nvPr/>
        </p:nvGraphicFramePr>
        <p:xfrm>
          <a:off x="2047009" y="2169623"/>
          <a:ext cx="7491846" cy="39734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0211047-9083-45F4-80BA-88F4E547EBFB}"/>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17-10-0005-01 and 17-10-0139-01.</a:t>
            </a:r>
          </a:p>
        </p:txBody>
      </p:sp>
    </p:spTree>
    <p:extLst>
      <p:ext uri="{BB962C8B-B14F-4D97-AF65-F5344CB8AC3E}">
        <p14:creationId xmlns:p14="http://schemas.microsoft.com/office/powerpoint/2010/main" val="3950358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48FFCF-EECB-47D8-8F5C-3EE785186E4A}"/>
              </a:ext>
            </a:extLst>
          </p:cNvPr>
          <p:cNvSpPr>
            <a:spLocks noGrp="1"/>
          </p:cNvSpPr>
          <p:nvPr>
            <p:ph type="body" idx="1"/>
          </p:nvPr>
        </p:nvSpPr>
        <p:spPr/>
        <p:txBody>
          <a:bodyPr>
            <a:normAutofit lnSpcReduction="10000"/>
          </a:bodyPr>
          <a:lstStyle/>
          <a:p>
            <a:r>
              <a:rPr lang="en-CA" b="1"/>
              <a:t>Faster aging means slower growth!</a:t>
            </a:r>
          </a:p>
        </p:txBody>
      </p:sp>
      <p:sp>
        <p:nvSpPr>
          <p:cNvPr id="4" name="Text Placeholder 3">
            <a:extLst>
              <a:ext uri="{FF2B5EF4-FFF2-40B4-BE49-F238E27FC236}">
                <a16:creationId xmlns:a16="http://schemas.microsoft.com/office/drawing/2014/main" id="{AFF67D62-8999-4565-9A28-49C7BB80CB9E}"/>
              </a:ext>
            </a:extLst>
          </p:cNvPr>
          <p:cNvSpPr>
            <a:spLocks noGrp="1"/>
          </p:cNvSpPr>
          <p:nvPr>
            <p:ph type="body" idx="3"/>
          </p:nvPr>
        </p:nvSpPr>
        <p:spPr/>
        <p:txBody>
          <a:bodyPr/>
          <a:lstStyle/>
          <a:p>
            <a:pPr marL="514350" indent="-285750">
              <a:buFont typeface="Wingdings" panose="05000000000000000000" pitchFamily="2" charset="2"/>
              <a:buChar char="Ø"/>
            </a:pPr>
            <a:r>
              <a:rPr lang="en-CA"/>
              <a:t>New Brunswick lost workers over the past decade</a:t>
            </a:r>
          </a:p>
          <a:p>
            <a:pPr marL="514350" indent="-285750">
              <a:buFont typeface="Wingdings" panose="05000000000000000000" pitchFamily="2" charset="2"/>
              <a:buChar char="Ø"/>
            </a:pPr>
            <a:r>
              <a:rPr lang="en-CA"/>
              <a:t>As a result, its economy has badly trailed behind Canada’s</a:t>
            </a:r>
          </a:p>
          <a:p>
            <a:pPr marL="514350" indent="-285750">
              <a:buFont typeface="Wingdings" panose="05000000000000000000" pitchFamily="2" charset="2"/>
              <a:buChar char="Ø"/>
            </a:pPr>
            <a:r>
              <a:rPr lang="en-CA"/>
              <a:t>The Edmundston-Woodstock region lost almost seven times more workers than New Brunswick, which suggests its economy likely shrank.</a:t>
            </a:r>
          </a:p>
        </p:txBody>
      </p:sp>
      <p:graphicFrame>
        <p:nvGraphicFramePr>
          <p:cNvPr id="5" name="Content Placeholder 3">
            <a:extLst>
              <a:ext uri="{FF2B5EF4-FFF2-40B4-BE49-F238E27FC236}">
                <a16:creationId xmlns:a16="http://schemas.microsoft.com/office/drawing/2014/main" id="{F433C12E-187B-454C-9A1A-64DAFE3314BB}"/>
              </a:ext>
            </a:extLst>
          </p:cNvPr>
          <p:cNvGraphicFramePr>
            <a:graphicFrameLocks/>
          </p:cNvGraphicFramePr>
          <p:nvPr/>
        </p:nvGraphicFramePr>
        <p:xfrm>
          <a:off x="838200" y="1091046"/>
          <a:ext cx="5489864" cy="484216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4818145-6039-400A-9623-D296F2C3DC9F}"/>
              </a:ext>
            </a:extLst>
          </p:cNvPr>
          <p:cNvSpPr txBox="1"/>
          <p:nvPr/>
        </p:nvSpPr>
        <p:spPr>
          <a:xfrm>
            <a:off x="1753985" y="6292735"/>
            <a:ext cx="8562110" cy="523220"/>
          </a:xfrm>
          <a:prstGeom prst="rect">
            <a:avLst/>
          </a:prstGeom>
          <a:noFill/>
        </p:spPr>
        <p:txBody>
          <a:bodyPr wrap="square" rtlCol="0">
            <a:spAutoFit/>
          </a:bodyPr>
          <a:lstStyle/>
          <a:p>
            <a:r>
              <a:rPr lang="en-CA"/>
              <a:t>Source: Statistics Canada, CANSIM tables 14-10-0023-01, 14-10-0090-01 and 36-10-0402-02.</a:t>
            </a:r>
          </a:p>
          <a:p>
            <a:r>
              <a:rPr lang="en-CA"/>
              <a:t>Note: Real GDP data not available for Edmundston-Woodstock ER.</a:t>
            </a:r>
          </a:p>
        </p:txBody>
      </p:sp>
    </p:spTree>
    <p:extLst>
      <p:ext uri="{BB962C8B-B14F-4D97-AF65-F5344CB8AC3E}">
        <p14:creationId xmlns:p14="http://schemas.microsoft.com/office/powerpoint/2010/main" val="26649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D24BADD-E032-4FE2-A7AA-3BDE311C23F9}"/>
              </a:ext>
            </a:extLst>
          </p:cNvPr>
          <p:cNvSpPr>
            <a:spLocks noGrp="1"/>
          </p:cNvSpPr>
          <p:nvPr>
            <p:ph type="body" idx="1"/>
          </p:nvPr>
        </p:nvSpPr>
        <p:spPr/>
        <p:txBody>
          <a:bodyPr>
            <a:normAutofit fontScale="77500" lnSpcReduction="20000"/>
          </a:bodyPr>
          <a:lstStyle/>
          <a:p>
            <a:r>
              <a:rPr lang="en-CA" b="1"/>
              <a:t>The labour challenge: filling the gap left by retiring baby boomers </a:t>
            </a:r>
          </a:p>
        </p:txBody>
      </p:sp>
      <p:sp>
        <p:nvSpPr>
          <p:cNvPr id="4" name="Text Placeholder 3">
            <a:extLst>
              <a:ext uri="{FF2B5EF4-FFF2-40B4-BE49-F238E27FC236}">
                <a16:creationId xmlns:a16="http://schemas.microsoft.com/office/drawing/2014/main" id="{34814BA0-BC94-4D8D-859A-F969ED23DED5}"/>
              </a:ext>
            </a:extLst>
          </p:cNvPr>
          <p:cNvSpPr>
            <a:spLocks noGrp="1"/>
          </p:cNvSpPr>
          <p:nvPr>
            <p:ph type="body" idx="3"/>
          </p:nvPr>
        </p:nvSpPr>
        <p:spPr>
          <a:xfrm>
            <a:off x="7081745" y="2022763"/>
            <a:ext cx="4656137" cy="3962400"/>
          </a:xfrm>
        </p:spPr>
        <p:txBody>
          <a:bodyPr>
            <a:normAutofit fontScale="92500" lnSpcReduction="20000"/>
          </a:bodyPr>
          <a:lstStyle/>
          <a:p>
            <a:pPr marL="514350" indent="-285750">
              <a:buFont typeface="Wingdings" panose="05000000000000000000" pitchFamily="2" charset="2"/>
              <a:buChar char="Ø"/>
            </a:pPr>
            <a:r>
              <a:rPr lang="en-CA"/>
              <a:t>Up until 2011, the number of young people reaching the official working age of 15 was well above that of people reaching the official retirement age of 65</a:t>
            </a:r>
          </a:p>
          <a:p>
            <a:pPr marL="514350" indent="-285750">
              <a:buFont typeface="Wingdings" panose="05000000000000000000" pitchFamily="2" charset="2"/>
              <a:buChar char="Ø"/>
            </a:pPr>
            <a:r>
              <a:rPr lang="en-CA"/>
              <a:t>All this changed in 2011 when the county’s first boomers turned 65</a:t>
            </a:r>
          </a:p>
          <a:p>
            <a:pPr marL="514350" indent="-285750">
              <a:buFont typeface="Wingdings" panose="05000000000000000000" pitchFamily="2" charset="2"/>
              <a:buChar char="Ø"/>
            </a:pPr>
            <a:r>
              <a:rPr lang="en-CA"/>
              <a:t>Without newcomers, Carleton County’s labour force will continue to decline for at least another 10 years</a:t>
            </a:r>
          </a:p>
        </p:txBody>
      </p:sp>
      <p:graphicFrame>
        <p:nvGraphicFramePr>
          <p:cNvPr id="5" name="Content Placeholder 6">
            <a:extLst>
              <a:ext uri="{FF2B5EF4-FFF2-40B4-BE49-F238E27FC236}">
                <a16:creationId xmlns:a16="http://schemas.microsoft.com/office/drawing/2014/main" id="{2E741B2A-6FAB-48DB-AA2B-E1FDD81795F5}"/>
              </a:ext>
            </a:extLst>
          </p:cNvPr>
          <p:cNvGraphicFramePr>
            <a:graphicFrameLocks/>
          </p:cNvGraphicFramePr>
          <p:nvPr/>
        </p:nvGraphicFramePr>
        <p:xfrm>
          <a:off x="1049481" y="1111826"/>
          <a:ext cx="5181600" cy="4873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C7E3823-A320-4BDF-906D-902A803933EE}"/>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 17-10-0139-01.</a:t>
            </a:r>
          </a:p>
        </p:txBody>
      </p:sp>
    </p:spTree>
    <p:extLst>
      <p:ext uri="{BB962C8B-B14F-4D97-AF65-F5344CB8AC3E}">
        <p14:creationId xmlns:p14="http://schemas.microsoft.com/office/powerpoint/2010/main" val="25473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0D9936-5997-478D-AA09-A19A27835828}"/>
              </a:ext>
            </a:extLst>
          </p:cNvPr>
          <p:cNvSpPr>
            <a:spLocks noGrp="1"/>
          </p:cNvSpPr>
          <p:nvPr>
            <p:ph type="body" idx="1"/>
          </p:nvPr>
        </p:nvSpPr>
        <p:spPr>
          <a:xfrm>
            <a:off x="7081284" y="658814"/>
            <a:ext cx="4657060" cy="993342"/>
          </a:xfrm>
        </p:spPr>
        <p:txBody>
          <a:bodyPr>
            <a:normAutofit fontScale="70000" lnSpcReduction="20000"/>
          </a:bodyPr>
          <a:lstStyle/>
          <a:p>
            <a:r>
              <a:rPr lang="en-CA" b="1"/>
              <a:t>The good news: schools are no longer emptying out</a:t>
            </a:r>
          </a:p>
        </p:txBody>
      </p:sp>
      <p:sp>
        <p:nvSpPr>
          <p:cNvPr id="4" name="Text Placeholder 3">
            <a:extLst>
              <a:ext uri="{FF2B5EF4-FFF2-40B4-BE49-F238E27FC236}">
                <a16:creationId xmlns:a16="http://schemas.microsoft.com/office/drawing/2014/main" id="{F7CFA4A6-0539-4610-906A-96DD0F65AD50}"/>
              </a:ext>
            </a:extLst>
          </p:cNvPr>
          <p:cNvSpPr>
            <a:spLocks noGrp="1"/>
          </p:cNvSpPr>
          <p:nvPr>
            <p:ph type="body" idx="3"/>
          </p:nvPr>
        </p:nvSpPr>
        <p:spPr>
          <a:xfrm>
            <a:off x="7081838" y="1787237"/>
            <a:ext cx="4815753" cy="4367502"/>
          </a:xfrm>
        </p:spPr>
        <p:txBody>
          <a:bodyPr>
            <a:normAutofit/>
          </a:bodyPr>
          <a:lstStyle/>
          <a:p>
            <a:pPr marL="514350" indent="-285750">
              <a:buFont typeface="Wingdings" panose="05000000000000000000" pitchFamily="2" charset="2"/>
              <a:buChar char="Ø"/>
            </a:pPr>
            <a:r>
              <a:rPr lang="en-CA"/>
              <a:t>Newcomers to New Brunswick are typically of child-rearing age</a:t>
            </a:r>
          </a:p>
          <a:p>
            <a:pPr marL="514350" indent="-285750">
              <a:buFont typeface="Wingdings" panose="05000000000000000000" pitchFamily="2" charset="2"/>
              <a:buChar char="Ø"/>
            </a:pPr>
            <a:r>
              <a:rPr lang="en-CA"/>
              <a:t>Migration to Carleton County has helped stabilize the school age population</a:t>
            </a:r>
          </a:p>
          <a:p>
            <a:pPr marL="514350" indent="-285750">
              <a:buFont typeface="Wingdings" panose="05000000000000000000" pitchFamily="2" charset="2"/>
              <a:buChar char="Ø"/>
            </a:pPr>
            <a:r>
              <a:rPr lang="en-CA"/>
              <a:t>Continued migration is necessary to maintain this stability, and more is needed for growth.</a:t>
            </a:r>
          </a:p>
        </p:txBody>
      </p:sp>
      <p:graphicFrame>
        <p:nvGraphicFramePr>
          <p:cNvPr id="8" name="Chart 7">
            <a:extLst>
              <a:ext uri="{FF2B5EF4-FFF2-40B4-BE49-F238E27FC236}">
                <a16:creationId xmlns:a16="http://schemas.microsoft.com/office/drawing/2014/main" id="{04F68498-6ECB-486A-99E7-12B93550FDE0}"/>
              </a:ext>
            </a:extLst>
          </p:cNvPr>
          <p:cNvGraphicFramePr>
            <a:graphicFrameLocks/>
          </p:cNvGraphicFramePr>
          <p:nvPr/>
        </p:nvGraphicFramePr>
        <p:xfrm>
          <a:off x="1113992" y="1174172"/>
          <a:ext cx="4982008" cy="44992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612F801-63B0-495A-A69C-D62FA770255A}"/>
              </a:ext>
            </a:extLst>
          </p:cNvPr>
          <p:cNvSpPr txBox="1"/>
          <p:nvPr/>
        </p:nvSpPr>
        <p:spPr>
          <a:xfrm>
            <a:off x="1753985" y="6292735"/>
            <a:ext cx="8562110" cy="307777"/>
          </a:xfrm>
          <a:prstGeom prst="rect">
            <a:avLst/>
          </a:prstGeom>
          <a:noFill/>
        </p:spPr>
        <p:txBody>
          <a:bodyPr wrap="square" rtlCol="0">
            <a:spAutoFit/>
          </a:bodyPr>
          <a:lstStyle/>
          <a:p>
            <a:r>
              <a:rPr lang="en-CA"/>
              <a:t>Source: Statistics Canada, CANSIM tables 17-10-0135-01 and 17-10-0139-01.</a:t>
            </a:r>
          </a:p>
        </p:txBody>
      </p:sp>
    </p:spTree>
    <p:extLst>
      <p:ext uri="{BB962C8B-B14F-4D97-AF65-F5344CB8AC3E}">
        <p14:creationId xmlns:p14="http://schemas.microsoft.com/office/powerpoint/2010/main" val="65749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A1B0E3-AA89-41AD-9C2C-D1B68F9A5EE1}"/>
              </a:ext>
            </a:extLst>
          </p:cNvPr>
          <p:cNvSpPr>
            <a:spLocks noGrp="1"/>
          </p:cNvSpPr>
          <p:nvPr>
            <p:ph type="body" idx="1"/>
          </p:nvPr>
        </p:nvSpPr>
        <p:spPr/>
        <p:txBody>
          <a:bodyPr>
            <a:normAutofit fontScale="92500" lnSpcReduction="10000"/>
          </a:bodyPr>
          <a:lstStyle/>
          <a:p>
            <a:r>
              <a:rPr lang="en-CA" sz="2400" b="1"/>
              <a:t>Despite progress in recent years, serious challenges remain</a:t>
            </a:r>
          </a:p>
        </p:txBody>
      </p:sp>
      <p:sp>
        <p:nvSpPr>
          <p:cNvPr id="4" name="Text Placeholder 3">
            <a:extLst>
              <a:ext uri="{FF2B5EF4-FFF2-40B4-BE49-F238E27FC236}">
                <a16:creationId xmlns:a16="http://schemas.microsoft.com/office/drawing/2014/main" id="{AFBA9B92-9D17-448C-8F7A-A50849204D9A}"/>
              </a:ext>
            </a:extLst>
          </p:cNvPr>
          <p:cNvSpPr>
            <a:spLocks noGrp="1"/>
          </p:cNvSpPr>
          <p:nvPr>
            <p:ph type="body" idx="3"/>
          </p:nvPr>
        </p:nvSpPr>
        <p:spPr>
          <a:xfrm>
            <a:off x="7082207" y="2057256"/>
            <a:ext cx="4656137" cy="3962400"/>
          </a:xfrm>
        </p:spPr>
        <p:txBody>
          <a:bodyPr/>
          <a:lstStyle/>
          <a:p>
            <a:pPr marL="514350" indent="-285750">
              <a:buFont typeface="Wingdings" panose="05000000000000000000" pitchFamily="2" charset="2"/>
              <a:buChar char="Ø"/>
            </a:pPr>
            <a:r>
              <a:rPr lang="en-CA"/>
              <a:t>Population aging means greater demand for public services</a:t>
            </a:r>
          </a:p>
          <a:p>
            <a:pPr marL="514350" indent="-285750">
              <a:buFont typeface="Wingdings" panose="05000000000000000000" pitchFamily="2" charset="2"/>
              <a:buChar char="Ø"/>
            </a:pPr>
            <a:r>
              <a:rPr lang="en-CA"/>
              <a:t>As a result, labour is shifting from private to public sector</a:t>
            </a:r>
          </a:p>
          <a:p>
            <a:pPr marL="514350" indent="-285750">
              <a:buFont typeface="Wingdings" panose="05000000000000000000" pitchFamily="2" charset="2"/>
              <a:buChar char="Ø"/>
            </a:pPr>
            <a:r>
              <a:rPr lang="en-CA"/>
              <a:t>More workers will be needed to meet growing public services </a:t>
            </a:r>
            <a:r>
              <a:rPr lang="en-CA" u="sng"/>
              <a:t>and</a:t>
            </a:r>
            <a:r>
              <a:rPr lang="en-CA"/>
              <a:t> grow the private sector</a:t>
            </a:r>
          </a:p>
        </p:txBody>
      </p:sp>
      <p:graphicFrame>
        <p:nvGraphicFramePr>
          <p:cNvPr id="5" name="Picture Placeholder 4">
            <a:extLst>
              <a:ext uri="{FF2B5EF4-FFF2-40B4-BE49-F238E27FC236}">
                <a16:creationId xmlns:a16="http://schemas.microsoft.com/office/drawing/2014/main" id="{E1483916-ED84-4F6A-AFB5-715212999E24}"/>
              </a:ext>
            </a:extLst>
          </p:cNvPr>
          <p:cNvGraphicFramePr>
            <a:graphicFrameLocks noGrp="1"/>
          </p:cNvGraphicFramePr>
          <p:nvPr>
            <p:ph type="pic" idx="2"/>
          </p:nvPr>
        </p:nvGraphicFramePr>
        <p:xfrm>
          <a:off x="954088" y="1163782"/>
          <a:ext cx="5610225" cy="460317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E43EDD2-663B-4003-BDE9-580C67FD4F23}"/>
              </a:ext>
            </a:extLst>
          </p:cNvPr>
          <p:cNvSpPr txBox="1"/>
          <p:nvPr/>
        </p:nvSpPr>
        <p:spPr>
          <a:xfrm>
            <a:off x="1402773" y="6307282"/>
            <a:ext cx="8198427" cy="311727"/>
          </a:xfrm>
          <a:prstGeom prst="rect">
            <a:avLst/>
          </a:prstGeom>
          <a:noFill/>
        </p:spPr>
        <p:txBody>
          <a:bodyPr wrap="square" rtlCol="0">
            <a:spAutoFit/>
          </a:bodyPr>
          <a:lstStyle/>
          <a:p>
            <a:r>
              <a:rPr lang="en-CA"/>
              <a:t>Source: Statistics Canada, CANSIM table 14-10-0092-01.</a:t>
            </a:r>
          </a:p>
        </p:txBody>
      </p:sp>
    </p:spTree>
    <p:extLst>
      <p:ext uri="{BB962C8B-B14F-4D97-AF65-F5344CB8AC3E}">
        <p14:creationId xmlns:p14="http://schemas.microsoft.com/office/powerpoint/2010/main" val="3013771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6D9F9B-86AC-43CD-B5DD-9D8DDE9C2933}"/>
              </a:ext>
            </a:extLst>
          </p:cNvPr>
          <p:cNvSpPr>
            <a:spLocks noGrp="1"/>
          </p:cNvSpPr>
          <p:nvPr>
            <p:ph type="body" idx="1"/>
          </p:nvPr>
        </p:nvSpPr>
        <p:spPr/>
        <p:txBody>
          <a:bodyPr>
            <a:normAutofit fontScale="77500" lnSpcReduction="20000"/>
          </a:bodyPr>
          <a:lstStyle/>
          <a:p>
            <a:r>
              <a:rPr lang="en-CA" b="1"/>
              <a:t>Private sector growth will be critical to ensuring quality public services</a:t>
            </a:r>
          </a:p>
        </p:txBody>
      </p:sp>
      <p:sp>
        <p:nvSpPr>
          <p:cNvPr id="4" name="Text Placeholder 3">
            <a:extLst>
              <a:ext uri="{FF2B5EF4-FFF2-40B4-BE49-F238E27FC236}">
                <a16:creationId xmlns:a16="http://schemas.microsoft.com/office/drawing/2014/main" id="{14E5A833-3DC6-4631-9DFA-8D5CBD260637}"/>
              </a:ext>
            </a:extLst>
          </p:cNvPr>
          <p:cNvSpPr>
            <a:spLocks noGrp="1"/>
          </p:cNvSpPr>
          <p:nvPr>
            <p:ph type="body" idx="3"/>
          </p:nvPr>
        </p:nvSpPr>
        <p:spPr>
          <a:xfrm>
            <a:off x="7081284" y="1849438"/>
            <a:ext cx="4656137" cy="4364326"/>
          </a:xfrm>
        </p:spPr>
        <p:txBody>
          <a:bodyPr>
            <a:normAutofit lnSpcReduction="10000"/>
          </a:bodyPr>
          <a:lstStyle/>
          <a:p>
            <a:pPr marL="514350" indent="-285750">
              <a:buFont typeface="Wingdings" panose="05000000000000000000" pitchFamily="2" charset="2"/>
              <a:buChar char="Ø"/>
            </a:pPr>
            <a:r>
              <a:rPr lang="en-CA"/>
              <a:t>Health care spending escalates dramatically as seniors grow older</a:t>
            </a:r>
          </a:p>
          <a:p>
            <a:pPr marL="514350" indent="-285750">
              <a:buFont typeface="Wingdings" panose="05000000000000000000" pitchFamily="2" charset="2"/>
              <a:buChar char="Ø"/>
            </a:pPr>
            <a:r>
              <a:rPr lang="en-CA"/>
              <a:t>New Brunswick’s first baby boomers are turning 75 this year. Over the next 15 years, the number of people aged 75 and over is projected to more than double, to nearly 140,000</a:t>
            </a:r>
          </a:p>
          <a:p>
            <a:pPr marL="514350" indent="-285750">
              <a:buFont typeface="Wingdings" panose="05000000000000000000" pitchFamily="2" charset="2"/>
              <a:buChar char="Ø"/>
            </a:pPr>
            <a:r>
              <a:rPr lang="en-CA"/>
              <a:t>This will result in escalating health care costs. Private sector growth is needed to cover escalating costs</a:t>
            </a:r>
          </a:p>
        </p:txBody>
      </p:sp>
      <p:graphicFrame>
        <p:nvGraphicFramePr>
          <p:cNvPr id="5" name="Content Placeholder 5">
            <a:extLst>
              <a:ext uri="{FF2B5EF4-FFF2-40B4-BE49-F238E27FC236}">
                <a16:creationId xmlns:a16="http://schemas.microsoft.com/office/drawing/2014/main" id="{FDC7396B-39C9-4803-9A36-93656D5EFB11}"/>
              </a:ext>
            </a:extLst>
          </p:cNvPr>
          <p:cNvGraphicFramePr>
            <a:graphicFrameLocks noGrp="1"/>
          </p:cNvGraphicFramePr>
          <p:nvPr>
            <p:ph type="pic" idx="2"/>
          </p:nvPr>
        </p:nvGraphicFramePr>
        <p:xfrm>
          <a:off x="995652" y="827117"/>
          <a:ext cx="5610225" cy="474864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8DDE27A-26FC-44D5-A6A1-31BEE54A5DD9}"/>
              </a:ext>
            </a:extLst>
          </p:cNvPr>
          <p:cNvSpPr txBox="1"/>
          <p:nvPr/>
        </p:nvSpPr>
        <p:spPr>
          <a:xfrm>
            <a:off x="1246909" y="6350924"/>
            <a:ext cx="8952807" cy="369332"/>
          </a:xfrm>
          <a:prstGeom prst="rect">
            <a:avLst/>
          </a:prstGeom>
          <a:noFill/>
        </p:spPr>
        <p:txBody>
          <a:bodyPr wrap="square" rtlCol="0">
            <a:spAutoFit/>
          </a:bodyPr>
          <a:lstStyle/>
          <a:p>
            <a:r>
              <a:rPr lang="en-CA" sz="900"/>
              <a:t>Source: Calculations by Richard Saillant based on Canadian average provincial health spending by age group for 2017 and data from Canadian Institute for Health Information (CIHI) and Statistics Canada, CANSIM table 17-10-0057-01, high growth population scenario.</a:t>
            </a:r>
          </a:p>
        </p:txBody>
      </p:sp>
    </p:spTree>
    <p:extLst>
      <p:ext uri="{BB962C8B-B14F-4D97-AF65-F5344CB8AC3E}">
        <p14:creationId xmlns:p14="http://schemas.microsoft.com/office/powerpoint/2010/main" val="31926874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3656</TotalTime>
  <Words>1302</Words>
  <Application>Microsoft Office PowerPoint</Application>
  <PresentationFormat>Widescreen</PresentationFormat>
  <Paragraphs>150</Paragraphs>
  <Slides>28</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Inter</vt:lpstr>
      <vt:lpstr>Calibri</vt:lpstr>
      <vt:lpstr>Century Gothic</vt:lpstr>
      <vt:lpstr>Wingdings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Valentina Carrillo</dc:creator>
  <cp:lastModifiedBy>Nicole Nader</cp:lastModifiedBy>
  <cp:revision>41</cp:revision>
  <dcterms:created xsi:type="dcterms:W3CDTF">2021-01-19T19:30:51Z</dcterms:created>
  <dcterms:modified xsi:type="dcterms:W3CDTF">2021-02-22T22:47:39Z</dcterms:modified>
</cp:coreProperties>
</file>