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70" r:id="rId2"/>
    <p:sldId id="290" r:id="rId3"/>
    <p:sldId id="306" r:id="rId4"/>
    <p:sldId id="273" r:id="rId5"/>
    <p:sldId id="302" r:id="rId6"/>
    <p:sldId id="307" r:id="rId7"/>
    <p:sldId id="304" r:id="rId8"/>
    <p:sldId id="305" r:id="rId9"/>
    <p:sldId id="308" r:id="rId10"/>
    <p:sldId id="309" r:id="rId11"/>
    <p:sldId id="292" r:id="rId12"/>
    <p:sldId id="266" r:id="rId13"/>
    <p:sldId id="297" r:id="rId14"/>
    <p:sldId id="298" r:id="rId15"/>
    <p:sldId id="276" r:id="rId16"/>
    <p:sldId id="278" r:id="rId17"/>
    <p:sldId id="296" r:id="rId18"/>
    <p:sldId id="295" r:id="rId19"/>
    <p:sldId id="299" r:id="rId20"/>
    <p:sldId id="294" r:id="rId21"/>
    <p:sldId id="265" r:id="rId22"/>
    <p:sldId id="275" r:id="rId23"/>
    <p:sldId id="277" r:id="rId24"/>
    <p:sldId id="300" r:id="rId25"/>
    <p:sldId id="263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Inter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275" autoAdjust="0"/>
  </p:normalViewPr>
  <p:slideViewPr>
    <p:cSldViewPr snapToGrid="0">
      <p:cViewPr varScale="1">
        <p:scale>
          <a:sx n="191" d="100"/>
          <a:sy n="191" d="100"/>
        </p:scale>
        <p:origin x="168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4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Croissance de</a:t>
            </a:r>
            <a:r>
              <a:rPr lang="en-CA" sz="1800" b="1" baseline="0"/>
              <a:t> la population selon le groupe d'âge</a:t>
            </a:r>
          </a:p>
          <a:p>
            <a:pPr>
              <a:defRPr/>
            </a:pPr>
            <a:r>
              <a:rPr lang="en-CA" sz="1800" b="1" baseline="0"/>
              <a:t>2010 à 2020</a:t>
            </a:r>
            <a:endParaRPr lang="en-C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Sheet1!$E$37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Sheet1!$D$38:$D$46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Sheet1!$E$38:$E$46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D-43C5-8CAC-50C7471BDF30}"/>
            </c:ext>
          </c:extLst>
        </c:ser>
        <c:ser>
          <c:idx val="1"/>
          <c:order val="1"/>
          <c:tx>
            <c:strRef>
              <c:f>Sheet1!$F$37</c:f>
              <c:strCache>
                <c:ptCount val="1"/>
                <c:pt idx="0">
                  <c:v>AR de Bathurst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Sheet1!$D$38:$D$46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Sheet1!$F$38:$F$46</c:f>
              <c:numCache>
                <c:formatCode>0%</c:formatCode>
                <c:ptCount val="9"/>
                <c:pt idx="0">
                  <c:v>-0.15023809523809528</c:v>
                </c:pt>
                <c:pt idx="1">
                  <c:v>-0.16035634743875282</c:v>
                </c:pt>
                <c:pt idx="2">
                  <c:v>-0.13447204968944104</c:v>
                </c:pt>
                <c:pt idx="3">
                  <c:v>-0.22668545924359873</c:v>
                </c:pt>
                <c:pt idx="4">
                  <c:v>-0.23238824143329273</c:v>
                </c:pt>
                <c:pt idx="5">
                  <c:v>4.3729671123960978E-2</c:v>
                </c:pt>
                <c:pt idx="6">
                  <c:v>0.52607049228080394</c:v>
                </c:pt>
                <c:pt idx="7">
                  <c:v>0.59955555555555562</c:v>
                </c:pt>
                <c:pt idx="8">
                  <c:v>-1.6876066387467081E-2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D-43C5-8CAC-50C7471BD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733183"/>
        <c:axId val="226750239"/>
      </c:barChart>
      <c:catAx>
        <c:axId val="22673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6750239"/>
        <c:crosses val="autoZero"/>
        <c:auto val="1"/>
        <c:lblAlgn val="ctr"/>
        <c:lblOffset val="100"/>
        <c:noMultiLvlLbl val="0"/>
      </c:catAx>
      <c:valAx>
        <c:axId val="22675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6733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Croissance du PIB</a:t>
            </a:r>
            <a:r>
              <a:rPr lang="en-CA" b="1" baseline="0"/>
              <a:t> réel et de la population active</a:t>
            </a:r>
          </a:p>
          <a:p>
            <a:pPr>
              <a:defRPr/>
            </a:pPr>
            <a:r>
              <a:rPr lang="en-CA" b="1" baseline="0"/>
              <a:t>2009 à 2019</a:t>
            </a:r>
            <a:endParaRPr lang="en-CA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'[Bathurst CA.xlsx]Sheet2'!$C$4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CA.xlsx]Sheet2'!$C$5:$C$6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C-4705-B1C9-2DE3CC583D86}"/>
            </c:ext>
          </c:extLst>
        </c:ser>
        <c:ser>
          <c:idx val="1"/>
          <c:order val="1"/>
          <c:tx>
            <c:strRef>
              <c:f>'[Bathurst CA.xlsx]Sheet2'!$D$4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CA.xlsx]Sheet2'!$D$5:$D$6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C-4705-B1C9-2DE3CC583D86}"/>
            </c:ext>
          </c:extLst>
        </c:ser>
        <c:ser>
          <c:idx val="2"/>
          <c:order val="2"/>
          <c:tx>
            <c:strRef>
              <c:f>'[Bathurst CA.xlsx]Sheet2'!$E$4</c:f>
              <c:strCache>
                <c:ptCount val="1"/>
                <c:pt idx="0">
                  <c:v>AR de Bathurst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CA.xlsx]Sheet2'!$E$5:$E$6</c:f>
              <c:numCache>
                <c:formatCode>0%</c:formatCode>
                <c:ptCount val="2"/>
                <c:pt idx="1">
                  <c:v>-9.7922848664688589E-2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C-4705-B1C9-2DE3CC583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041295"/>
        <c:axId val="639042543"/>
      </c:barChart>
      <c:catAx>
        <c:axId val="63904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9042543"/>
        <c:crosses val="autoZero"/>
        <c:auto val="1"/>
        <c:lblAlgn val="ctr"/>
        <c:lblOffset val="100"/>
        <c:noMultiLvlLbl val="0"/>
      </c:catAx>
      <c:valAx>
        <c:axId val="63904254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904129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Population âgée de 15 et 65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1895962358823826E-2"/>
          <c:y val="0.11416666666666667"/>
          <c:w val="0.90107097002657832"/>
          <c:h val="0.71599365704286966"/>
        </c:manualLayout>
      </c:layout>
      <c:lineChart>
        <c:grouping val="standard"/>
        <c:varyColors val="0"/>
        <c:ser>
          <c:idx val="0"/>
          <c:order val="0"/>
          <c:tx>
            <c:strRef>
              <c:f>'[Bathurst CA.xlsx]Sheet3'!$C$4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CA.xlsx]Sheet3'!$D$3:$W$3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'[Bathurst CA.xlsx]Sheet3'!$D$4:$W$4</c:f>
              <c:numCache>
                <c:formatCode>General</c:formatCode>
                <c:ptCount val="20"/>
                <c:pt idx="0">
                  <c:v>427</c:v>
                </c:pt>
                <c:pt idx="1">
                  <c:v>435</c:v>
                </c:pt>
                <c:pt idx="2">
                  <c:v>422</c:v>
                </c:pt>
                <c:pt idx="3">
                  <c:v>433</c:v>
                </c:pt>
                <c:pt idx="4">
                  <c:v>459</c:v>
                </c:pt>
                <c:pt idx="5">
                  <c:v>449</c:v>
                </c:pt>
                <c:pt idx="6">
                  <c:v>407</c:v>
                </c:pt>
                <c:pt idx="7">
                  <c:v>398</c:v>
                </c:pt>
                <c:pt idx="8">
                  <c:v>388</c:v>
                </c:pt>
                <c:pt idx="9">
                  <c:v>401</c:v>
                </c:pt>
                <c:pt idx="10">
                  <c:v>356</c:v>
                </c:pt>
                <c:pt idx="11">
                  <c:v>348</c:v>
                </c:pt>
                <c:pt idx="12">
                  <c:v>313</c:v>
                </c:pt>
                <c:pt idx="13">
                  <c:v>336</c:v>
                </c:pt>
                <c:pt idx="14">
                  <c:v>323</c:v>
                </c:pt>
                <c:pt idx="15">
                  <c:v>296</c:v>
                </c:pt>
                <c:pt idx="16">
                  <c:v>292</c:v>
                </c:pt>
                <c:pt idx="17">
                  <c:v>290</c:v>
                </c:pt>
                <c:pt idx="18">
                  <c:v>272</c:v>
                </c:pt>
                <c:pt idx="19">
                  <c:v>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40-4B00-861F-15FFE62437AD}"/>
            </c:ext>
          </c:extLst>
        </c:ser>
        <c:ser>
          <c:idx val="1"/>
          <c:order val="1"/>
          <c:tx>
            <c:strRef>
              <c:f>'[Bathurst CA.xlsx]Sheet3'!$C$5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CA.xlsx]Sheet3'!$D$3:$W$3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'[Bathurst CA.xlsx]Sheet3'!$D$5:$W$5</c:f>
              <c:numCache>
                <c:formatCode>General</c:formatCode>
                <c:ptCount val="20"/>
                <c:pt idx="0">
                  <c:v>302</c:v>
                </c:pt>
                <c:pt idx="1">
                  <c:v>285</c:v>
                </c:pt>
                <c:pt idx="2">
                  <c:v>321</c:v>
                </c:pt>
                <c:pt idx="3">
                  <c:v>369</c:v>
                </c:pt>
                <c:pt idx="4">
                  <c:v>333</c:v>
                </c:pt>
                <c:pt idx="5">
                  <c:v>390</c:v>
                </c:pt>
                <c:pt idx="6">
                  <c:v>352</c:v>
                </c:pt>
                <c:pt idx="7">
                  <c:v>394</c:v>
                </c:pt>
                <c:pt idx="8">
                  <c:v>444</c:v>
                </c:pt>
                <c:pt idx="9">
                  <c:v>432</c:v>
                </c:pt>
                <c:pt idx="10">
                  <c:v>481</c:v>
                </c:pt>
                <c:pt idx="11">
                  <c:v>518</c:v>
                </c:pt>
                <c:pt idx="12">
                  <c:v>533</c:v>
                </c:pt>
                <c:pt idx="13">
                  <c:v>522</c:v>
                </c:pt>
                <c:pt idx="14">
                  <c:v>543</c:v>
                </c:pt>
                <c:pt idx="15">
                  <c:v>551</c:v>
                </c:pt>
                <c:pt idx="16">
                  <c:v>565</c:v>
                </c:pt>
                <c:pt idx="17">
                  <c:v>573</c:v>
                </c:pt>
                <c:pt idx="18">
                  <c:v>573</c:v>
                </c:pt>
                <c:pt idx="19">
                  <c:v>576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40-4B00-861F-15FFE624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1113935"/>
        <c:axId val="481115599"/>
      </c:lineChart>
      <c:catAx>
        <c:axId val="4811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1115599"/>
        <c:crosses val="autoZero"/>
        <c:auto val="1"/>
        <c:lblAlgn val="ctr"/>
        <c:lblOffset val="100"/>
        <c:noMultiLvlLbl val="0"/>
      </c:catAx>
      <c:valAx>
        <c:axId val="481115599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111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Population</a:t>
            </a:r>
            <a:r>
              <a:rPr lang="en-CA" sz="1800" b="1" baseline="0"/>
              <a:t> âge de 5 à 18 ans</a:t>
            </a:r>
            <a:endParaRPr lang="en-CA" sz="1800" b="1"/>
          </a:p>
        </c:rich>
      </c:tx>
      <c:layout>
        <c:manualLayout>
          <c:xMode val="edge"/>
          <c:yMode val="edge"/>
          <c:x val="0.22140798346238355"/>
          <c:y val="2.0114942528735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151985447137379"/>
          <c:y val="0.12760068784505385"/>
          <c:w val="0.76107532732885341"/>
          <c:h val="0.73660648022445474"/>
        </c:manualLayout>
      </c:layout>
      <c:lineChart>
        <c:grouping val="standard"/>
        <c:varyColors val="0"/>
        <c:ser>
          <c:idx val="1"/>
          <c:order val="1"/>
          <c:tx>
            <c:strRef>
              <c:f>'[Bathurst CA.xlsx]Sheet3'!$D$65</c:f>
              <c:strCache>
                <c:ptCount val="1"/>
                <c:pt idx="0">
                  <c:v>AR de Bathurst (axe gauche)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CA.xlsx]Sheet3'!$E$63:$O$63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'[Bathurst CA.xlsx]Sheet3'!$E$65:$O$65</c:f>
              <c:numCache>
                <c:formatCode>#,##0</c:formatCode>
                <c:ptCount val="11"/>
                <c:pt idx="0">
                  <c:v>4576</c:v>
                </c:pt>
                <c:pt idx="1">
                  <c:v>4394</c:v>
                </c:pt>
                <c:pt idx="2">
                  <c:v>4216</c:v>
                </c:pt>
                <c:pt idx="3">
                  <c:v>4099</c:v>
                </c:pt>
                <c:pt idx="4">
                  <c:v>3965</c:v>
                </c:pt>
                <c:pt idx="5">
                  <c:v>3909</c:v>
                </c:pt>
                <c:pt idx="6">
                  <c:v>3834</c:v>
                </c:pt>
                <c:pt idx="7">
                  <c:v>3787</c:v>
                </c:pt>
                <c:pt idx="8">
                  <c:v>3737</c:v>
                </c:pt>
                <c:pt idx="9">
                  <c:v>3678</c:v>
                </c:pt>
                <c:pt idx="10">
                  <c:v>3623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C6-4041-822D-A72D10F0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735807"/>
        <c:axId val="858742463"/>
      </c:lineChart>
      <c:lineChart>
        <c:grouping val="standard"/>
        <c:varyColors val="0"/>
        <c:ser>
          <c:idx val="0"/>
          <c:order val="0"/>
          <c:tx>
            <c:strRef>
              <c:f>'[Bathurst CA.xlsx]Sheet3'!$D$64</c:f>
              <c:strCache>
                <c:ptCount val="1"/>
                <c:pt idx="0">
                  <c:v>RMR de Moncton (axe droit)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CA.xlsx]Sheet3'!$E$63:$O$63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'[Bathurst CA.xlsx]Sheet3'!$E$64:$O$64</c:f>
              <c:numCache>
                <c:formatCode>#,##0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AC6-4041-822D-A72D10F0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14607"/>
        <c:axId val="445808783"/>
      </c:lineChart>
      <c:catAx>
        <c:axId val="85873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8742463"/>
        <c:crosses val="autoZero"/>
        <c:auto val="1"/>
        <c:lblAlgn val="ctr"/>
        <c:lblOffset val="100"/>
        <c:noMultiLvlLbl val="0"/>
      </c:catAx>
      <c:valAx>
        <c:axId val="858742463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8735807"/>
        <c:crosses val="autoZero"/>
        <c:crossBetween val="between"/>
      </c:valAx>
      <c:valAx>
        <c:axId val="445808783"/>
        <c:scaling>
          <c:orientation val="minMax"/>
          <c:min val="20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814607"/>
        <c:crosses val="max"/>
        <c:crossBetween val="between"/>
      </c:valAx>
      <c:catAx>
        <c:axId val="4458146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8087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de Campbellton-Miramichi</a:t>
            </a:r>
          </a:p>
          <a:p>
            <a:pPr>
              <a:defRPr/>
            </a:pPr>
            <a:r>
              <a:rPr lang="fr-CA" sz="1800" b="1"/>
              <a:t>(en milliers)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acadienne.xlsx]Sheet5'!$B$9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acadienne.xlsx]Sheet5'!$C$9:$U$9</c:f>
              <c:numCache>
                <c:formatCode>General</c:formatCode>
                <c:ptCount val="19"/>
                <c:pt idx="0">
                  <c:v>47.600000000000009</c:v>
                </c:pt>
                <c:pt idx="1">
                  <c:v>46.099999999999994</c:v>
                </c:pt>
                <c:pt idx="2">
                  <c:v>45.7</c:v>
                </c:pt>
                <c:pt idx="3">
                  <c:v>48.1</c:v>
                </c:pt>
                <c:pt idx="4">
                  <c:v>47.5</c:v>
                </c:pt>
                <c:pt idx="5">
                  <c:v>46.800000000000004</c:v>
                </c:pt>
                <c:pt idx="6">
                  <c:v>47.5</c:v>
                </c:pt>
                <c:pt idx="7">
                  <c:v>46</c:v>
                </c:pt>
                <c:pt idx="8">
                  <c:v>44.29999999999999</c:v>
                </c:pt>
                <c:pt idx="9">
                  <c:v>40.300000000000004</c:v>
                </c:pt>
                <c:pt idx="10">
                  <c:v>42.600000000000009</c:v>
                </c:pt>
                <c:pt idx="11">
                  <c:v>42.199999999999996</c:v>
                </c:pt>
                <c:pt idx="12">
                  <c:v>42.899999999999991</c:v>
                </c:pt>
                <c:pt idx="13">
                  <c:v>41.6</c:v>
                </c:pt>
                <c:pt idx="14">
                  <c:v>40.600000000000009</c:v>
                </c:pt>
                <c:pt idx="15">
                  <c:v>39</c:v>
                </c:pt>
                <c:pt idx="16">
                  <c:v>39.799999999999997</c:v>
                </c:pt>
                <c:pt idx="17">
                  <c:v>39.900000000000006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9632"/>
        <c:axId val="1199330064"/>
      </c:lineChart>
      <c:lineChart>
        <c:grouping val="standard"/>
        <c:varyColors val="0"/>
        <c:ser>
          <c:idx val="1"/>
          <c:order val="1"/>
          <c:tx>
            <c:strRef>
              <c:f>'[Peninsule acadienne.xlsx]Sheet5'!$B$10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acadienne.xlsx]Sheet5'!$C$10:$U$10</c:f>
              <c:numCache>
                <c:formatCode>General</c:formatCode>
                <c:ptCount val="19"/>
                <c:pt idx="0">
                  <c:v>19.100000000000001</c:v>
                </c:pt>
                <c:pt idx="1">
                  <c:v>19.5</c:v>
                </c:pt>
                <c:pt idx="2">
                  <c:v>17.5</c:v>
                </c:pt>
                <c:pt idx="3">
                  <c:v>18.7</c:v>
                </c:pt>
                <c:pt idx="4">
                  <c:v>19.8</c:v>
                </c:pt>
                <c:pt idx="5">
                  <c:v>21.1</c:v>
                </c:pt>
                <c:pt idx="6">
                  <c:v>21.5</c:v>
                </c:pt>
                <c:pt idx="7">
                  <c:v>21.5</c:v>
                </c:pt>
                <c:pt idx="8">
                  <c:v>19.100000000000001</c:v>
                </c:pt>
                <c:pt idx="9">
                  <c:v>21.3</c:v>
                </c:pt>
                <c:pt idx="10">
                  <c:v>21.1</c:v>
                </c:pt>
                <c:pt idx="11">
                  <c:v>19.2</c:v>
                </c:pt>
                <c:pt idx="12">
                  <c:v>20.400000000000002</c:v>
                </c:pt>
                <c:pt idx="13">
                  <c:v>19.600000000000001</c:v>
                </c:pt>
                <c:pt idx="14">
                  <c:v>20.400000000000002</c:v>
                </c:pt>
                <c:pt idx="15">
                  <c:v>19.5</c:v>
                </c:pt>
                <c:pt idx="16">
                  <c:v>21</c:v>
                </c:pt>
                <c:pt idx="17">
                  <c:v>22.5</c:v>
                </c:pt>
                <c:pt idx="18">
                  <c:v>22.2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15504"/>
        <c:axId val="1199324656"/>
      </c:lineChart>
      <c:catAx>
        <c:axId val="1199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30064"/>
        <c:crosses val="autoZero"/>
        <c:auto val="1"/>
        <c:lblAlgn val="ctr"/>
        <c:lblOffset val="100"/>
        <c:noMultiLvlLbl val="0"/>
      </c:catAx>
      <c:valAx>
        <c:axId val="1199330064"/>
        <c:scaling>
          <c:orientation val="minMax"/>
          <c:max val="50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39632"/>
        <c:crosses val="autoZero"/>
        <c:crossBetween val="between"/>
        <c:majorUnit val="5"/>
      </c:valAx>
      <c:valAx>
        <c:axId val="1199324656"/>
        <c:scaling>
          <c:orientation val="minMax"/>
          <c:min val="1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15504"/>
        <c:crosses val="max"/>
        <c:crossBetween val="between"/>
      </c:valAx>
      <c:catAx>
        <c:axId val="119931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3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37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en-CA" sz="4800"/>
              <a:t>Population growth projections for New Brunswick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819480"/>
            <a:ext cx="5793089" cy="1358280"/>
          </a:xfrm>
        </p:spPr>
        <p:txBody>
          <a:bodyPr>
            <a:normAutofit/>
          </a:bodyPr>
          <a:lstStyle/>
          <a:p>
            <a:pPr marL="269875" indent="-41275">
              <a:tabLst>
                <a:tab pos="269875" algn="l"/>
              </a:tabLst>
            </a:pPr>
            <a:r>
              <a:rPr lang="en-CA" sz="3200" b="1"/>
              <a:t>Why does the region need to grow its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CA"/>
              <a:t>Many strategic industries</a:t>
            </a:r>
            <a:endParaRPr lang="en-CA" dirty="0"/>
          </a:p>
          <a:p>
            <a:r>
              <a:rPr lang="en-CA"/>
              <a:t>New growth opportunities </a:t>
            </a:r>
            <a:endParaRPr lang="en-CA" dirty="0"/>
          </a:p>
          <a:p>
            <a:r>
              <a:rPr lang="en-CA" dirty="0"/>
              <a:t>Approx. </a:t>
            </a:r>
            <a:r>
              <a:rPr lang="en-CA"/>
              <a:t>1,000 employers</a:t>
            </a:r>
            <a:endParaRPr lang="en-CA" dirty="0"/>
          </a:p>
          <a:p>
            <a:r>
              <a:rPr lang="en-CA"/>
              <a:t>Risk that many could leave if workforce demand can’t be addressed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Bathurst region’s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Three scenarios:</a:t>
            </a:r>
          </a:p>
          <a:p>
            <a:pPr marL="269875" indent="-41275">
              <a:lnSpc>
                <a:spcPct val="100000"/>
              </a:lnSpc>
            </a:pPr>
            <a:r>
              <a:rPr lang="en-CA" sz="2000" dirty="0"/>
              <a:t>Developed using Statistics Canada population growth projections for New Brunswick* adjusted for demographic situation and trends specific to the Bathurst region.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Bathurst region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Why these three scenarios?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will happen to the workforce if the population does not grow.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</a:t>
            </a: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just to keep the same workforce size.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if the county wants to grow its workforce to support the growth of new industries.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en-CA" sz="3200" b="1" dirty="0"/>
              <a:t>The Bathurst region population growth scenarios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61477"/>
              </p:ext>
            </p:extLst>
          </p:nvPr>
        </p:nvGraphicFramePr>
        <p:xfrm>
          <a:off x="1396329" y="332300"/>
          <a:ext cx="970159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Current trajectory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declines by 4%.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declines by 28% (-3,900)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11021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Maintain current size of the workforce (est. 14,000)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must increase by 18% (+5,700).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stays at 14,000.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population has not grown this fast for decades.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Less workers for other industries – including export-focused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16641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Grow the workforce at a modest 0.5% per year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21% (+5,700).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increases by +1,470.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 has the workforce to meet expected demand for local services.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and the workforce to grow some new industries.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Bathurst region population growth forecasts 2020 to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If the region wants to maintain the current workforce size or expand it over the next 20 years, significant growth in the population is required.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Assuming other population growth components remain constant, it will require an increase in annual immigration from 67/year to </a:t>
            </a:r>
            <a:r>
              <a:rPr lang="en-CA" sz="2000" b="1" dirty="0"/>
              <a:t>between 400-500/year.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This will not happen by itself.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sz="2000" dirty="0"/>
              <a:t>It will require a deliberate population growth plan for the county.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/>
              <a:t>Le défi démographique de la région de Bathurst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Bathurst region’s population growth plan</a:t>
            </a:r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en-CA" sz="2800" b="1" dirty="0"/>
              <a:t>Local communities/regions need to get engaged.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en-CA" dirty="0"/>
              <a:t>This is not only a provincial government issue.</a:t>
            </a:r>
          </a:p>
          <a:p>
            <a:r>
              <a:rPr lang="en-CA" dirty="0"/>
              <a:t>People and businesses move into local communities. </a:t>
            </a:r>
          </a:p>
          <a:p>
            <a:r>
              <a:rPr lang="en-CA" dirty="0"/>
              <a:t>Economic opportunities occur in local communities.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US" b="1" dirty="0"/>
              <a:t>The changing demands on local/regional government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Local/regional government – circa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Local/regional government – circa 2020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Not just a population growth plan, communities need a more comprehensive ‘business plan’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/>
              <a:t>Elements of the business plan: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 understanding of labour market needs to support workforce exits and accommodate new growth.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industries have potential to grow in the future in the region?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level of inward population migration do we need?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barriers to attracting new population? (e.g. housing, local support infrastructure, language training, etc.)</a:t>
            </a:r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8359429" cy="5510106"/>
          </a:xfrm>
        </p:spPr>
        <p:txBody>
          <a:bodyPr>
            <a:normAutofit/>
          </a:bodyPr>
          <a:lstStyle/>
          <a:p>
            <a:r>
              <a:rPr lang="en-CA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region de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Bathurst est ici définie comme étant l'agglomération de recensement de Bathurst, laquelle inclut la cité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Bathurst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ville de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Beresford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villages de Petit-Rocher et de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Pointe-</a:t>
            </a:r>
            <a:r>
              <a:rPr lang="en-CA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Première Nation de </a:t>
            </a:r>
            <a:r>
              <a:rPr lang="en-CA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Pabineau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paroisses de Bathurst et de Beresford.</a:t>
            </a:r>
            <a:endParaRPr lang="en-CA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15A8D-BBA8-4926-86EE-FAF45BF2DB0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Statistics Canada, CANSIM tableau 17-10-0005-01.</a:t>
            </a:r>
          </a:p>
        </p:txBody>
      </p:sp>
    </p:spTree>
    <p:extLst>
      <p:ext uri="{BB962C8B-B14F-4D97-AF65-F5344CB8AC3E}">
        <p14:creationId xmlns:p14="http://schemas.microsoft.com/office/powerpoint/2010/main" val="20856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33806" y="257488"/>
            <a:ext cx="8882289" cy="1416061"/>
          </a:xfrm>
        </p:spPr>
        <p:txBody>
          <a:bodyPr/>
          <a:lstStyle/>
          <a:p>
            <a:r>
              <a:rPr lang="en-CA" sz="2800"/>
              <a:t>Et la région de Bathurst vieillit plus beaucoup plus rapidement que le Nouveau-Brunswick</a:t>
            </a:r>
            <a:endParaRPr lang="en-CA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CA98FF-A98A-40D0-B448-B2485BDD8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244372"/>
              </p:ext>
            </p:extLst>
          </p:nvPr>
        </p:nvGraphicFramePr>
        <p:xfrm>
          <a:off x="2015836" y="1801092"/>
          <a:ext cx="7626928" cy="425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FF157C-339F-4464-9067-2062FF02E4D7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17-10-0005-01 et 17-10-0135-01.</a:t>
            </a:r>
          </a:p>
        </p:txBody>
      </p:sp>
    </p:spTree>
    <p:extLst>
      <p:ext uri="{BB962C8B-B14F-4D97-AF65-F5344CB8AC3E}">
        <p14:creationId xmlns:p14="http://schemas.microsoft.com/office/powerpoint/2010/main" val="395035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20888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de Bathurst a perdu sept fois plus de travailleurs et travailleurs que le Nouveau-Brunswick, ce qui laisse entendre que la taille de son économie a sans doute diminué.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799D0-390C-4538-9B31-C86716389582}"/>
              </a:ext>
            </a:extLst>
          </p:cNvPr>
          <p:cNvSpPr txBox="1"/>
          <p:nvPr/>
        </p:nvSpPr>
        <p:spPr>
          <a:xfrm>
            <a:off x="1245985" y="6154738"/>
            <a:ext cx="8562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/>
              <a:t>Source: Statistique Canada, tableaux CANSIM 14-10-0023-01, 14-10-0090-01 et 36-10-0402-02.</a:t>
            </a:r>
          </a:p>
          <a:p>
            <a:r>
              <a:rPr lang="en-CA" sz="900"/>
              <a:t>Note: Le PIB réel n'est pas disponible pour l'AR de Bathurst. En raison de la volatilité des données une Moyenne de deux ans (2009-10 et 2018-19) a été utilisée pour Bathurst.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C0924B-6398-4330-AF17-137FFBC20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440121"/>
              </p:ext>
            </p:extLst>
          </p:nvPr>
        </p:nvGraphicFramePr>
        <p:xfrm>
          <a:off x="1245985" y="1163781"/>
          <a:ext cx="5293360" cy="435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65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/>
              <a:t>Le défi: combler le vide laissé par les baby-boomers</a:t>
            </a:r>
          </a:p>
          <a:p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1799154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Jusqu’au tournant de la décennie, le nombre de personnes atteignant l’âge officiel de travailler (15) excédait celui des personnes atteignant l’âge officiel de la retraite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 n’est désormais plus le cas. Sans nouveaux arrivants, la population active de la région devrait continuer de d</a:t>
            </a:r>
            <a:r>
              <a:rPr lang="fr-CA"/>
              <a:t>é</a:t>
            </a:r>
            <a:r>
              <a:rPr lang="en-CA"/>
              <a:t>cliner rapidement pour au moins encore une quinzaine d’années.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78AB-CE45-45E2-AE90-F525D894A1F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table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16EF1A-4526-40C6-AF8E-A3DCF6140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171625"/>
              </p:ext>
            </p:extLst>
          </p:nvPr>
        </p:nvGraphicFramePr>
        <p:xfrm>
          <a:off x="1246909" y="969818"/>
          <a:ext cx="516774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057" y="399678"/>
            <a:ext cx="4657060" cy="879041"/>
          </a:xfrm>
        </p:spPr>
        <p:txBody>
          <a:bodyPr>
            <a:noAutofit/>
          </a:bodyPr>
          <a:lstStyle/>
          <a:p>
            <a:r>
              <a:rPr lang="en-CA" sz="2400" b="1"/>
              <a:t>La migration aide à stabiliser la population d'âge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15584" y="1957043"/>
            <a:ext cx="4982007" cy="419769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migration vers l'AR de Bathurst CA ne suffit toujours pas à stabiliser la population d'âge scolaire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L’exemple de Moncton montre combien l’immigration peut avoir sur la population d’âge scolaire</a:t>
            </a:r>
          </a:p>
          <a:p>
            <a:pPr marL="228600" indent="0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18DA1-FB28-401D-A048-822E1F71AA6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 tableau CANSIM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A8907C-9C04-49CA-BF33-64FF41662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277673"/>
              </p:ext>
            </p:extLst>
          </p:nvPr>
        </p:nvGraphicFramePr>
        <p:xfrm>
          <a:off x="1108364" y="1066800"/>
          <a:ext cx="533668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consequence, la main-d’oeuvre se déplace du secteur privé au secteur public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9E094D3-22F9-4466-9D93-A652BC3199E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05164"/>
          <a:ext cx="5610225" cy="5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28076B-481B-475E-A1E8-847EE22414BE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23304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1240</Words>
  <Application>Microsoft Office PowerPoint</Application>
  <PresentationFormat>Widescreen</PresentationFormat>
  <Paragraphs>122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Inter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Richard Saillant</cp:lastModifiedBy>
  <cp:revision>47</cp:revision>
  <dcterms:created xsi:type="dcterms:W3CDTF">2021-01-19T19:30:51Z</dcterms:created>
  <dcterms:modified xsi:type="dcterms:W3CDTF">2021-02-23T14:23:35Z</dcterms:modified>
</cp:coreProperties>
</file>